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08" r:id="rId3"/>
    <p:sldId id="399" r:id="rId4"/>
    <p:sldId id="2147470766" r:id="rId5"/>
    <p:sldId id="2147470767" r:id="rId6"/>
    <p:sldId id="2147470768" r:id="rId7"/>
    <p:sldId id="2147470769" r:id="rId8"/>
    <p:sldId id="2147470747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3CEFF-E18F-49AC-B8CB-EE7D369BCD4A}" v="3" dt="2026-05-19T16:30:14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3"/>
    <p:restoredTop sz="94797"/>
  </p:normalViewPr>
  <p:slideViewPr>
    <p:cSldViewPr snapToGrid="0" snapToObjects="1">
      <p:cViewPr varScale="1">
        <p:scale>
          <a:sx n="70" d="100"/>
          <a:sy n="70" d="100"/>
        </p:scale>
        <p:origin x="6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26.6.2026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84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39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55850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286E347-ABE4-E2D9-80F2-4E9CCF6B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505075"/>
            <a:ext cx="5181602" cy="3534125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505075"/>
            <a:ext cx="5181602" cy="3534125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05075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882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BD2846D1-CA6C-3547-B194-4AB11C7E6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896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034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FC4E6-8379-A949-A395-FFC6EFEAD9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066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HETI OTSIKK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FCB9E3-02C6-D446-9064-AC46228A02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858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OTSIKKO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F313F5-7C4D-3E48-8FBA-3B62162EC7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9174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rgbClr val="7F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921B8F-8792-E449-8C2E-A5E5EA0D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8940B5-5230-2347-80FA-9D71C7266E2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27297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CD8AF-8919-6B44-8FA0-1BB2F9FA75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00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079356-FE60-8B41-A315-96D4EC9699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1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RI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7A6FDC-4357-704C-9A04-0ED391B9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DB1E16-49E2-9043-8446-82B4E33E2E9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4A00D7-ACA3-3B42-A50C-EC82D3D64E8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4977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62" r:id="rId6"/>
    <p:sldLayoutId id="2147483663" r:id="rId7"/>
    <p:sldLayoutId id="2147483664" r:id="rId8"/>
    <p:sldLayoutId id="2147483666" r:id="rId9"/>
    <p:sldLayoutId id="2147483665" r:id="rId10"/>
    <p:sldLayoutId id="2147483653" r:id="rId11"/>
    <p:sldLayoutId id="2147483692" r:id="rId12"/>
    <p:sldLayoutId id="2147483667" r:id="rId13"/>
    <p:sldLayoutId id="2147483668" r:id="rId14"/>
    <p:sldLayoutId id="2147483669" r:id="rId15"/>
    <p:sldLayoutId id="2147483670" r:id="rId16"/>
    <p:sldLayoutId id="2147483691" r:id="rId17"/>
    <p:sldLayoutId id="2147483672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0" r:id="rId29"/>
    <p:sldLayoutId id="2147483683" r:id="rId30"/>
    <p:sldLayoutId id="2147483684" r:id="rId31"/>
    <p:sldLayoutId id="2147483690" r:id="rId32"/>
    <p:sldLayoutId id="2147483686" r:id="rId33"/>
    <p:sldLayoutId id="2147483687" r:id="rId34"/>
    <p:sldLayoutId id="2147483688" r:id="rId35"/>
    <p:sldLayoutId id="214748368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555210-925B-AB41-B528-EF0F97C0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405755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>
                <a:latin typeface="Arial"/>
                <a:cs typeface="Arial"/>
              </a:rPr>
              <a:t>Oma Röda Korset</a:t>
            </a:r>
            <a:br>
              <a:rPr lang="fi-FI" dirty="0"/>
            </a:br>
            <a:r>
              <a:rPr lang="fi-FI" dirty="0"/>
              <a:t>i </a:t>
            </a:r>
            <a:r>
              <a:rPr lang="fi-FI" dirty="0" err="1"/>
              <a:t>nödhjälpinsamlingar</a:t>
            </a:r>
            <a:endParaRPr lang="fi-FI" dirty="0"/>
          </a:p>
        </p:txBody>
      </p:sp>
      <p:pic>
        <p:nvPicPr>
          <p:cNvPr id="4" name="Kuva 3" descr="A person holding a box and a phone&#10;&#10;AI-generated content may be incorrect.">
            <a:extLst>
              <a:ext uri="{FF2B5EF4-FFF2-40B4-BE49-F238E27FC236}">
                <a16:creationId xmlns:a16="http://schemas.microsoft.com/office/drawing/2014/main" id="{E6754C57-C945-3947-62BC-DBEBD0A0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306">
            <a:off x="4312024" y="3322503"/>
            <a:ext cx="7505509" cy="24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2CABD-22B6-B8A1-ABC9-908BD3C1CB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715148"/>
            <a:ext cx="6265244" cy="365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solidFill>
                  <a:srgbClr val="212529"/>
                </a:solidFill>
                <a:latin typeface="Signa-Light"/>
              </a:rPr>
              <a:t>Att skapa ett insamlingsevenemang</a:t>
            </a:r>
          </a:p>
          <a:p>
            <a:r>
              <a:rPr lang="sv-SE" dirty="0">
                <a:solidFill>
                  <a:srgbClr val="212529"/>
                </a:solidFill>
                <a:latin typeface="Signa-Light"/>
              </a:rPr>
              <a:t>Användning av frivilliguppgifter i rekryteringen</a:t>
            </a:r>
          </a:p>
          <a:p>
            <a:r>
              <a:rPr lang="sv-SE" dirty="0">
                <a:solidFill>
                  <a:srgbClr val="212529"/>
                </a:solidFill>
                <a:latin typeface="Signa-Light"/>
              </a:rPr>
              <a:t>Utnyttjande av grupper i koordineringen av insamlare</a:t>
            </a:r>
          </a:p>
          <a:p>
            <a:r>
              <a:rPr lang="sv-SE" dirty="0">
                <a:solidFill>
                  <a:srgbClr val="212529"/>
                </a:solidFill>
                <a:latin typeface="Signa-Light"/>
              </a:rPr>
              <a:t>Utnyttjande av </a:t>
            </a:r>
            <a:r>
              <a:rPr lang="sv-SE" dirty="0" err="1">
                <a:solidFill>
                  <a:srgbClr val="212529"/>
                </a:solidFill>
                <a:latin typeface="Signa-Light"/>
              </a:rPr>
              <a:t>OMAs</a:t>
            </a:r>
            <a:r>
              <a:rPr lang="sv-SE" dirty="0">
                <a:solidFill>
                  <a:srgbClr val="212529"/>
                </a:solidFill>
                <a:latin typeface="Signa-Light"/>
              </a:rPr>
              <a:t> kommunikations- och filtreringsverktyg för att informera om insamlingen</a:t>
            </a:r>
          </a:p>
          <a:p>
            <a:r>
              <a:rPr lang="sv-SE" dirty="0">
                <a:solidFill>
                  <a:srgbClr val="212529"/>
                </a:solidFill>
                <a:latin typeface="Signa-Light"/>
              </a:rPr>
              <a:t>Att styra nya </a:t>
            </a:r>
            <a:r>
              <a:rPr lang="sv-SE" dirty="0" err="1">
                <a:solidFill>
                  <a:srgbClr val="212529"/>
                </a:solidFill>
                <a:latin typeface="Signa-Light"/>
              </a:rPr>
              <a:t>bössinsamlare</a:t>
            </a:r>
            <a:r>
              <a:rPr lang="sv-SE" dirty="0">
                <a:solidFill>
                  <a:srgbClr val="212529"/>
                </a:solidFill>
                <a:latin typeface="Signa-Light"/>
              </a:rPr>
              <a:t> till OMA (skapa en insamlarprofil)</a:t>
            </a:r>
          </a:p>
          <a:p>
            <a:endParaRPr lang="fi-FI" dirty="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32CA410-5789-87D9-4A2E-B388E30A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Innehållet</a:t>
            </a:r>
            <a:r>
              <a:rPr lang="fi-FI" dirty="0"/>
              <a:t> i </a:t>
            </a:r>
            <a:r>
              <a:rPr lang="fi-FI" dirty="0" err="1"/>
              <a:t>anvisningen</a:t>
            </a:r>
            <a:r>
              <a:rPr lang="fi-FI" dirty="0"/>
              <a:t>: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E16D9DD-5B34-95E9-84C3-851FA6C0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69922" y="1715204"/>
            <a:ext cx="3813653" cy="42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9BD1417-A425-774E-BB14-B1E7FBBEBC3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l" rtl="0"/>
            <a:r>
              <a:rPr lang="sv-fi" b="0" i="0" u="none" baseline="0" dirty="0"/>
              <a:t>Evenemangssökningen i Oma är ett viktigt verktyg vid rekrytering av insamlare.</a:t>
            </a:r>
          </a:p>
          <a:p>
            <a:endParaRPr lang="sv-fi" dirty="0"/>
          </a:p>
          <a:p>
            <a:pPr algn="l" rtl="0"/>
            <a:r>
              <a:rPr lang="sv-fi" b="0" i="0" u="none" baseline="0" dirty="0"/>
              <a:t>Det är viktigt att det finns en evenemangsannons i Oma för varje orts insamling.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ACDE-6872-C84A-A849-7A6E4EE093D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v-SE" dirty="0"/>
              <a:t>Följ anmälningarna från nya frivilliga i Oma</a:t>
            </a:r>
            <a:r>
              <a:rPr lang="sv-fi" b="0" i="0" u="none" baseline="0" dirty="0"/>
              <a:t> </a:t>
            </a:r>
          </a:p>
          <a:p>
            <a:endParaRPr lang="sv-fi" dirty="0"/>
          </a:p>
          <a:p>
            <a:pPr algn="l" rtl="0"/>
            <a:r>
              <a:rPr lang="sv-fi" b="0" i="0" u="none" baseline="0" dirty="0"/>
              <a:t>Se till att nya frivilliga tas väl emot. Kontakta dem så snart som möjligt.</a:t>
            </a:r>
          </a:p>
          <a:p>
            <a:endParaRPr lang="sv-fi" dirty="0"/>
          </a:p>
          <a:p>
            <a:pPr algn="l" rtl="0"/>
            <a:r>
              <a:rPr lang="sv-fi" b="0" i="0" u="none" baseline="0" dirty="0"/>
              <a:t>Uppmuntra insamlarna att skapa en profil i Oma, så att det är lätt att kontakta dem även i framtiden.</a:t>
            </a:r>
          </a:p>
          <a:p>
            <a:endParaRPr lang="sv-fi" dirty="0">
              <a:latin typeface="Arial"/>
              <a:cs typeface="Arial"/>
            </a:endParaRP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775B07CD-360A-4B44-870C-4B231B7A87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/>
          <a:stretch/>
        </p:blipFill>
        <p:spPr>
          <a:xfrm>
            <a:off x="8108302" y="522"/>
            <a:ext cx="4083698" cy="6856955"/>
          </a:xfrm>
        </p:spPr>
      </p:pic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B01C19FE-5CA3-AC4E-B110-A26DE7B55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" r="8"/>
          <a:stretch/>
        </p:blipFill>
        <p:spPr>
          <a:xfrm>
            <a:off x="8108302" y="0"/>
            <a:ext cx="408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E636C-0FAA-49D8-A027-062FB9F051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9093" y="2224004"/>
            <a:ext cx="5562596" cy="3890449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Ange verksamhetsform som </a:t>
            </a:r>
            <a:r>
              <a:rPr lang="sv-SE" sz="1800" i="1" dirty="0"/>
              <a:t>insamlingsverksamhet</a:t>
            </a:r>
            <a:r>
              <a:rPr lang="sv-SE" sz="1800" dirty="0"/>
              <a:t> och typ som </a:t>
            </a:r>
            <a:r>
              <a:rPr lang="sv-SE" sz="1800" i="1" dirty="0"/>
              <a:t>insamlingar</a:t>
            </a:r>
            <a:r>
              <a:rPr lang="fi-FI" sz="1800" b="0" i="1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Ange också insamlingsorten i evenemangets rubrik, till exempel Venezuela-insamling i </a:t>
            </a:r>
            <a:r>
              <a:rPr lang="sv-SE" sz="1800" dirty="0" err="1"/>
              <a:t>Kaitalahti</a:t>
            </a:r>
            <a:r>
              <a:rPr lang="sv-SE" sz="18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Gör </a:t>
            </a:r>
            <a:r>
              <a:rPr lang="sv-SE" sz="1800" dirty="0" err="1"/>
              <a:t>språkvversioner</a:t>
            </a:r>
            <a:r>
              <a:rPr lang="sv-SE" sz="1800" dirty="0"/>
              <a:t> av annonsen även på finska och engelska, så att den också når personer med olika språk.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Använd endast </a:t>
            </a:r>
            <a:r>
              <a:rPr lang="sv-SE" sz="1800" dirty="0" err="1"/>
              <a:t>Omas</a:t>
            </a:r>
            <a:r>
              <a:rPr lang="sv-SE" sz="1800" dirty="0"/>
              <a:t> anmälningsverktyg för att ta emot anmälningar. Då får du också uppgifter om dem som inte har en profil i Oma och kan nå förra årets insamlare.</a:t>
            </a:r>
            <a:endParaRPr lang="fi-FI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Kom ihåg att dela evenemangslänken i sociala medier och i annan kommunikation!</a:t>
            </a:r>
            <a:endParaRPr lang="fi-FI" sz="1800" b="0" dirty="0"/>
          </a:p>
          <a:p>
            <a:pPr lvl="1"/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5033F-11C3-4866-8848-77AC7FDE4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86" y="498249"/>
            <a:ext cx="4767943" cy="742722"/>
          </a:xfrm>
        </p:spPr>
        <p:txBody>
          <a:bodyPr/>
          <a:lstStyle/>
          <a:p>
            <a:r>
              <a:rPr lang="sv-SE" sz="3200" dirty="0"/>
              <a:t>Skapa en evenemangsannons för insamlingen i OMA</a:t>
            </a:r>
            <a:endParaRPr lang="fi-FI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0534E-7EE4-9272-1273-C8EB59A3A7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46784" y="1690769"/>
            <a:ext cx="4345133" cy="49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1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9B499-C9EE-7928-C73E-B0EACEA6AE0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sv-SE" dirty="0"/>
              <a:t>Skapa en frivilliguppgift för bössinsamling i OMA som kan vara tillgänglig året runt.</a:t>
            </a:r>
          </a:p>
          <a:p>
            <a:endParaRPr lang="sv-SE" dirty="0"/>
          </a:p>
          <a:p>
            <a:r>
              <a:rPr lang="sv-SE" dirty="0"/>
              <a:t>Erbjud också andra frivilliguppgifter där ni behöver extra händer.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1F050-EFD9-AC41-1A6A-A21B91CB70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50566" cy="1325563"/>
          </a:xfrm>
        </p:spPr>
        <p:txBody>
          <a:bodyPr/>
          <a:lstStyle/>
          <a:p>
            <a:r>
              <a:rPr lang="sv-SE" dirty="0"/>
              <a:t>Använd frivilliguppgifter i rekryteringen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7B9B4-59EB-5233-BDDF-9D1F902CC9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09979" y="1148152"/>
            <a:ext cx="4756597" cy="53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6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479FF-712F-5691-5056-11F1D6428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Skapa en öppen grupp i OMA för avdelningen för insamlingar.</a:t>
            </a:r>
          </a:p>
          <a:p>
            <a:r>
              <a:rPr lang="sv-SE" dirty="0"/>
              <a:t>Uppmana insamlarna att gå med i gruppen</a:t>
            </a:r>
          </a:p>
          <a:p>
            <a:r>
              <a:rPr lang="sv-SE" dirty="0"/>
              <a:t>Du kan kommunicera med insamlare i grupper, till exempel Korsos avdelnings frivilliga inom insamlingsverksamheten</a:t>
            </a:r>
          </a:p>
          <a:p>
            <a:pPr lvl="1"/>
            <a:r>
              <a:rPr lang="sv-SE" sz="1600" dirty="0"/>
              <a:t>En verksamhetsgrupp kräver godkännande för medlemskap, vilket gör att du ser alla uppgifter om insamlaren</a:t>
            </a:r>
          </a:p>
          <a:p>
            <a:pPr lvl="1"/>
            <a:r>
              <a:rPr lang="sv-SE" sz="1600" dirty="0"/>
              <a:t>Till en öppen grupp kan man ansluta sig direkt, och du ser insamlarnas e‑postadresser</a:t>
            </a:r>
            <a:endParaRPr lang="fi-FI" sz="14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45D6C5-AB8A-1A65-90D8-92C895B6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Utnyttja</a:t>
            </a:r>
            <a:r>
              <a:rPr lang="fi-FI" dirty="0"/>
              <a:t> </a:t>
            </a:r>
            <a:r>
              <a:rPr lang="fi-FI" dirty="0" err="1"/>
              <a:t>grupper</a:t>
            </a:r>
            <a:r>
              <a:rPr lang="fi-FI" dirty="0"/>
              <a:t> i </a:t>
            </a:r>
            <a:r>
              <a:rPr lang="fi-FI" dirty="0" err="1"/>
              <a:t>koordineringen</a:t>
            </a:r>
            <a:r>
              <a:rPr lang="fi-FI" dirty="0"/>
              <a:t> av </a:t>
            </a:r>
            <a:r>
              <a:rPr lang="fi-FI" dirty="0" err="1"/>
              <a:t>insamlare</a:t>
            </a:r>
            <a:r>
              <a:rPr lang="fi-FI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24EFB-CDBF-392C-173B-203AB4AB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39335" y="4931354"/>
            <a:ext cx="2866684" cy="1751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88339-3B38-CB12-A9FF-CE0351E7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14011" y="5152224"/>
            <a:ext cx="3760743" cy="9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5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50739B-D948-2B38-E48A-BCF0127F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212529"/>
                </a:solidFill>
                <a:latin typeface="Signa-Light"/>
                <a:cs typeface="Arial"/>
              </a:rPr>
              <a:t>Utnyttja </a:t>
            </a:r>
            <a:r>
              <a:rPr lang="sv-SE" dirty="0" err="1">
                <a:solidFill>
                  <a:srgbClr val="212529"/>
                </a:solidFill>
                <a:latin typeface="Signa-Light"/>
                <a:cs typeface="Arial"/>
              </a:rPr>
              <a:t>OMAs</a:t>
            </a:r>
            <a:r>
              <a:rPr lang="sv-SE" dirty="0">
                <a:solidFill>
                  <a:srgbClr val="212529"/>
                </a:solidFill>
                <a:latin typeface="Signa-Light"/>
                <a:cs typeface="Arial"/>
              </a:rPr>
              <a:t> filtrerings- och kommunikationsverktyg för att informera om Hungerdagen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A4262-D929-E4F2-EF0D-FC0497D8D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Filtrera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kommunicera</a:t>
            </a:r>
            <a:r>
              <a:rPr lang="fi-FI" dirty="0"/>
              <a:t> </a:t>
            </a:r>
            <a:r>
              <a:rPr lang="fi-FI" dirty="0" err="1"/>
              <a:t>riktat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CC784A-69D1-8AC8-E966-4DAB8B7F25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sv-SE" dirty="0"/>
              <a:t>Du kan i OMA filtrera fram dem som har angett att de är aktiva i  insamlingsverksamhet och/eller dem som är intresserade av att samla in medel, och skicka meddelanden till dem.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7DC14-8076-4BAF-9F5F-5F62087C35D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/>
              <a:t>Skicka e-post till de anmälda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C34003-8716-13E5-2DAA-DE41A56E15E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sv-SE" dirty="0"/>
              <a:t>De som har anmält sig till evenemanget når du genom att ladda ner deltagarlistan från OMA och skicka e‑post till dem.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B128C2-8F64-4358-AAC9-A54BA45B3D7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dirty="0"/>
              <a:t>Kommunicera med hela avdelningen eller medlemmarna i gruppen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D62344-901D-250A-52A7-06E2844B112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v-SE" sz="2000" dirty="0"/>
              <a:t>Berätta om insamlingen för hela avdelningen. Länka också till ert evenemang i meddelandet.</a:t>
            </a:r>
          </a:p>
          <a:p>
            <a:r>
              <a:rPr lang="sv-SE" sz="2000" dirty="0"/>
              <a:t>I gruppen kan du kommunicera med insamlarna och medlemmarna i gruppen kan delta i diskussionen</a:t>
            </a:r>
            <a:r>
              <a:rPr lang="sv-SE" dirty="0"/>
              <a:t>.</a:t>
            </a:r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A9CC33-F891-8523-0379-94AC046E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971" y="5537269"/>
            <a:ext cx="3069543" cy="1239767"/>
          </a:xfrm>
          <a:prstGeom prst="rect">
            <a:avLst/>
          </a:prstGeom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ADBDBE8-941E-5066-246A-BE1B6D97B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810" y="5382660"/>
            <a:ext cx="3416741" cy="140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938E55-139A-26EC-AE3B-04107825DC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47686" y="5192228"/>
            <a:ext cx="3878262" cy="6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9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28C9-B830-5FD6-3749-B49B9661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 nya </a:t>
            </a:r>
            <a:r>
              <a:rPr lang="sv-SE" dirty="0" err="1"/>
              <a:t>bössinsamlare</a:t>
            </a:r>
            <a:r>
              <a:rPr lang="sv-SE" dirty="0"/>
              <a:t> till OMA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F0CC5-1ECB-4F0D-3E54-4403E6B12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z="2000" dirty="0"/>
              <a:t>Tacka alla som deltog i insamlingen och uppmuntra dem att skapa en profil i OMA samt kryssa i att de är aktiva i insamlingsverksamhet. Då blir det lättare att bjuda in dem igen till nästa insamling.</a:t>
            </a:r>
          </a:p>
          <a:p>
            <a:r>
              <a:rPr lang="sv-SE" sz="2000" dirty="0"/>
              <a:t>Uppmuntra insamlarna att gå med i er avdelnings grupp, till exempel Korsos avdelnings insamlingsfrivilliga, så når ni dem även via den kanalen i fortsättningen.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3147259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Custom 3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7509</TotalTime>
  <Words>502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Signa-Light</vt:lpstr>
      <vt:lpstr>SPR</vt:lpstr>
      <vt:lpstr> Oma Röda Korset i nödhjälpinsamlingar</vt:lpstr>
      <vt:lpstr>Innehållet i anvisningen:</vt:lpstr>
      <vt:lpstr>PowerPoint Presentation</vt:lpstr>
      <vt:lpstr>Skapa en evenemangsannons för insamlingen i OMA</vt:lpstr>
      <vt:lpstr>Använd frivilliguppgifter i rekryteringen</vt:lpstr>
      <vt:lpstr>Utnyttja grupper i koordineringen av insamlare </vt:lpstr>
      <vt:lpstr>Utnyttja OMAs filtrerings- och kommunikationsverktyg för att informera om Hungerdagen</vt:lpstr>
      <vt:lpstr>Styr nya bössinsamlare till OMA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Ekström Mia</cp:lastModifiedBy>
  <cp:revision>134</cp:revision>
  <dcterms:created xsi:type="dcterms:W3CDTF">2022-01-20T10:13:04Z</dcterms:created>
  <dcterms:modified xsi:type="dcterms:W3CDTF">2026-06-26T10:41:24Z</dcterms:modified>
</cp:coreProperties>
</file>