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6" r:id="rId5"/>
    <p:sldId id="281" r:id="rId6"/>
    <p:sldId id="258" r:id="rId7"/>
    <p:sldId id="260" r:id="rId8"/>
    <p:sldId id="292" r:id="rId9"/>
    <p:sldId id="261" r:id="rId10"/>
    <p:sldId id="263" r:id="rId11"/>
    <p:sldId id="264" r:id="rId12"/>
    <p:sldId id="265" r:id="rId13"/>
    <p:sldId id="287" r:id="rId14"/>
    <p:sldId id="266" r:id="rId15"/>
    <p:sldId id="268" r:id="rId16"/>
    <p:sldId id="269" r:id="rId17"/>
    <p:sldId id="291" r:id="rId18"/>
    <p:sldId id="282" r:id="rId19"/>
    <p:sldId id="283" r:id="rId20"/>
    <p:sldId id="270" r:id="rId21"/>
    <p:sldId id="273" r:id="rId22"/>
    <p:sldId id="284" r:id="rId23"/>
    <p:sldId id="267" r:id="rId24"/>
    <p:sldId id="285" r:id="rId25"/>
    <p:sldId id="274" r:id="rId26"/>
    <p:sldId id="277" r:id="rId27"/>
    <p:sldId id="278" r:id="rId28"/>
    <p:sldId id="279"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0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5695" autoAdjust="0"/>
  </p:normalViewPr>
  <p:slideViewPr>
    <p:cSldViewPr snapToGrid="0">
      <p:cViewPr varScale="1">
        <p:scale>
          <a:sx n="57" d="100"/>
          <a:sy n="57" d="100"/>
        </p:scale>
        <p:origin x="10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17D49-126A-4678-9FAA-20887089DE5B}" type="datetimeFigureOut">
              <a:rPr lang="fi-FI" smtClean="0"/>
              <a:t>26.10.2023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FA7D4-7830-4CC4-B369-090B2ACCE919}" type="slidenum">
              <a:rPr lang="fi-FI" smtClean="0"/>
              <a:t>‹#›</a:t>
            </a:fld>
            <a:endParaRPr lang="fi-FI"/>
          </a:p>
        </p:txBody>
      </p:sp>
    </p:spTree>
    <p:extLst>
      <p:ext uri="{BB962C8B-B14F-4D97-AF65-F5344CB8AC3E}">
        <p14:creationId xmlns:p14="http://schemas.microsoft.com/office/powerpoint/2010/main" val="10150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33I1kSDnW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1</a:t>
            </a:fld>
            <a:endParaRPr lang="fi-FI"/>
          </a:p>
        </p:txBody>
      </p:sp>
    </p:spTree>
    <p:extLst>
      <p:ext uri="{BB962C8B-B14F-4D97-AF65-F5344CB8AC3E}">
        <p14:creationId xmlns:p14="http://schemas.microsoft.com/office/powerpoint/2010/main" val="407994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Försämrad funktionsförmåga</a:t>
            </a:r>
            <a:r>
              <a:rPr lang="sv-FI" sz="1800" dirty="0">
                <a:effectLst/>
                <a:latin typeface="Calibri" panose="020F0502020204030204" pitchFamily="34" charset="0"/>
                <a:ea typeface="Calibri" panose="020F0502020204030204" pitchFamily="34" charset="0"/>
                <a:cs typeface="Times New Roman" panose="02020603050405020304" pitchFamily="18" charset="0"/>
              </a:rPr>
              <a:t> har en central roll vid drunkningar, eftersom detta ökar risken för att till exempel falla från stranden eller båten. Å andra sidan kan nedsatt funktionsförmåga försvåra räddningen till exempel när isen ger vika eller man faller ur båten. Att komma upp ur isen på fast is eller ur vattnet till båten kräver styrka och god kondition. </a:t>
            </a:r>
            <a:endParaRPr lang="fi-FI" sz="1200" b="1" i="0" u="none" strike="noStrike" baseline="0" dirty="0">
              <a:solidFill>
                <a:srgbClr val="000000"/>
              </a:solidFill>
              <a:latin typeface="+mn-lt"/>
            </a:endParaRPr>
          </a:p>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11</a:t>
            </a:fld>
            <a:endParaRPr lang="fi-FI"/>
          </a:p>
        </p:txBody>
      </p:sp>
    </p:spTree>
    <p:extLst>
      <p:ext uri="{BB962C8B-B14F-4D97-AF65-F5344CB8AC3E}">
        <p14:creationId xmlns:p14="http://schemas.microsoft.com/office/powerpoint/2010/main" val="308391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1" dirty="0"/>
              <a:t>Nostaa esille vanhempien rooli lasten vahtimisessa veden äärellä. Hukkuminen tapahtuu hiljaa, lapsi ei kerro hukkuvansa. </a:t>
            </a:r>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12</a:t>
            </a:fld>
            <a:endParaRPr lang="fi-FI"/>
          </a:p>
        </p:txBody>
      </p:sp>
    </p:spTree>
    <p:extLst>
      <p:ext uri="{BB962C8B-B14F-4D97-AF65-F5344CB8AC3E}">
        <p14:creationId xmlns:p14="http://schemas.microsoft.com/office/powerpoint/2010/main" val="236351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13</a:t>
            </a:fld>
            <a:endParaRPr lang="fi-FI"/>
          </a:p>
        </p:txBody>
      </p:sp>
    </p:spTree>
    <p:extLst>
      <p:ext uri="{BB962C8B-B14F-4D97-AF65-F5344CB8AC3E}">
        <p14:creationId xmlns:p14="http://schemas.microsoft.com/office/powerpoint/2010/main" val="140376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hlinkClick r:id="rId3"/>
              </a:rPr>
              <a:t>Uimarit eivät kiinnittäneet hukkuvaan 5-vuotiaaseen huomiota - YouTube</a:t>
            </a:r>
            <a:endParaRPr lang="fi-FI" dirty="0"/>
          </a:p>
          <a:p>
            <a:endParaRPr lang="fi-FI" dirty="0"/>
          </a:p>
        </p:txBody>
      </p:sp>
      <p:sp>
        <p:nvSpPr>
          <p:cNvPr id="4" name="Dian numeron paikkamerkki 3"/>
          <p:cNvSpPr>
            <a:spLocks noGrp="1"/>
          </p:cNvSpPr>
          <p:nvPr>
            <p:ph type="sldNum" sz="quarter" idx="5"/>
          </p:nvPr>
        </p:nvSpPr>
        <p:spPr/>
        <p:txBody>
          <a:bodyPr/>
          <a:lstStyle/>
          <a:p>
            <a:fld id="{380FA7D4-7830-4CC4-B369-090B2ACCE919}" type="slidenum">
              <a:rPr lang="fi-FI" smtClean="0"/>
              <a:t>14</a:t>
            </a:fld>
            <a:endParaRPr lang="fi-FI"/>
          </a:p>
        </p:txBody>
      </p:sp>
    </p:spTree>
    <p:extLst>
      <p:ext uri="{BB962C8B-B14F-4D97-AF65-F5344CB8AC3E}">
        <p14:creationId xmlns:p14="http://schemas.microsoft.com/office/powerpoint/2010/main" val="173442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15</a:t>
            </a:fld>
            <a:endParaRPr lang="fi-FI"/>
          </a:p>
        </p:txBody>
      </p:sp>
    </p:spTree>
    <p:extLst>
      <p:ext uri="{BB962C8B-B14F-4D97-AF65-F5344CB8AC3E}">
        <p14:creationId xmlns:p14="http://schemas.microsoft.com/office/powerpoint/2010/main" val="3035085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sv-SE" b="0" i="0" dirty="0">
                <a:solidFill>
                  <a:srgbClr val="515151"/>
                </a:solidFill>
                <a:effectLst/>
                <a:latin typeface="Poppins" panose="020B0502040204020203" pitchFamily="2" charset="0"/>
              </a:rPr>
              <a:t>Tänk alltid på din egen säkerhet innan du ingriper</a:t>
            </a:r>
          </a:p>
          <a:p>
            <a:pPr algn="l">
              <a:buFont typeface="Arial" panose="020B0604020202020204" pitchFamily="34" charset="0"/>
              <a:buChar char="•"/>
            </a:pPr>
            <a:r>
              <a:rPr lang="sv-SE" b="0" i="0" dirty="0">
                <a:solidFill>
                  <a:srgbClr val="515151"/>
                </a:solidFill>
                <a:effectLst/>
                <a:latin typeface="Poppins" panose="020B0502040204020203" pitchFamily="2" charset="0"/>
              </a:rPr>
              <a:t>Påkalla omgivningens uppmärksamhet genom att ropa ”HJÄLP!”</a:t>
            </a:r>
          </a:p>
          <a:p>
            <a:pPr algn="l">
              <a:buFont typeface="Arial" panose="020B0604020202020204" pitchFamily="34" charset="0"/>
              <a:buChar char="•"/>
            </a:pPr>
            <a:r>
              <a:rPr lang="sv-SE" b="0" i="0" dirty="0">
                <a:solidFill>
                  <a:srgbClr val="515151"/>
                </a:solidFill>
                <a:effectLst/>
                <a:latin typeface="Poppins" panose="020B0502040204020203" pitchFamily="2" charset="0"/>
              </a:rPr>
              <a:t>Larma 112!</a:t>
            </a:r>
          </a:p>
          <a:p>
            <a:pPr algn="l">
              <a:buFont typeface="Arial" panose="020B0604020202020204" pitchFamily="34" charset="0"/>
              <a:buChar char="•"/>
            </a:pPr>
            <a:r>
              <a:rPr lang="sv-SE" b="0" i="0" dirty="0">
                <a:solidFill>
                  <a:srgbClr val="515151"/>
                </a:solidFill>
                <a:effectLst/>
                <a:latin typeface="Poppins" panose="020B0502040204020203" pitchFamily="2" charset="0"/>
              </a:rPr>
              <a:t>Se dig om efter något som flyter (livboj) eller något annat som du kan använda som förlängd arm; lina, gren, klädesplagg eller liknande. (Du ska alltid ha ett föremål mellan dig och den nödställde som du kan släppa om du håller på att bli nerdragen)</a:t>
            </a:r>
          </a:p>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16</a:t>
            </a:fld>
            <a:endParaRPr lang="fi-FI"/>
          </a:p>
        </p:txBody>
      </p:sp>
    </p:spTree>
    <p:extLst>
      <p:ext uri="{BB962C8B-B14F-4D97-AF65-F5344CB8AC3E}">
        <p14:creationId xmlns:p14="http://schemas.microsoft.com/office/powerpoint/2010/main" val="16204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17</a:t>
            </a:fld>
            <a:endParaRPr lang="fi-FI"/>
          </a:p>
        </p:txBody>
      </p:sp>
    </p:spTree>
    <p:extLst>
      <p:ext uri="{BB962C8B-B14F-4D97-AF65-F5344CB8AC3E}">
        <p14:creationId xmlns:p14="http://schemas.microsoft.com/office/powerpoint/2010/main" val="2634205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20</a:t>
            </a:fld>
            <a:endParaRPr lang="fi-FI"/>
          </a:p>
        </p:txBody>
      </p:sp>
    </p:spTree>
    <p:extLst>
      <p:ext uri="{BB962C8B-B14F-4D97-AF65-F5344CB8AC3E}">
        <p14:creationId xmlns:p14="http://schemas.microsoft.com/office/powerpoint/2010/main" val="895912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24</a:t>
            </a:fld>
            <a:endParaRPr lang="fi-FI"/>
          </a:p>
        </p:txBody>
      </p:sp>
    </p:spTree>
    <p:extLst>
      <p:ext uri="{BB962C8B-B14F-4D97-AF65-F5344CB8AC3E}">
        <p14:creationId xmlns:p14="http://schemas.microsoft.com/office/powerpoint/2010/main" val="3227697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26</a:t>
            </a:fld>
            <a:endParaRPr lang="fi-FI"/>
          </a:p>
        </p:txBody>
      </p:sp>
    </p:spTree>
    <p:extLst>
      <p:ext uri="{BB962C8B-B14F-4D97-AF65-F5344CB8AC3E}">
        <p14:creationId xmlns:p14="http://schemas.microsoft.com/office/powerpoint/2010/main" val="389730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Målet</a:t>
            </a:r>
            <a:r>
              <a:rPr lang="fi-FI" dirty="0"/>
              <a:t>:</a:t>
            </a:r>
          </a:p>
          <a:p>
            <a:r>
              <a:rPr lang="fi-FI" dirty="0"/>
              <a:t>INGEN DRUNKNAR</a:t>
            </a:r>
          </a:p>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2</a:t>
            </a:fld>
            <a:endParaRPr lang="fi-FI"/>
          </a:p>
        </p:txBody>
      </p:sp>
    </p:spTree>
    <p:extLst>
      <p:ext uri="{BB962C8B-B14F-4D97-AF65-F5344CB8AC3E}">
        <p14:creationId xmlns:p14="http://schemas.microsoft.com/office/powerpoint/2010/main" val="2015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sv-FI" sz="1800" dirty="0">
                <a:effectLst/>
                <a:latin typeface="Calibri" panose="020F0502020204030204" pitchFamily="34" charset="0"/>
                <a:ea typeface="Calibri" panose="020F0502020204030204" pitchFamily="34" charset="0"/>
                <a:cs typeface="Times New Roman" panose="02020603050405020304" pitchFamily="18" charset="0"/>
              </a:rPr>
              <a:t>Trenden i Finland för antalet drunkningar har varit nedåtgående länge. På 1970-talet drunknade i genomsnitt 360 personer per år. Detta följdes av en jämnare period, då i genomsnitt 240 personer drunknade varje år under 1980- och 1990-talen. Under 2000-talets första årtionde drunknade i genomsnitt 200 personer per år. Under de senaste tio åren har i genomsnitt 147 personer drunknat per år.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800" dirty="0">
                <a:effectLst/>
                <a:latin typeface="Calibri" panose="020F0502020204030204" pitchFamily="34" charset="0"/>
                <a:ea typeface="Calibri" panose="020F0502020204030204" pitchFamily="34" charset="0"/>
                <a:cs typeface="Times New Roman" panose="02020603050405020304" pitchFamily="18" charset="0"/>
              </a:rPr>
              <a:t>Enligt statistiken har cirka 12 000 personer drunknat under de senaste 50 åren. Av dem var 88 procent män. (Olycksutredningscentralen, 2021)</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FI" sz="1800" dirty="0">
                <a:effectLst/>
                <a:latin typeface="Calibri" panose="020F0502020204030204" pitchFamily="34" charset="0"/>
                <a:ea typeface="Calibri" panose="020F0502020204030204" pitchFamily="34" charset="0"/>
                <a:cs typeface="Times New Roman" panose="02020603050405020304" pitchFamily="18" charset="0"/>
              </a:rPr>
              <a:t>I Finland inträffar fler drunkningsolyckor än i Sverige och Norge.</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3</a:t>
            </a:fld>
            <a:endParaRPr lang="fi-FI"/>
          </a:p>
        </p:txBody>
      </p:sp>
    </p:spTree>
    <p:extLst>
      <p:ext uri="{BB962C8B-B14F-4D97-AF65-F5344CB8AC3E}">
        <p14:creationId xmlns:p14="http://schemas.microsoft.com/office/powerpoint/2010/main" val="180403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sv-FI" sz="1800" dirty="0">
                <a:effectLst/>
                <a:latin typeface="Calibri" panose="020F0502020204030204" pitchFamily="34" charset="0"/>
                <a:ea typeface="Calibri" panose="020F0502020204030204" pitchFamily="34" charset="0"/>
                <a:cs typeface="Times New Roman" panose="02020603050405020304" pitchFamily="18" charset="0"/>
              </a:rPr>
              <a:t>För kvinnor fokuserade drunkningsfallen på simning, i synnerhet att plaska i vattnet eller svalka sig vid bastubad eller utan bastu.</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FI" sz="1800" dirty="0">
                <a:effectLst/>
                <a:latin typeface="Calibri" panose="020F0502020204030204" pitchFamily="34" charset="0"/>
                <a:ea typeface="Calibri" panose="020F0502020204030204" pitchFamily="34" charset="0"/>
                <a:cs typeface="Times New Roman" panose="02020603050405020304" pitchFamily="18" charset="0"/>
              </a:rPr>
              <a:t> För män fokuserade drunkningarna förutom på de ovan nämnda i synnerhet på att falla genom isen, drunkningar i samband med att färdas med flytetyg för olika ändamål och att falla i vattnet till exempel från båtbryggan. Ingen kvinna föll genom isen.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r>
              <a:rPr lang="sv-FI" sz="1800" dirty="0">
                <a:effectLst/>
                <a:latin typeface="Calibri" panose="020F0502020204030204" pitchFamily="34" charset="0"/>
                <a:ea typeface="Calibri" panose="020F0502020204030204" pitchFamily="34" charset="0"/>
                <a:cs typeface="Times New Roman" panose="02020603050405020304" pitchFamily="18" charset="0"/>
              </a:rPr>
              <a:t>Även alla drunkningar i anslutning till farkoster och fordon eller fiske eller jakt skedde för män</a:t>
            </a:r>
          </a:p>
          <a:p>
            <a:r>
              <a:rPr lang="sv-FI" sz="1800" dirty="0">
                <a:effectLst/>
                <a:latin typeface="Calibri" panose="020F0502020204030204" pitchFamily="34" charset="0"/>
                <a:ea typeface="Calibri" panose="020F0502020204030204" pitchFamily="34" charset="0"/>
                <a:cs typeface="Times New Roman" panose="02020603050405020304" pitchFamily="18" charset="0"/>
              </a:rPr>
              <a:t>Olycksutredningscentralen 165 https://www.suh.fi/tiedotus/hukkumistilastot (på finska)</a:t>
            </a:r>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5</a:t>
            </a:fld>
            <a:endParaRPr lang="fi-FI"/>
          </a:p>
        </p:txBody>
      </p:sp>
    </p:spTree>
    <p:extLst>
      <p:ext uri="{BB962C8B-B14F-4D97-AF65-F5344CB8AC3E}">
        <p14:creationId xmlns:p14="http://schemas.microsoft.com/office/powerpoint/2010/main" val="3184923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6</a:t>
            </a:fld>
            <a:endParaRPr lang="fi-FI"/>
          </a:p>
        </p:txBody>
      </p:sp>
    </p:spTree>
    <p:extLst>
      <p:ext uri="{BB962C8B-B14F-4D97-AF65-F5344CB8AC3E}">
        <p14:creationId xmlns:p14="http://schemas.microsoft.com/office/powerpoint/2010/main" val="302098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Det är typiskt för </a:t>
            </a:r>
            <a:r>
              <a:rPr lang="sv-FI" sz="1800" b="1" dirty="0">
                <a:effectLst/>
                <a:latin typeface="Calibri" panose="020F0502020204030204" pitchFamily="34" charset="0"/>
                <a:ea typeface="Calibri" panose="020F0502020204030204" pitchFamily="34" charset="0"/>
                <a:cs typeface="Times New Roman" panose="02020603050405020304" pitchFamily="18" charset="0"/>
              </a:rPr>
              <a:t>drunkningar i samband med båtar</a:t>
            </a:r>
            <a:r>
              <a:rPr lang="sv-FI" sz="1800" dirty="0">
                <a:effectLst/>
                <a:latin typeface="Calibri" panose="020F0502020204030204" pitchFamily="34" charset="0"/>
                <a:ea typeface="Calibri" panose="020F0502020204030204" pitchFamily="34" charset="0"/>
                <a:cs typeface="Times New Roman" panose="02020603050405020304" pitchFamily="18" charset="0"/>
              </a:rPr>
              <a:t> att man ramlar ur båten.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Calibri" panose="020F0502020204030204" pitchFamily="34" charset="0"/>
                <a:ea typeface="Calibri" panose="020F0502020204030204" pitchFamily="34" charset="0"/>
                <a:cs typeface="Times New Roman" panose="02020603050405020304" pitchFamily="18" charset="0"/>
              </a:rPr>
              <a:t>De som drunknat i sjötrafiken har till största delen rört sig med roddbåt, så användningen av räddningsvästar bör betonas när man rör sig med roddbåt.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7</a:t>
            </a:fld>
            <a:endParaRPr lang="fi-FI"/>
          </a:p>
        </p:txBody>
      </p:sp>
    </p:spTree>
    <p:extLst>
      <p:ext uri="{BB962C8B-B14F-4D97-AF65-F5344CB8AC3E}">
        <p14:creationId xmlns:p14="http://schemas.microsoft.com/office/powerpoint/2010/main" val="121961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100" b="1" dirty="0">
                <a:effectLst/>
                <a:latin typeface="Calibri" panose="020F0502020204030204" pitchFamily="34" charset="0"/>
                <a:ea typeface="Calibri" panose="020F0502020204030204" pitchFamily="34" charset="0"/>
                <a:cs typeface="Times New Roman" panose="02020603050405020304" pitchFamily="18" charset="0"/>
              </a:rPr>
              <a:t>Alkohol är en av de mest betydande faktorerna som ökar risken för olyckor. </a:t>
            </a:r>
            <a:r>
              <a:rPr lang="sv-FI" sz="1100" dirty="0">
                <a:effectLst/>
                <a:latin typeface="Calibri" panose="020F0502020204030204" pitchFamily="34" charset="0"/>
                <a:ea typeface="Calibri" panose="020F0502020204030204" pitchFamily="34" charset="0"/>
                <a:cs typeface="Times New Roman" panose="02020603050405020304" pitchFamily="18" charset="0"/>
              </a:rPr>
              <a:t>Alkohol gör en modigare och avlägsnar hämningar samt försvagar samtidigt kroppskontrollen när den förlamar det centrala nervsystemet. Man är mer utsatt för olyckor i berusat tillstånd.</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dirty="0">
                <a:effectLst/>
                <a:latin typeface="Calibri" panose="020F0502020204030204" pitchFamily="34" charset="0"/>
                <a:ea typeface="Calibri" panose="020F0502020204030204" pitchFamily="34" charset="0"/>
                <a:cs typeface="Times New Roman" panose="02020603050405020304" pitchFamily="18" charset="0"/>
              </a:rPr>
              <a:t>psykiska faktorer:</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dirty="0">
                <a:effectLst/>
                <a:latin typeface="Calibri" panose="020F0502020204030204" pitchFamily="34" charset="0"/>
                <a:ea typeface="Calibri" panose="020F0502020204030204" pitchFamily="34" charset="0"/>
                <a:cs typeface="Times New Roman" panose="02020603050405020304" pitchFamily="18" charset="0"/>
              </a:rPr>
              <a:t>minskad försiktighet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dirty="0">
                <a:effectLst/>
                <a:latin typeface="Calibri" panose="020F0502020204030204" pitchFamily="34" charset="0"/>
                <a:ea typeface="Calibri" panose="020F0502020204030204" pitchFamily="34" charset="0"/>
                <a:cs typeface="Times New Roman" panose="02020603050405020304" pitchFamily="18" charset="0"/>
              </a:rPr>
              <a:t>försämrad omdömesförmåga</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dirty="0">
                <a:effectLst/>
                <a:latin typeface="Calibri" panose="020F0502020204030204" pitchFamily="34" charset="0"/>
                <a:ea typeface="Calibri" panose="020F0502020204030204" pitchFamily="34" charset="0"/>
                <a:cs typeface="Times New Roman" panose="02020603050405020304" pitchFamily="18" charset="0"/>
              </a:rPr>
              <a:t>ökade känslomässiga reaktioner</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dirty="0">
                <a:effectLst/>
                <a:latin typeface="Calibri" panose="020F0502020204030204" pitchFamily="34" charset="0"/>
                <a:ea typeface="Calibri" panose="020F0502020204030204" pitchFamily="34" charset="0"/>
                <a:cs typeface="Times New Roman" panose="02020603050405020304" pitchFamily="18" charset="0"/>
              </a:rPr>
              <a:t>uttrycker sig redan vid små alkoholhalter i blodet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dirty="0">
                <a:effectLst/>
                <a:latin typeface="Calibri" panose="020F0502020204030204" pitchFamily="34" charset="0"/>
                <a:ea typeface="Calibri" panose="020F0502020204030204" pitchFamily="34" charset="0"/>
                <a:cs typeface="Times New Roman" panose="02020603050405020304" pitchFamily="18" charset="0"/>
              </a:rPr>
              <a:t>motoriska faktorer:</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dirty="0">
                <a:effectLst/>
                <a:latin typeface="Calibri" panose="020F0502020204030204" pitchFamily="34" charset="0"/>
                <a:ea typeface="Calibri" panose="020F0502020204030204" pitchFamily="34" charset="0"/>
                <a:cs typeface="Times New Roman" panose="02020603050405020304" pitchFamily="18" charset="0"/>
              </a:rPr>
              <a:t>försämrad balans</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dirty="0">
                <a:effectLst/>
                <a:latin typeface="Calibri" panose="020F0502020204030204" pitchFamily="34" charset="0"/>
                <a:ea typeface="Calibri" panose="020F0502020204030204" pitchFamily="34" charset="0"/>
                <a:cs typeface="Times New Roman" panose="02020603050405020304" pitchFamily="18" charset="0"/>
              </a:rPr>
              <a:t>försämrad motorisk koordination</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dirty="0">
                <a:effectLst/>
                <a:latin typeface="Calibri" panose="020F0502020204030204" pitchFamily="34" charset="0"/>
                <a:ea typeface="Calibri" panose="020F0502020204030204" pitchFamily="34" charset="0"/>
                <a:cs typeface="Times New Roman" panose="02020603050405020304" pitchFamily="18" charset="0"/>
              </a:rPr>
              <a:t>uttrycker sig vid större alkoholhalter i blodet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dirty="0">
                <a:effectLst/>
                <a:latin typeface="Calibri" panose="020F0502020204030204" pitchFamily="34" charset="0"/>
                <a:ea typeface="Calibri" panose="020F0502020204030204" pitchFamily="34" charset="0"/>
                <a:cs typeface="Times New Roman" panose="02020603050405020304" pitchFamily="18" charset="0"/>
              </a:rPr>
              <a:t>mycket höga alkoholhalter i blodet leder till förlust av medvetandet, det vill säga att man slocknar.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100" dirty="0">
                <a:effectLst/>
                <a:latin typeface="Calibri" panose="020F0502020204030204" pitchFamily="34" charset="0"/>
                <a:ea typeface="Calibri" panose="020F0502020204030204" pitchFamily="34" charset="0"/>
                <a:cs typeface="Times New Roman" panose="02020603050405020304" pitchFamily="18" charset="0"/>
              </a:rPr>
              <a:t>Förutom sjukdomar påverkar rusmedel funktionsförmågan. Olika rusmedel, vanligtvis alkohol, fanns i blodet hos 71 personer som drunknat (44 %). I de flesta fallen var tillståndet av alkoholberusning starkt (2021, Olycksutredningscentralen)</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80FA7D4-7830-4CC4-B369-090B2ACCE919}" type="slidenum">
              <a:rPr lang="fi-FI" smtClean="0"/>
              <a:t>8</a:t>
            </a:fld>
            <a:endParaRPr lang="fi-FI"/>
          </a:p>
        </p:txBody>
      </p:sp>
    </p:spTree>
    <p:extLst>
      <p:ext uri="{BB962C8B-B14F-4D97-AF65-F5344CB8AC3E}">
        <p14:creationId xmlns:p14="http://schemas.microsoft.com/office/powerpoint/2010/main" val="94549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1" i="0" u="none" strike="noStrike" baseline="0" dirty="0">
                <a:solidFill>
                  <a:srgbClr val="000000"/>
                </a:solidFill>
                <a:latin typeface="+mn-lt"/>
              </a:rPr>
              <a:t>Veneisiin liittyvissä hukkumisissa </a:t>
            </a:r>
            <a:r>
              <a:rPr lang="fi-FI" sz="1200" b="0" i="0" u="none" strike="noStrike" baseline="0" dirty="0">
                <a:solidFill>
                  <a:srgbClr val="000000"/>
                </a:solidFill>
                <a:latin typeface="+mn-lt"/>
              </a:rPr>
              <a:t>tyypillistä on veneestä putoaminen. </a:t>
            </a:r>
            <a:endParaRPr lang="fi-FI" dirty="0"/>
          </a:p>
        </p:txBody>
      </p:sp>
      <p:sp>
        <p:nvSpPr>
          <p:cNvPr id="4" name="Slide Number Placeholder 3"/>
          <p:cNvSpPr>
            <a:spLocks noGrp="1"/>
          </p:cNvSpPr>
          <p:nvPr>
            <p:ph type="sldNum" sz="quarter" idx="5"/>
          </p:nvPr>
        </p:nvSpPr>
        <p:spPr/>
        <p:txBody>
          <a:bodyPr/>
          <a:lstStyle/>
          <a:p>
            <a:fld id="{380FA7D4-7830-4CC4-B369-090B2ACCE919}" type="slidenum">
              <a:rPr lang="fi-FI" smtClean="0"/>
              <a:t>9</a:t>
            </a:fld>
            <a:endParaRPr lang="fi-FI"/>
          </a:p>
        </p:txBody>
      </p:sp>
    </p:spTree>
    <p:extLst>
      <p:ext uri="{BB962C8B-B14F-4D97-AF65-F5344CB8AC3E}">
        <p14:creationId xmlns:p14="http://schemas.microsoft.com/office/powerpoint/2010/main" val="261792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sv-FI"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Olika räddningsvästar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Räddningsvästar: Barn, simkunniga och icke simkunniga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Calibri" panose="020F0502020204030204" pitchFamily="34" charset="0"/>
                <a:ea typeface="Calibri" panose="020F0502020204030204" pitchFamily="34" charset="0"/>
                <a:cs typeface="Times New Roman" panose="02020603050405020304" pitchFamily="18" charset="0"/>
              </a:rPr>
              <a:t>100 Newtons räddningsvästar är avsedda att användas på skyddade vatten. De vänder en medvetslös person att flyta på ryggen på tio sekunder. Dessa västar tillverkas endast i orange, rött eller gult, och inkluderar obligatoriska reflexer och en visselpipa. </a:t>
            </a:r>
            <a:br>
              <a:rPr lang="sv-FI" sz="1800" dirty="0">
                <a:effectLst/>
                <a:latin typeface="Calibri" panose="020F0502020204030204" pitchFamily="34" charset="0"/>
                <a:ea typeface="Calibri" panose="020F0502020204030204" pitchFamily="34" charset="0"/>
                <a:cs typeface="Times New Roman" panose="02020603050405020304" pitchFamily="18" charset="0"/>
              </a:rPr>
            </a:br>
            <a:br>
              <a:rPr lang="sv-FI" sz="1800" dirty="0">
                <a:effectLst/>
                <a:latin typeface="Calibri" panose="020F0502020204030204" pitchFamily="34" charset="0"/>
                <a:ea typeface="Calibri" panose="020F0502020204030204" pitchFamily="34" charset="0"/>
                <a:cs typeface="Times New Roman" panose="02020603050405020304" pitchFamily="18" charset="0"/>
              </a:rPr>
            </a:br>
            <a:r>
              <a:rPr lang="sv-FI" sz="1800" b="1" dirty="0">
                <a:effectLst/>
                <a:latin typeface="Calibri" panose="020F0502020204030204" pitchFamily="34" charset="0"/>
                <a:ea typeface="Calibri" panose="020F0502020204030204" pitchFamily="34" charset="0"/>
                <a:cs typeface="Times New Roman" panose="02020603050405020304" pitchFamily="18" charset="0"/>
              </a:rPr>
              <a:t>Uppblåsbara västar: För krävande förhållanden för vuxna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Calibri" panose="020F0502020204030204" pitchFamily="34" charset="0"/>
                <a:ea typeface="Calibri" panose="020F0502020204030204" pitchFamily="34" charset="0"/>
                <a:cs typeface="Times New Roman" panose="02020603050405020304" pitchFamily="18" charset="0"/>
              </a:rPr>
              <a:t>150 Newtons räddningsvästar är avsedda att användas på kustvatten. De vänder en medvetslös person att flyta på ryggen på fem sekunder.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br>
              <a:rPr lang="sv-FI" sz="1800" dirty="0">
                <a:effectLst/>
                <a:latin typeface="Calibri" panose="020F0502020204030204" pitchFamily="34" charset="0"/>
                <a:ea typeface="Calibri" panose="020F0502020204030204" pitchFamily="34" charset="0"/>
                <a:cs typeface="Times New Roman" panose="02020603050405020304" pitchFamily="18" charset="0"/>
              </a:rPr>
            </a:br>
            <a:r>
              <a:rPr lang="sv-FI" sz="1800" b="1" dirty="0">
                <a:effectLst/>
                <a:latin typeface="Calibri" panose="020F0502020204030204" pitchFamily="34" charset="0"/>
                <a:ea typeface="Calibri" panose="020F0502020204030204" pitchFamily="34" charset="0"/>
                <a:cs typeface="Times New Roman" panose="02020603050405020304" pitchFamily="18" charset="0"/>
              </a:rPr>
              <a:t>Flytvästar: För simkunniga som har hjälp i närheten/vattensport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Calibri" panose="020F0502020204030204" pitchFamily="34" charset="0"/>
                <a:ea typeface="Calibri" panose="020F0502020204030204" pitchFamily="34" charset="0"/>
                <a:cs typeface="Times New Roman" panose="02020603050405020304" pitchFamily="18" charset="0"/>
              </a:rPr>
              <a:t>50 Newtons flytvästar, flytjackor och flytoveraller är endast avsedda för simkunniga för användning på skyddade vatten, nära stranden där hjälpen finns i närheten. De vänder inte en medvetslös person på ryggen.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Rätt användning och underhåll</a:t>
            </a:r>
            <a:br>
              <a:rPr lang="sv-FI" sz="1800" dirty="0">
                <a:effectLst/>
                <a:latin typeface="Calibri" panose="020F0502020204030204" pitchFamily="34" charset="0"/>
                <a:ea typeface="Calibri" panose="020F0502020204030204" pitchFamily="34" charset="0"/>
                <a:cs typeface="Times New Roman" panose="02020603050405020304" pitchFamily="18" charset="0"/>
              </a:rPr>
            </a:br>
            <a:r>
              <a:rPr lang="sv-FI" sz="1800" dirty="0">
                <a:effectLst/>
                <a:latin typeface="Calibri" panose="020F0502020204030204" pitchFamily="34" charset="0"/>
                <a:ea typeface="Calibri" panose="020F0502020204030204" pitchFamily="34" charset="0"/>
                <a:cs typeface="Times New Roman" panose="02020603050405020304" pitchFamily="18" charset="0"/>
              </a:rPr>
              <a:t>En räddningsväst räddar en person endast om den är vald för rätt användningsändamål, personen har den på sig när hen faller i vattnet och har satt den på sig korrekt.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fld id="{380FA7D4-7830-4CC4-B369-090B2ACCE919}" type="slidenum">
              <a:rPr lang="fi-FI" smtClean="0"/>
              <a:t>10</a:t>
            </a:fld>
            <a:endParaRPr lang="fi-FI"/>
          </a:p>
        </p:txBody>
      </p:sp>
    </p:spTree>
    <p:extLst>
      <p:ext uri="{BB962C8B-B14F-4D97-AF65-F5344CB8AC3E}">
        <p14:creationId xmlns:p14="http://schemas.microsoft.com/office/powerpoint/2010/main" val="3458053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80A19-FA34-44BF-9172-8A3FD3790B4A}" type="datetime1">
              <a:rPr lang="fi-FI" smtClean="0"/>
              <a:t>26.10.2023</a:t>
            </a:fld>
            <a:endParaRPr lang="fi-FI"/>
          </a:p>
        </p:txBody>
      </p:sp>
      <p:sp>
        <p:nvSpPr>
          <p:cNvPr id="5" name="Footer Placeholder 4"/>
          <p:cNvSpPr>
            <a:spLocks noGrp="1"/>
          </p:cNvSpPr>
          <p:nvPr>
            <p:ph type="ftr" sz="quarter" idx="11"/>
          </p:nvPr>
        </p:nvSpPr>
        <p:spPr/>
        <p:txBody>
          <a:bodyPr/>
          <a:lstStyle/>
          <a:p>
            <a:r>
              <a:rPr lang="fi-FI"/>
              <a:t>Trygghetscoachträning</a:t>
            </a:r>
          </a:p>
        </p:txBody>
      </p:sp>
      <p:sp>
        <p:nvSpPr>
          <p:cNvPr id="6" name="Slide Number Placeholder 5"/>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221785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F4C10-90EF-487C-B3C8-F3F75494CA11}" type="datetime1">
              <a:rPr lang="fi-FI" smtClean="0"/>
              <a:t>26.10.2023</a:t>
            </a:fld>
            <a:endParaRPr lang="fi-FI"/>
          </a:p>
        </p:txBody>
      </p:sp>
      <p:sp>
        <p:nvSpPr>
          <p:cNvPr id="8" name="Footer Placeholder 7"/>
          <p:cNvSpPr>
            <a:spLocks noGrp="1"/>
          </p:cNvSpPr>
          <p:nvPr>
            <p:ph type="ftr" sz="quarter" idx="11"/>
          </p:nvPr>
        </p:nvSpPr>
        <p:spPr/>
        <p:txBody>
          <a:bodyPr/>
          <a:lstStyle/>
          <a:p>
            <a:r>
              <a:rPr lang="fi-FI"/>
              <a:t>Trygghetscoachträning</a:t>
            </a:r>
          </a:p>
        </p:txBody>
      </p:sp>
      <p:sp>
        <p:nvSpPr>
          <p:cNvPr id="9" name="Slide Number Placeholder 8"/>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590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C46BD9-E3C6-4F07-ACDE-74B373BDF3A8}" type="datetime1">
              <a:rPr lang="fi-FI" smtClean="0"/>
              <a:t>26.10.2023</a:t>
            </a:fld>
            <a:endParaRPr lang="fi-FI"/>
          </a:p>
        </p:txBody>
      </p:sp>
      <p:sp>
        <p:nvSpPr>
          <p:cNvPr id="8" name="Footer Placeholder 7"/>
          <p:cNvSpPr>
            <a:spLocks noGrp="1"/>
          </p:cNvSpPr>
          <p:nvPr>
            <p:ph type="ftr" sz="quarter" idx="11"/>
          </p:nvPr>
        </p:nvSpPr>
        <p:spPr/>
        <p:txBody>
          <a:bodyPr/>
          <a:lstStyle/>
          <a:p>
            <a:r>
              <a:rPr lang="fi-FI"/>
              <a:t>Trygghetscoachträning</a:t>
            </a:r>
          </a:p>
        </p:txBody>
      </p:sp>
      <p:sp>
        <p:nvSpPr>
          <p:cNvPr id="9" name="Slide Number Placeholder 8"/>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149567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3264E-8344-4D8B-92D4-1320FE2AB917}" type="datetime1">
              <a:rPr lang="fi-FI" smtClean="0"/>
              <a:t>26.10.2023</a:t>
            </a:fld>
            <a:endParaRPr lang="fi-FI"/>
          </a:p>
        </p:txBody>
      </p:sp>
      <p:sp>
        <p:nvSpPr>
          <p:cNvPr id="5" name="Footer Placeholder 4"/>
          <p:cNvSpPr>
            <a:spLocks noGrp="1"/>
          </p:cNvSpPr>
          <p:nvPr>
            <p:ph type="ftr" sz="quarter" idx="11"/>
          </p:nvPr>
        </p:nvSpPr>
        <p:spPr/>
        <p:txBody>
          <a:bodyPr/>
          <a:lstStyle/>
          <a:p>
            <a:r>
              <a:rPr lang="fi-FI"/>
              <a:t>Trygghetscoachträning</a:t>
            </a:r>
          </a:p>
        </p:txBody>
      </p:sp>
      <p:sp>
        <p:nvSpPr>
          <p:cNvPr id="6" name="Slide Number Placeholder 5"/>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260709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1B0C9-5560-4E7F-AB7A-041A41BFA737}" type="datetime1">
              <a:rPr lang="fi-FI" smtClean="0"/>
              <a:t>26.10.2023</a:t>
            </a:fld>
            <a:endParaRPr lang="fi-FI"/>
          </a:p>
        </p:txBody>
      </p:sp>
      <p:sp>
        <p:nvSpPr>
          <p:cNvPr id="5" name="Footer Placeholder 4"/>
          <p:cNvSpPr>
            <a:spLocks noGrp="1"/>
          </p:cNvSpPr>
          <p:nvPr>
            <p:ph type="ftr" sz="quarter" idx="11"/>
          </p:nvPr>
        </p:nvSpPr>
        <p:spPr/>
        <p:txBody>
          <a:bodyPr/>
          <a:lstStyle/>
          <a:p>
            <a:r>
              <a:rPr lang="fi-FI"/>
              <a:t>Trygghetscoachträning</a:t>
            </a:r>
          </a:p>
        </p:txBody>
      </p:sp>
      <p:sp>
        <p:nvSpPr>
          <p:cNvPr id="6" name="Slide Number Placeholder 5"/>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211593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8436DBF-A761-4C56-893B-44E2D2B97664}" type="datetime1">
              <a:rPr lang="fi-FI" smtClean="0"/>
              <a:t>26.10.2023</a:t>
            </a:fld>
            <a:endParaRPr lang="fi-FI"/>
          </a:p>
        </p:txBody>
      </p:sp>
      <p:sp>
        <p:nvSpPr>
          <p:cNvPr id="9" name="Footer Placeholder 8"/>
          <p:cNvSpPr>
            <a:spLocks noGrp="1"/>
          </p:cNvSpPr>
          <p:nvPr>
            <p:ph type="ftr" sz="quarter" idx="11"/>
          </p:nvPr>
        </p:nvSpPr>
        <p:spPr/>
        <p:txBody>
          <a:bodyPr/>
          <a:lstStyle/>
          <a:p>
            <a:r>
              <a:rPr lang="fi-FI"/>
              <a:t>Trygghetscoachträning</a:t>
            </a:r>
          </a:p>
        </p:txBody>
      </p:sp>
      <p:sp>
        <p:nvSpPr>
          <p:cNvPr id="10" name="Slide Number Placeholder 9"/>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278415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FE4A629-F0EA-470E-9087-8D8E28610AE8}" type="datetime1">
              <a:rPr lang="fi-FI" smtClean="0"/>
              <a:t>26.10.2023</a:t>
            </a:fld>
            <a:endParaRPr lang="fi-FI"/>
          </a:p>
        </p:txBody>
      </p:sp>
      <p:sp>
        <p:nvSpPr>
          <p:cNvPr id="11" name="Footer Placeholder 10"/>
          <p:cNvSpPr>
            <a:spLocks noGrp="1"/>
          </p:cNvSpPr>
          <p:nvPr>
            <p:ph type="ftr" sz="quarter" idx="11"/>
          </p:nvPr>
        </p:nvSpPr>
        <p:spPr/>
        <p:txBody>
          <a:bodyPr/>
          <a:lstStyle/>
          <a:p>
            <a:r>
              <a:rPr lang="fi-FI"/>
              <a:t>Trygghetscoachträning</a:t>
            </a:r>
          </a:p>
        </p:txBody>
      </p:sp>
      <p:sp>
        <p:nvSpPr>
          <p:cNvPr id="12" name="Slide Number Placeholder 11"/>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287766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38DE731-7DF7-46DF-B83C-A97A6086229F}" type="datetime1">
              <a:rPr lang="fi-FI" smtClean="0"/>
              <a:t>26.10.2023</a:t>
            </a:fld>
            <a:endParaRPr lang="fi-FI"/>
          </a:p>
        </p:txBody>
      </p:sp>
      <p:sp>
        <p:nvSpPr>
          <p:cNvPr id="7" name="Footer Placeholder 6"/>
          <p:cNvSpPr>
            <a:spLocks noGrp="1"/>
          </p:cNvSpPr>
          <p:nvPr>
            <p:ph type="ftr" sz="quarter" idx="11"/>
          </p:nvPr>
        </p:nvSpPr>
        <p:spPr/>
        <p:txBody>
          <a:bodyPr/>
          <a:lstStyle/>
          <a:p>
            <a:r>
              <a:rPr lang="fi-FI"/>
              <a:t>Trygghetscoachträning</a:t>
            </a:r>
          </a:p>
        </p:txBody>
      </p:sp>
      <p:sp>
        <p:nvSpPr>
          <p:cNvPr id="8" name="Slide Number Placeholder 7"/>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370810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F5D8A1-1B8A-49A3-93F1-181EE9C224FB}" type="datetime1">
              <a:rPr lang="fi-FI" smtClean="0"/>
              <a:t>26.10.2023</a:t>
            </a:fld>
            <a:endParaRPr lang="fi-FI"/>
          </a:p>
        </p:txBody>
      </p:sp>
      <p:sp>
        <p:nvSpPr>
          <p:cNvPr id="6" name="Footer Placeholder 5"/>
          <p:cNvSpPr>
            <a:spLocks noGrp="1"/>
          </p:cNvSpPr>
          <p:nvPr>
            <p:ph type="ftr" sz="quarter" idx="11"/>
          </p:nvPr>
        </p:nvSpPr>
        <p:spPr/>
        <p:txBody>
          <a:bodyPr/>
          <a:lstStyle/>
          <a:p>
            <a:r>
              <a:rPr lang="fi-FI"/>
              <a:t>Trygghetscoachträning</a:t>
            </a:r>
          </a:p>
        </p:txBody>
      </p:sp>
      <p:sp>
        <p:nvSpPr>
          <p:cNvPr id="7" name="Slide Number Placeholder 6"/>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4582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FA4D3FC-1B3B-42B2-9BE7-8BFD987CA549}" type="datetime1">
              <a:rPr lang="fi-FI" smtClean="0"/>
              <a:t>26.10.2023</a:t>
            </a:fld>
            <a:endParaRPr lang="fi-FI"/>
          </a:p>
        </p:txBody>
      </p:sp>
      <p:sp>
        <p:nvSpPr>
          <p:cNvPr id="9" name="Footer Placeholder 8"/>
          <p:cNvSpPr>
            <a:spLocks noGrp="1"/>
          </p:cNvSpPr>
          <p:nvPr>
            <p:ph type="ftr" sz="quarter" idx="11"/>
          </p:nvPr>
        </p:nvSpPr>
        <p:spPr/>
        <p:txBody>
          <a:bodyPr/>
          <a:lstStyle/>
          <a:p>
            <a:r>
              <a:rPr lang="fi-FI"/>
              <a:t>Trygghetscoachträning</a:t>
            </a:r>
          </a:p>
        </p:txBody>
      </p:sp>
      <p:sp>
        <p:nvSpPr>
          <p:cNvPr id="10" name="Slide Number Placeholder 9"/>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170415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1C29D30-A37E-4E18-849E-F209844F0947}" type="datetime1">
              <a:rPr lang="fi-FI" smtClean="0"/>
              <a:t>26.10.2023</a:t>
            </a:fld>
            <a:endParaRPr lang="fi-FI"/>
          </a:p>
        </p:txBody>
      </p:sp>
      <p:sp>
        <p:nvSpPr>
          <p:cNvPr id="9" name="Footer Placeholder 8"/>
          <p:cNvSpPr>
            <a:spLocks noGrp="1"/>
          </p:cNvSpPr>
          <p:nvPr>
            <p:ph type="ftr" sz="quarter" idx="11"/>
          </p:nvPr>
        </p:nvSpPr>
        <p:spPr>
          <a:xfrm>
            <a:off x="3499101" y="6356350"/>
            <a:ext cx="5911517" cy="365125"/>
          </a:xfrm>
        </p:spPr>
        <p:txBody>
          <a:bodyPr/>
          <a:lstStyle/>
          <a:p>
            <a:r>
              <a:rPr lang="fi-FI"/>
              <a:t>Trygghetscoachträning</a:t>
            </a:r>
          </a:p>
        </p:txBody>
      </p:sp>
      <p:sp>
        <p:nvSpPr>
          <p:cNvPr id="10" name="Slide Number Placeholder 9"/>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94194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A18C569-2A80-4882-A3E5-D5729DEE5176}" type="datetime1">
              <a:rPr lang="fi-FI" smtClean="0"/>
              <a:t>26.10.2023</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i-FI"/>
              <a:t>Trygghetscoachträning</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7DA4E9F-0A7E-452B-AE79-EEF7D13AAFEF}" type="slidenum">
              <a:rPr lang="fi-FI" smtClean="0"/>
              <a:t>‹#›</a:t>
            </a:fld>
            <a:endParaRPr lang="fi-FI"/>
          </a:p>
        </p:txBody>
      </p:sp>
    </p:spTree>
    <p:extLst>
      <p:ext uri="{BB962C8B-B14F-4D97-AF65-F5344CB8AC3E}">
        <p14:creationId xmlns:p14="http://schemas.microsoft.com/office/powerpoint/2010/main" val="3711631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lapsestavedenystava.fi/s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64r6OUFJlJ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viisaastivesilla.fi/kampanjat/pelastusliivipaiva-25-5-202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A9CA88-93EB-4DC0-A00D-64E6AB7A0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DE84C1AD-30A9-4EF6-A8E1-7484242EF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55142A-1ED5-4C40-9A1F-7D5C7EC2A834}"/>
              </a:ext>
            </a:extLst>
          </p:cNvPr>
          <p:cNvSpPr>
            <a:spLocks noGrp="1"/>
          </p:cNvSpPr>
          <p:nvPr>
            <p:ph type="ctrTitle"/>
          </p:nvPr>
        </p:nvSpPr>
        <p:spPr>
          <a:xfrm>
            <a:off x="1069848" y="1298448"/>
            <a:ext cx="6068070" cy="3255264"/>
          </a:xfrm>
        </p:spPr>
        <p:txBody>
          <a:bodyPr>
            <a:normAutofit/>
          </a:bodyPr>
          <a:lstStyle/>
          <a:p>
            <a:r>
              <a:rPr lang="fi-FI" sz="5500" b="1" dirty="0" err="1"/>
              <a:t>Förebyggande</a:t>
            </a:r>
            <a:r>
              <a:rPr lang="fi-FI" sz="5500" b="1" dirty="0"/>
              <a:t> av </a:t>
            </a:r>
            <a:r>
              <a:rPr lang="fi-FI" sz="5500" b="1" dirty="0" err="1"/>
              <a:t>olyckor</a:t>
            </a:r>
            <a:r>
              <a:rPr lang="fi-FI" sz="5500" b="1" dirty="0"/>
              <a:t> i </a:t>
            </a:r>
            <a:r>
              <a:rPr lang="fi-FI" sz="5500" b="1" dirty="0" err="1"/>
              <a:t>hemmet</a:t>
            </a:r>
            <a:r>
              <a:rPr lang="fi-FI" sz="5500" b="1" dirty="0"/>
              <a:t> </a:t>
            </a:r>
            <a:r>
              <a:rPr lang="fi-FI" sz="5500" b="1" dirty="0" err="1"/>
              <a:t>och</a:t>
            </a:r>
            <a:r>
              <a:rPr lang="fi-FI" sz="5500" b="1" dirty="0"/>
              <a:t> </a:t>
            </a:r>
            <a:r>
              <a:rPr lang="fi-FI" sz="5500" b="1" dirty="0" err="1"/>
              <a:t>på</a:t>
            </a:r>
            <a:r>
              <a:rPr lang="fi-FI" sz="5500" b="1" dirty="0"/>
              <a:t> </a:t>
            </a:r>
            <a:r>
              <a:rPr lang="fi-FI" sz="5500" b="1" dirty="0" err="1"/>
              <a:t>fritiden</a:t>
            </a:r>
            <a:r>
              <a:rPr lang="fi-FI" sz="5500" b="1" dirty="0"/>
              <a:t> – </a:t>
            </a:r>
            <a:r>
              <a:rPr lang="fi-FI" sz="5500" b="1" dirty="0" err="1"/>
              <a:t>Vattensäkerhet</a:t>
            </a:r>
            <a:endParaRPr lang="fi-FI" sz="5500" b="1" dirty="0"/>
          </a:p>
        </p:txBody>
      </p:sp>
      <p:sp>
        <p:nvSpPr>
          <p:cNvPr id="3" name="Subtitle 2">
            <a:extLst>
              <a:ext uri="{FF2B5EF4-FFF2-40B4-BE49-F238E27FC236}">
                <a16:creationId xmlns:a16="http://schemas.microsoft.com/office/drawing/2014/main" id="{F2C78E32-6610-412E-A0E3-8F56359E838A}"/>
              </a:ext>
            </a:extLst>
          </p:cNvPr>
          <p:cNvSpPr>
            <a:spLocks noGrp="1"/>
          </p:cNvSpPr>
          <p:nvPr>
            <p:ph type="subTitle" idx="1"/>
          </p:nvPr>
        </p:nvSpPr>
        <p:spPr>
          <a:xfrm>
            <a:off x="1100014" y="4670246"/>
            <a:ext cx="6037903" cy="914400"/>
          </a:xfrm>
        </p:spPr>
        <p:txBody>
          <a:bodyPr>
            <a:normAutofit/>
          </a:bodyPr>
          <a:lstStyle/>
          <a:p>
            <a:r>
              <a:rPr lang="fi-FI" sz="1700" err="1"/>
              <a:t>Innehållet</a:t>
            </a:r>
            <a:r>
              <a:rPr lang="fi-FI" sz="1700"/>
              <a:t> </a:t>
            </a:r>
            <a:r>
              <a:rPr lang="fi-FI" sz="1700" err="1"/>
              <a:t>grundar</a:t>
            </a:r>
            <a:r>
              <a:rPr lang="fi-FI" sz="1700"/>
              <a:t> </a:t>
            </a:r>
            <a:r>
              <a:rPr lang="fi-FI" sz="1700" err="1"/>
              <a:t>sig</a:t>
            </a:r>
            <a:r>
              <a:rPr lang="fi-FI" sz="1700"/>
              <a:t> </a:t>
            </a:r>
            <a:r>
              <a:rPr lang="fi-FI" sz="1700" err="1"/>
              <a:t>på</a:t>
            </a:r>
            <a:r>
              <a:rPr lang="fi-FI" sz="1700"/>
              <a:t> </a:t>
            </a:r>
            <a:r>
              <a:rPr lang="fi-FI" sz="1700" err="1"/>
              <a:t>projektet</a:t>
            </a:r>
            <a:r>
              <a:rPr lang="fi-FI" sz="1700"/>
              <a:t> för </a:t>
            </a:r>
            <a:r>
              <a:rPr lang="fi-FI" sz="1700" err="1"/>
              <a:t>att</a:t>
            </a:r>
            <a:r>
              <a:rPr lang="fi-FI" sz="1700"/>
              <a:t> </a:t>
            </a:r>
            <a:r>
              <a:rPr lang="fi-FI" sz="1700" err="1"/>
              <a:t>förebygga</a:t>
            </a:r>
            <a:r>
              <a:rPr lang="fi-FI" sz="1700"/>
              <a:t> </a:t>
            </a:r>
            <a:r>
              <a:rPr lang="fi-FI" sz="1700" err="1"/>
              <a:t>olyckor</a:t>
            </a:r>
            <a:r>
              <a:rPr lang="fi-FI" sz="1700"/>
              <a:t> i </a:t>
            </a:r>
            <a:r>
              <a:rPr lang="fi-FI" sz="1700" err="1"/>
              <a:t>hemmet</a:t>
            </a:r>
            <a:r>
              <a:rPr lang="fi-FI" sz="1700"/>
              <a:t> </a:t>
            </a:r>
            <a:r>
              <a:rPr lang="fi-FI" sz="1700" err="1"/>
              <a:t>och</a:t>
            </a:r>
            <a:r>
              <a:rPr lang="fi-FI" sz="1700"/>
              <a:t> </a:t>
            </a:r>
            <a:r>
              <a:rPr lang="fi-FI" sz="1700" err="1"/>
              <a:t>på</a:t>
            </a:r>
            <a:r>
              <a:rPr lang="fi-FI" sz="1700"/>
              <a:t> </a:t>
            </a:r>
            <a:r>
              <a:rPr lang="fi-FI" sz="1700" err="1"/>
              <a:t>fritiden</a:t>
            </a:r>
            <a:r>
              <a:rPr lang="fi-FI" sz="1700"/>
              <a:t> </a:t>
            </a:r>
            <a:r>
              <a:rPr lang="fi-FI" sz="1700" err="1"/>
              <a:t>och</a:t>
            </a:r>
            <a:r>
              <a:rPr lang="fi-FI" sz="1700"/>
              <a:t> </a:t>
            </a:r>
            <a:r>
              <a:rPr lang="fi-FI" sz="1700" err="1"/>
              <a:t>Finlands</a:t>
            </a:r>
            <a:r>
              <a:rPr lang="fi-FI" sz="1700"/>
              <a:t> </a:t>
            </a:r>
            <a:r>
              <a:rPr lang="fi-FI" sz="1700" err="1"/>
              <a:t>Simundervisnings</a:t>
            </a:r>
            <a:r>
              <a:rPr lang="fi-FI" sz="1700"/>
              <a:t>- </a:t>
            </a:r>
            <a:r>
              <a:rPr lang="fi-FI" sz="1700" err="1"/>
              <a:t>och</a:t>
            </a:r>
            <a:r>
              <a:rPr lang="fi-FI" sz="1700"/>
              <a:t> </a:t>
            </a:r>
            <a:r>
              <a:rPr lang="fi-FI" sz="1700" err="1"/>
              <a:t>Livräddningsförbunds</a:t>
            </a:r>
            <a:r>
              <a:rPr lang="fi-FI" sz="1700"/>
              <a:t> </a:t>
            </a:r>
            <a:r>
              <a:rPr lang="fi-FI" sz="1700" err="1"/>
              <a:t>förebyggande</a:t>
            </a:r>
            <a:r>
              <a:rPr lang="fi-FI" sz="1700"/>
              <a:t> </a:t>
            </a:r>
            <a:r>
              <a:rPr lang="fi-FI" sz="1700" err="1"/>
              <a:t>arbete</a:t>
            </a:r>
            <a:endParaRPr lang="fi-FI" sz="1700"/>
          </a:p>
        </p:txBody>
      </p:sp>
      <p:pic>
        <p:nvPicPr>
          <p:cNvPr id="8" name="Picture 7" descr="A black cat with a tail&#10;&#10;Description automatically generated">
            <a:extLst>
              <a:ext uri="{FF2B5EF4-FFF2-40B4-BE49-F238E27FC236}">
                <a16:creationId xmlns:a16="http://schemas.microsoft.com/office/drawing/2014/main" id="{76F3994C-CDDA-5353-4B9F-EBCE53383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644" y="759599"/>
            <a:ext cx="3218109" cy="2582533"/>
          </a:xfrm>
          <a:prstGeom prst="rect">
            <a:avLst/>
          </a:prstGeom>
        </p:spPr>
      </p:pic>
      <p:pic>
        <p:nvPicPr>
          <p:cNvPr id="1026" name="Picture 2" descr="Etusivu - Suomen Uimaopetus- ja Hengenpelastusliitto">
            <a:extLst>
              <a:ext uri="{FF2B5EF4-FFF2-40B4-BE49-F238E27FC236}">
                <a16:creationId xmlns:a16="http://schemas.microsoft.com/office/drawing/2014/main" id="{47C2CD7D-1EF4-47C3-975C-3E8346218F2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75108" y="3506724"/>
            <a:ext cx="2583181" cy="2583181"/>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086E571C-8A2B-4F37-B155-9C5DF0ACA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DF75D2F0-BBB9-4986-A86F-7EE06F714120}"/>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Trygghetscoachträning</a:t>
            </a:r>
          </a:p>
        </p:txBody>
      </p:sp>
      <p:sp>
        <p:nvSpPr>
          <p:cNvPr id="5" name="Slide Number Placeholder 4">
            <a:extLst>
              <a:ext uri="{FF2B5EF4-FFF2-40B4-BE49-F238E27FC236}">
                <a16:creationId xmlns:a16="http://schemas.microsoft.com/office/drawing/2014/main" id="{DA2EA08E-584D-4BB4-88B7-50091AB1D289}"/>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1</a:t>
            </a:fld>
            <a:endParaRPr lang="fi-FI"/>
          </a:p>
        </p:txBody>
      </p:sp>
    </p:spTree>
    <p:extLst>
      <p:ext uri="{BB962C8B-B14F-4D97-AF65-F5344CB8AC3E}">
        <p14:creationId xmlns:p14="http://schemas.microsoft.com/office/powerpoint/2010/main" val="271889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712C-3592-E5FF-EE84-B8C68B6D2B61}"/>
              </a:ext>
            </a:extLst>
          </p:cNvPr>
          <p:cNvSpPr>
            <a:spLocks noGrp="1"/>
          </p:cNvSpPr>
          <p:nvPr>
            <p:ph type="title"/>
          </p:nvPr>
        </p:nvSpPr>
        <p:spPr>
          <a:xfrm>
            <a:off x="191080" y="727477"/>
            <a:ext cx="2947482" cy="2342378"/>
          </a:xfrm>
        </p:spPr>
        <p:txBody>
          <a:bodyPr>
            <a:normAutofit/>
          </a:bodyPr>
          <a:lstStyle/>
          <a:p>
            <a:r>
              <a:rPr lang="fi-FI" sz="3200" b="1" dirty="0" err="1"/>
              <a:t>Olika</a:t>
            </a:r>
            <a:r>
              <a:rPr lang="fi-FI" sz="3200" b="1" dirty="0"/>
              <a:t> </a:t>
            </a:r>
            <a:r>
              <a:rPr lang="fi-FI" sz="3200" b="1" dirty="0" err="1"/>
              <a:t>räddningsvästar</a:t>
            </a:r>
            <a:endParaRPr lang="fi-FI" sz="3200" b="1" dirty="0"/>
          </a:p>
        </p:txBody>
      </p:sp>
      <p:sp>
        <p:nvSpPr>
          <p:cNvPr id="5" name="Dian numeron paikkamerkki 4">
            <a:extLst>
              <a:ext uri="{FF2B5EF4-FFF2-40B4-BE49-F238E27FC236}">
                <a16:creationId xmlns:a16="http://schemas.microsoft.com/office/drawing/2014/main" id="{F3EDDC87-A543-0BE9-E3B1-912B0AAFD2A2}"/>
              </a:ext>
            </a:extLst>
          </p:cNvPr>
          <p:cNvSpPr>
            <a:spLocks noGrp="1"/>
          </p:cNvSpPr>
          <p:nvPr>
            <p:ph type="sldNum" sz="quarter" idx="12"/>
          </p:nvPr>
        </p:nvSpPr>
        <p:spPr/>
        <p:txBody>
          <a:bodyPr/>
          <a:lstStyle/>
          <a:p>
            <a:fld id="{B7DA4E9F-0A7E-452B-AE79-EEF7D13AAFEF}" type="slidenum">
              <a:rPr lang="fi-FI" smtClean="0"/>
              <a:t>10</a:t>
            </a:fld>
            <a:endParaRPr lang="fi-FI"/>
          </a:p>
        </p:txBody>
      </p:sp>
      <p:sp>
        <p:nvSpPr>
          <p:cNvPr id="7" name="Footer Placeholder 3">
            <a:extLst>
              <a:ext uri="{FF2B5EF4-FFF2-40B4-BE49-F238E27FC236}">
                <a16:creationId xmlns:a16="http://schemas.microsoft.com/office/drawing/2014/main" id="{E1868154-3E1C-759B-2BD7-A2A43C2041F5}"/>
              </a:ext>
            </a:extLst>
          </p:cNvPr>
          <p:cNvSpPr txBox="1">
            <a:spLocks/>
          </p:cNvSpPr>
          <p:nvPr/>
        </p:nvSpPr>
        <p:spPr>
          <a:xfrm>
            <a:off x="3781462" y="6356349"/>
            <a:ext cx="5911517"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fi-FI" dirty="0" err="1"/>
              <a:t>Trygghetscoachträning</a:t>
            </a:r>
            <a:endParaRPr lang="fi-FI" dirty="0"/>
          </a:p>
        </p:txBody>
      </p:sp>
      <p:sp>
        <p:nvSpPr>
          <p:cNvPr id="11" name="Content Placeholder 10">
            <a:extLst>
              <a:ext uri="{FF2B5EF4-FFF2-40B4-BE49-F238E27FC236}">
                <a16:creationId xmlns:a16="http://schemas.microsoft.com/office/drawing/2014/main" id="{67CE7B97-5852-1135-3161-014E8C9A2670}"/>
              </a:ext>
            </a:extLst>
          </p:cNvPr>
          <p:cNvSpPr>
            <a:spLocks noGrp="1"/>
          </p:cNvSpPr>
          <p:nvPr>
            <p:ph idx="1"/>
          </p:nvPr>
        </p:nvSpPr>
        <p:spPr>
          <a:xfrm>
            <a:off x="3686747" y="955010"/>
            <a:ext cx="7315200" cy="5401339"/>
          </a:xfrm>
        </p:spPr>
        <p:txBody>
          <a:bodyPr>
            <a:normAutofit/>
          </a:bodyPr>
          <a:lstStyle/>
          <a:p>
            <a:pPr marL="0" indent="0">
              <a:buNone/>
            </a:pPr>
            <a:r>
              <a:rPr lang="sv-FI" sz="1800" b="1" dirty="0">
                <a:effectLst/>
                <a:ea typeface="Calibri" panose="020F0502020204030204" pitchFamily="34" charset="0"/>
                <a:cs typeface="Times New Roman" panose="02020603050405020304" pitchFamily="18" charset="0"/>
              </a:rPr>
              <a:t>Räddningsvästar: </a:t>
            </a:r>
          </a:p>
          <a:p>
            <a:r>
              <a:rPr lang="sv-FI" sz="1800" dirty="0">
                <a:effectLst/>
                <a:ea typeface="Calibri" panose="020F0502020204030204" pitchFamily="34" charset="0"/>
                <a:cs typeface="Times New Roman" panose="02020603050405020304" pitchFamily="18" charset="0"/>
              </a:rPr>
              <a:t>Barn, simkunniga och icke simkunniga</a:t>
            </a:r>
          </a:p>
          <a:p>
            <a:pPr marL="0" indent="0">
              <a:buNone/>
            </a:pPr>
            <a:r>
              <a:rPr lang="sv-FI" sz="1800" b="1" dirty="0">
                <a:effectLst/>
                <a:ea typeface="Calibri" panose="020F0502020204030204" pitchFamily="34" charset="0"/>
                <a:cs typeface="Times New Roman" panose="02020603050405020304" pitchFamily="18" charset="0"/>
              </a:rPr>
              <a:t>Uppblåsbara västar: </a:t>
            </a:r>
          </a:p>
          <a:p>
            <a:r>
              <a:rPr lang="sv-FI" sz="1800" dirty="0">
                <a:effectLst/>
                <a:ea typeface="Calibri" panose="020F0502020204030204" pitchFamily="34" charset="0"/>
                <a:cs typeface="Times New Roman" panose="02020603050405020304" pitchFamily="18" charset="0"/>
              </a:rPr>
              <a:t>För krävande förhållanden för vuxna</a:t>
            </a:r>
          </a:p>
          <a:p>
            <a:pPr marL="0" indent="0">
              <a:buNone/>
            </a:pPr>
            <a:r>
              <a:rPr lang="sv-FI" sz="1800" b="1" dirty="0">
                <a:effectLst/>
                <a:ea typeface="Calibri" panose="020F0502020204030204" pitchFamily="34" charset="0"/>
                <a:cs typeface="Times New Roman" panose="02020603050405020304" pitchFamily="18" charset="0"/>
              </a:rPr>
              <a:t>Flytvästar: </a:t>
            </a:r>
          </a:p>
          <a:p>
            <a:r>
              <a:rPr lang="sv-FI" sz="1800" dirty="0">
                <a:effectLst/>
                <a:ea typeface="Calibri" panose="020F0502020204030204" pitchFamily="34" charset="0"/>
                <a:cs typeface="Times New Roman" panose="02020603050405020304" pitchFamily="18" charset="0"/>
              </a:rPr>
              <a:t>För simkunniga som har hjälp i </a:t>
            </a:r>
            <a:br>
              <a:rPr lang="sv-FI" sz="1800" dirty="0">
                <a:effectLst/>
                <a:ea typeface="Calibri" panose="020F0502020204030204" pitchFamily="34" charset="0"/>
                <a:cs typeface="Times New Roman" panose="02020603050405020304" pitchFamily="18" charset="0"/>
              </a:rPr>
            </a:br>
            <a:r>
              <a:rPr lang="sv-FI" sz="1800" dirty="0">
                <a:effectLst/>
                <a:ea typeface="Calibri" panose="020F0502020204030204" pitchFamily="34" charset="0"/>
                <a:cs typeface="Times New Roman" panose="02020603050405020304" pitchFamily="18" charset="0"/>
              </a:rPr>
              <a:t>närheten/vattensport</a:t>
            </a:r>
          </a:p>
          <a:p>
            <a:pPr marL="0" indent="0">
              <a:buNone/>
            </a:pPr>
            <a:r>
              <a:rPr lang="sv-FI" sz="1800" b="1" dirty="0">
                <a:effectLst/>
                <a:ea typeface="Calibri" panose="020F0502020204030204" pitchFamily="34" charset="0"/>
                <a:cs typeface="Times New Roman" panose="02020603050405020304" pitchFamily="18" charset="0"/>
              </a:rPr>
              <a:t>Rätt användning och underhåll</a:t>
            </a:r>
          </a:p>
          <a:p>
            <a:r>
              <a:rPr lang="sv-FI" sz="1800" dirty="0">
                <a:effectLst/>
                <a:ea typeface="Calibri" panose="020F0502020204030204" pitchFamily="34" charset="0"/>
                <a:cs typeface="Times New Roman" panose="02020603050405020304" pitchFamily="18" charset="0"/>
              </a:rPr>
              <a:t>En räddningsväst räddar en person endast om den är vald för rätt användningsändamål, personen har den på sig när hen faller i vattnet och har satt den på sig korrekt.</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Two men standing on a dock near a boat&#10;&#10;Description automatically generated">
            <a:extLst>
              <a:ext uri="{FF2B5EF4-FFF2-40B4-BE49-F238E27FC236}">
                <a16:creationId xmlns:a16="http://schemas.microsoft.com/office/drawing/2014/main" id="{2592EF44-7DC2-A103-C5E0-85A521858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260" y="233916"/>
            <a:ext cx="3893872" cy="3915996"/>
          </a:xfrm>
          <a:prstGeom prst="rect">
            <a:avLst/>
          </a:prstGeom>
        </p:spPr>
      </p:pic>
      <p:pic>
        <p:nvPicPr>
          <p:cNvPr id="16" name="Picture 15" descr="A person and person in life jackets holding a dog&#10;&#10;Description automatically generated">
            <a:extLst>
              <a:ext uri="{FF2B5EF4-FFF2-40B4-BE49-F238E27FC236}">
                <a16:creationId xmlns:a16="http://schemas.microsoft.com/office/drawing/2014/main" id="{AC2E664A-43BA-1F03-FD6E-09AA4EE23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48" y="2428241"/>
            <a:ext cx="3175686" cy="3443342"/>
          </a:xfrm>
          <a:prstGeom prst="rect">
            <a:avLst/>
          </a:prstGeom>
        </p:spPr>
      </p:pic>
      <p:pic>
        <p:nvPicPr>
          <p:cNvPr id="18" name="Picture 2" descr="Etusivu - Suomen Uimaopetus- ja Hengenpelastusliitto">
            <a:extLst>
              <a:ext uri="{FF2B5EF4-FFF2-40B4-BE49-F238E27FC236}">
                <a16:creationId xmlns:a16="http://schemas.microsoft.com/office/drawing/2014/main" id="{5CF586FC-A396-5083-91B9-5871A1C511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62A0BB8-2BB5-254D-0776-F7DAE5311EE5}"/>
              </a:ext>
            </a:extLst>
          </p:cNvPr>
          <p:cNvPicPr>
            <a:picLocks noChangeAspect="1"/>
          </p:cNvPicPr>
          <p:nvPr/>
        </p:nvPicPr>
        <p:blipFill>
          <a:blip r:embed="rId6"/>
          <a:stretch>
            <a:fillRect/>
          </a:stretch>
        </p:blipFill>
        <p:spPr>
          <a:xfrm>
            <a:off x="128337" y="1"/>
            <a:ext cx="1040063" cy="698628"/>
          </a:xfrm>
          <a:prstGeom prst="rect">
            <a:avLst/>
          </a:prstGeom>
        </p:spPr>
      </p:pic>
    </p:spTree>
    <p:extLst>
      <p:ext uri="{BB962C8B-B14F-4D97-AF65-F5344CB8AC3E}">
        <p14:creationId xmlns:p14="http://schemas.microsoft.com/office/powerpoint/2010/main" val="84404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D7E25E-E7B8-4F91-A871-D73598FA0A4C}"/>
              </a:ext>
            </a:extLst>
          </p:cNvPr>
          <p:cNvSpPr>
            <a:spLocks noGrp="1"/>
          </p:cNvSpPr>
          <p:nvPr>
            <p:ph type="title"/>
          </p:nvPr>
        </p:nvSpPr>
        <p:spPr>
          <a:xfrm>
            <a:off x="289248" y="1123837"/>
            <a:ext cx="6451110" cy="1255469"/>
          </a:xfrm>
        </p:spPr>
        <p:txBody>
          <a:bodyPr>
            <a:normAutofit/>
          </a:bodyPr>
          <a:lstStyle/>
          <a:p>
            <a:r>
              <a:rPr lang="fi-FI" sz="3200" b="1" dirty="0" err="1"/>
              <a:t>Bakgrund</a:t>
            </a:r>
            <a:r>
              <a:rPr lang="fi-FI" sz="3200" b="1" dirty="0"/>
              <a:t> </a:t>
            </a:r>
            <a:r>
              <a:rPr lang="fi-FI" sz="3200" b="1" dirty="0" err="1"/>
              <a:t>till</a:t>
            </a:r>
            <a:r>
              <a:rPr lang="fi-FI" sz="3200" b="1" dirty="0"/>
              <a:t> </a:t>
            </a:r>
            <a:r>
              <a:rPr lang="fi-FI" sz="3200" b="1" dirty="0" err="1"/>
              <a:t>drunkningsfall</a:t>
            </a:r>
            <a:r>
              <a:rPr lang="fi-FI" sz="3200" b="1" dirty="0"/>
              <a:t>: </a:t>
            </a:r>
            <a:r>
              <a:rPr lang="fi-FI" sz="3200" b="1" dirty="0" err="1"/>
              <a:t>Simkunskap</a:t>
            </a:r>
            <a:endParaRPr lang="fi-FI" sz="3200" b="1" dirty="0"/>
          </a:p>
        </p:txBody>
      </p:sp>
      <p:sp>
        <p:nvSpPr>
          <p:cNvPr id="11" name="Content Placeholder 10">
            <a:extLst>
              <a:ext uri="{FF2B5EF4-FFF2-40B4-BE49-F238E27FC236}">
                <a16:creationId xmlns:a16="http://schemas.microsoft.com/office/drawing/2014/main" id="{6B4B779C-B915-492C-A3C6-DD48F8F23FFA}"/>
              </a:ext>
            </a:extLst>
          </p:cNvPr>
          <p:cNvSpPr>
            <a:spLocks noGrp="1"/>
          </p:cNvSpPr>
          <p:nvPr>
            <p:ph idx="1"/>
          </p:nvPr>
        </p:nvSpPr>
        <p:spPr>
          <a:xfrm>
            <a:off x="289248" y="2510395"/>
            <a:ext cx="6451109" cy="3274586"/>
          </a:xfrm>
        </p:spPr>
        <p:txBody>
          <a:bodyPr anchor="t">
            <a:normAutofit/>
          </a:bodyPr>
          <a:lstStyle/>
          <a:p>
            <a:pPr>
              <a:buClr>
                <a:schemeClr val="bg1"/>
              </a:buClr>
            </a:pPr>
            <a:r>
              <a:rPr lang="sv-SE" sz="1800" dirty="0">
                <a:solidFill>
                  <a:srgbClr val="FFFFFF"/>
                </a:solidFill>
              </a:rPr>
              <a:t>God simkunskap är en ypperlig metod att förebygga drunkningsdödsfall.</a:t>
            </a:r>
          </a:p>
          <a:p>
            <a:pPr>
              <a:buClr>
                <a:schemeClr val="bg1"/>
              </a:buClr>
            </a:pPr>
            <a:r>
              <a:rPr lang="sv-SE" sz="1800" dirty="0">
                <a:solidFill>
                  <a:srgbClr val="FFFFFF"/>
                </a:solidFill>
              </a:rPr>
              <a:t>En person är simkunnig om hen kan simma 200 meter varav 50 meter på rygg efter att ha fallit i vattnet.</a:t>
            </a:r>
          </a:p>
        </p:txBody>
      </p:sp>
      <p:pic>
        <p:nvPicPr>
          <p:cNvPr id="7" name="Content Placeholder 6" descr="Icon&#10;&#10;Description automatically generated">
            <a:extLst>
              <a:ext uri="{FF2B5EF4-FFF2-40B4-BE49-F238E27FC236}">
                <a16:creationId xmlns:a16="http://schemas.microsoft.com/office/drawing/2014/main" id="{1AD125FF-3028-4A18-BF05-FDAA2C950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944" y="1535135"/>
            <a:ext cx="3778286" cy="3778286"/>
          </a:xfrm>
          <a:prstGeom prst="rect">
            <a:avLst/>
          </a:prstGeom>
        </p:spPr>
      </p:pic>
      <p:sp>
        <p:nvSpPr>
          <p:cNvPr id="18" name="Rectangle 17">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D97303D3-933E-49D7-B15B-E7ECB073B8FE}"/>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Trygghetscoachträning</a:t>
            </a:r>
            <a:endParaRPr lang="fi-FI" dirty="0"/>
          </a:p>
        </p:txBody>
      </p:sp>
      <p:sp>
        <p:nvSpPr>
          <p:cNvPr id="5" name="Slide Number Placeholder 4">
            <a:extLst>
              <a:ext uri="{FF2B5EF4-FFF2-40B4-BE49-F238E27FC236}">
                <a16:creationId xmlns:a16="http://schemas.microsoft.com/office/drawing/2014/main" id="{B5D386C7-318A-484F-BE74-F3396D627A03}"/>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11</a:t>
            </a:fld>
            <a:endParaRPr lang="fi-FI"/>
          </a:p>
        </p:txBody>
      </p:sp>
      <p:sp>
        <p:nvSpPr>
          <p:cNvPr id="10" name="Rectangle 9">
            <a:extLst>
              <a:ext uri="{FF2B5EF4-FFF2-40B4-BE49-F238E27FC236}">
                <a16:creationId xmlns:a16="http://schemas.microsoft.com/office/drawing/2014/main" id="{BF27D61C-D3C7-4ED8-93C1-46D3C662ECEE}"/>
              </a:ext>
            </a:extLst>
          </p:cNvPr>
          <p:cNvSpPr/>
          <p:nvPr/>
        </p:nvSpPr>
        <p:spPr>
          <a:xfrm>
            <a:off x="8271667" y="5195145"/>
            <a:ext cx="2362468" cy="769441"/>
          </a:xfrm>
          <a:prstGeom prst="rect">
            <a:avLst/>
          </a:prstGeom>
        </p:spPr>
        <p:txBody>
          <a:bodyPr wrap="square">
            <a:spAutoFit/>
          </a:bodyPr>
          <a:lstStyle/>
          <a:p>
            <a:r>
              <a:rPr lang="fi-FI" sz="2200" b="1" dirty="0" err="1">
                <a:solidFill>
                  <a:schemeClr val="accent1"/>
                </a:solidFill>
              </a:rPr>
              <a:t>Personlig</a:t>
            </a:r>
            <a:r>
              <a:rPr lang="fi-FI" sz="2200" b="1" dirty="0">
                <a:solidFill>
                  <a:schemeClr val="accent1"/>
                </a:solidFill>
              </a:rPr>
              <a:t> </a:t>
            </a:r>
            <a:r>
              <a:rPr lang="fi-FI" sz="2200" b="1" dirty="0" err="1">
                <a:solidFill>
                  <a:schemeClr val="accent1"/>
                </a:solidFill>
              </a:rPr>
              <a:t>funktionsfärmåga</a:t>
            </a:r>
            <a:endParaRPr lang="fi-FI" sz="2200" b="1" dirty="0">
              <a:solidFill>
                <a:schemeClr val="accent1"/>
              </a:solidFill>
            </a:endParaRPr>
          </a:p>
        </p:txBody>
      </p:sp>
      <p:pic>
        <p:nvPicPr>
          <p:cNvPr id="17" name="Picture 2" descr="Etusivu - Suomen Uimaopetus- ja Hengenpelastusliitto">
            <a:extLst>
              <a:ext uri="{FF2B5EF4-FFF2-40B4-BE49-F238E27FC236}">
                <a16:creationId xmlns:a16="http://schemas.microsoft.com/office/drawing/2014/main" id="{D9A10EBA-A76A-4167-88EB-852B3A6DA82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0D3647-EAF3-C41A-0E17-FBFE435300B0}"/>
              </a:ext>
            </a:extLst>
          </p:cNvPr>
          <p:cNvSpPr txBox="1"/>
          <p:nvPr/>
        </p:nvSpPr>
        <p:spPr>
          <a:xfrm>
            <a:off x="805162" y="3882630"/>
            <a:ext cx="2462378" cy="1569660"/>
          </a:xfrm>
          <a:prstGeom prst="rect">
            <a:avLst/>
          </a:prstGeom>
          <a:noFill/>
        </p:spPr>
        <p:txBody>
          <a:bodyPr wrap="square" rtlCol="0">
            <a:spAutoFit/>
          </a:bodyPr>
          <a:lstStyle/>
          <a:p>
            <a:r>
              <a:rPr lang="sv-SE" sz="6000" dirty="0">
                <a:solidFill>
                  <a:srgbClr val="FFFFFF"/>
                </a:solidFill>
                <a:latin typeface="Arial Black" panose="020B0A04020102020204" pitchFamily="34" charset="0"/>
              </a:rPr>
              <a:t>53 % </a:t>
            </a:r>
            <a:r>
              <a:rPr lang="sv-SE" sz="1800" dirty="0">
                <a:solidFill>
                  <a:srgbClr val="FFFFFF"/>
                </a:solidFill>
              </a:rPr>
              <a:t>av vuxna är simkunniga</a:t>
            </a:r>
          </a:p>
          <a:p>
            <a:endParaRPr lang="fi-FI" dirty="0"/>
          </a:p>
        </p:txBody>
      </p:sp>
      <p:sp>
        <p:nvSpPr>
          <p:cNvPr id="6" name="TextBox 5">
            <a:extLst>
              <a:ext uri="{FF2B5EF4-FFF2-40B4-BE49-F238E27FC236}">
                <a16:creationId xmlns:a16="http://schemas.microsoft.com/office/drawing/2014/main" id="{ED50883A-3FD3-F656-DB2E-CF72BD65A7E5}"/>
              </a:ext>
            </a:extLst>
          </p:cNvPr>
          <p:cNvSpPr txBox="1"/>
          <p:nvPr/>
        </p:nvSpPr>
        <p:spPr>
          <a:xfrm>
            <a:off x="3412164" y="3882630"/>
            <a:ext cx="2411119" cy="1569660"/>
          </a:xfrm>
          <a:prstGeom prst="rect">
            <a:avLst/>
          </a:prstGeom>
          <a:noFill/>
        </p:spPr>
        <p:txBody>
          <a:bodyPr wrap="square" rtlCol="0">
            <a:spAutoFit/>
          </a:bodyPr>
          <a:lstStyle/>
          <a:p>
            <a:r>
              <a:rPr lang="sv-SE" sz="6000" dirty="0">
                <a:solidFill>
                  <a:srgbClr val="FFFFFF"/>
                </a:solidFill>
                <a:latin typeface="Arial Black" panose="020B0A04020102020204" pitchFamily="34" charset="0"/>
              </a:rPr>
              <a:t>55 % </a:t>
            </a:r>
            <a:r>
              <a:rPr lang="sv-SE" sz="1800" dirty="0">
                <a:solidFill>
                  <a:srgbClr val="FFFFFF"/>
                </a:solidFill>
              </a:rPr>
              <a:t>av barn är simkunniga</a:t>
            </a:r>
          </a:p>
          <a:p>
            <a:endParaRPr lang="fi-FI" dirty="0"/>
          </a:p>
        </p:txBody>
      </p:sp>
      <p:pic>
        <p:nvPicPr>
          <p:cNvPr id="8" name="Picture 7">
            <a:extLst>
              <a:ext uri="{FF2B5EF4-FFF2-40B4-BE49-F238E27FC236}">
                <a16:creationId xmlns:a16="http://schemas.microsoft.com/office/drawing/2014/main" id="{CFA413E9-3954-623F-8234-C38D976580EC}"/>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291183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CF5118-55DD-475C-AB18-66777E0B1E04}"/>
              </a:ext>
            </a:extLst>
          </p:cNvPr>
          <p:cNvSpPr>
            <a:spLocks noGrp="1"/>
          </p:cNvSpPr>
          <p:nvPr>
            <p:ph type="title"/>
          </p:nvPr>
        </p:nvSpPr>
        <p:spPr>
          <a:xfrm>
            <a:off x="289248" y="1123837"/>
            <a:ext cx="6451110" cy="1255469"/>
          </a:xfrm>
        </p:spPr>
        <p:txBody>
          <a:bodyPr>
            <a:normAutofit/>
          </a:bodyPr>
          <a:lstStyle/>
          <a:p>
            <a:r>
              <a:rPr lang="fi-FI" sz="3200" b="1" dirty="0" err="1"/>
              <a:t>Bakgrund</a:t>
            </a:r>
            <a:r>
              <a:rPr lang="fi-FI" sz="3200" b="1" dirty="0"/>
              <a:t> </a:t>
            </a:r>
            <a:r>
              <a:rPr lang="fi-FI" sz="3200" b="1" dirty="0" err="1"/>
              <a:t>till</a:t>
            </a:r>
            <a:r>
              <a:rPr lang="fi-FI" sz="3200" b="1" dirty="0"/>
              <a:t> </a:t>
            </a:r>
            <a:r>
              <a:rPr lang="fi-FI" sz="3200" b="1" dirty="0" err="1"/>
              <a:t>drunkningsolyckor</a:t>
            </a:r>
            <a:r>
              <a:rPr lang="fi-FI" sz="3200" b="1" dirty="0"/>
              <a:t>: </a:t>
            </a:r>
            <a:r>
              <a:rPr lang="fi-FI" sz="3200" b="1" dirty="0" err="1"/>
              <a:t>Barn</a:t>
            </a:r>
            <a:endParaRPr lang="fi-FI" sz="3200" b="1" dirty="0"/>
          </a:p>
        </p:txBody>
      </p:sp>
      <p:sp>
        <p:nvSpPr>
          <p:cNvPr id="3" name="Content Placeholder 2">
            <a:extLst>
              <a:ext uri="{FF2B5EF4-FFF2-40B4-BE49-F238E27FC236}">
                <a16:creationId xmlns:a16="http://schemas.microsoft.com/office/drawing/2014/main" id="{821D51EA-EF9B-4372-9312-FAFD27EF89E8}"/>
              </a:ext>
            </a:extLst>
          </p:cNvPr>
          <p:cNvSpPr>
            <a:spLocks noGrp="1"/>
          </p:cNvSpPr>
          <p:nvPr>
            <p:ph idx="1"/>
          </p:nvPr>
        </p:nvSpPr>
        <p:spPr>
          <a:xfrm>
            <a:off x="289248" y="2510395"/>
            <a:ext cx="6451109" cy="3274586"/>
          </a:xfrm>
        </p:spPr>
        <p:txBody>
          <a:bodyPr anchor="t">
            <a:normAutofit/>
          </a:bodyPr>
          <a:lstStyle/>
          <a:p>
            <a:pPr>
              <a:buClr>
                <a:schemeClr val="bg1"/>
              </a:buClr>
            </a:pPr>
            <a:r>
              <a:rPr lang="sv-SE" sz="1800" dirty="0">
                <a:solidFill>
                  <a:srgbClr val="FFFFFF"/>
                </a:solidFill>
              </a:rPr>
              <a:t>Drunkningsdödsfall bland barn och ungdomar har minskat från början av 2000-talet, men är fortfarande en av de vanligaste dödsorsakerna genom olycka hos småbarn som är under skolåldern.</a:t>
            </a:r>
            <a:endParaRPr lang="fi-FI" sz="1800" dirty="0">
              <a:solidFill>
                <a:srgbClr val="FFFFFF"/>
              </a:solidFill>
            </a:endParaRPr>
          </a:p>
          <a:p>
            <a:pPr>
              <a:buClr>
                <a:schemeClr val="bg1"/>
              </a:buClr>
            </a:pPr>
            <a:r>
              <a:rPr lang="sv-SE" sz="1800" dirty="0">
                <a:solidFill>
                  <a:srgbClr val="FFFFFF"/>
                </a:solidFill>
              </a:rPr>
              <a:t>Årligen dör i medeltal fyra personer under 15 år genom drunkning och av 15–24-åringar är antalet sex.</a:t>
            </a:r>
          </a:p>
          <a:p>
            <a:pPr>
              <a:buClr>
                <a:schemeClr val="bg1"/>
              </a:buClr>
            </a:pPr>
            <a:r>
              <a:rPr lang="fi-FI" sz="1800" dirty="0">
                <a:solidFill>
                  <a:srgbClr val="FFFFFF"/>
                </a:solidFill>
                <a:hlinkClick r:id="rId3"/>
              </a:rPr>
              <a:t>https://lapsestavedenystava.fi/sv/</a:t>
            </a:r>
            <a:r>
              <a:rPr lang="sv-SE" sz="1800" dirty="0">
                <a:solidFill>
                  <a:srgbClr val="FFFFFF"/>
                </a:solidFill>
              </a:rPr>
              <a:t> </a:t>
            </a:r>
            <a:endParaRPr lang="fi-FI" sz="1800" dirty="0">
              <a:solidFill>
                <a:srgbClr val="FFFFFF"/>
              </a:solidFill>
            </a:endParaRPr>
          </a:p>
        </p:txBody>
      </p:sp>
      <p:pic>
        <p:nvPicPr>
          <p:cNvPr id="7" name="Picture 6" descr="Icon&#10;&#10;Description automatically generated">
            <a:extLst>
              <a:ext uri="{FF2B5EF4-FFF2-40B4-BE49-F238E27FC236}">
                <a16:creationId xmlns:a16="http://schemas.microsoft.com/office/drawing/2014/main" id="{710BF47D-35DF-42B9-8CCF-FCC23D06A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944" y="1535135"/>
            <a:ext cx="3778286" cy="3778286"/>
          </a:xfrm>
          <a:prstGeom prst="rect">
            <a:avLst/>
          </a:prstGeom>
        </p:spPr>
      </p:pic>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D9055E5E-0006-4589-9E7B-75628D6D9929}"/>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Trygghetscoachträning</a:t>
            </a:r>
            <a:endParaRPr lang="fi-FI" dirty="0"/>
          </a:p>
        </p:txBody>
      </p:sp>
      <p:sp>
        <p:nvSpPr>
          <p:cNvPr id="5" name="Slide Number Placeholder 4">
            <a:extLst>
              <a:ext uri="{FF2B5EF4-FFF2-40B4-BE49-F238E27FC236}">
                <a16:creationId xmlns:a16="http://schemas.microsoft.com/office/drawing/2014/main" id="{CDB27F93-841B-4511-8149-ADA329DFC1BE}"/>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12</a:t>
            </a:fld>
            <a:endParaRPr lang="fi-FI"/>
          </a:p>
        </p:txBody>
      </p:sp>
      <p:sp>
        <p:nvSpPr>
          <p:cNvPr id="8" name="Rectangle 7">
            <a:extLst>
              <a:ext uri="{FF2B5EF4-FFF2-40B4-BE49-F238E27FC236}">
                <a16:creationId xmlns:a16="http://schemas.microsoft.com/office/drawing/2014/main" id="{E2DF6646-5727-4E0B-9834-C1355FA88C12}"/>
              </a:ext>
            </a:extLst>
          </p:cNvPr>
          <p:cNvSpPr/>
          <p:nvPr/>
        </p:nvSpPr>
        <p:spPr>
          <a:xfrm>
            <a:off x="8194763" y="5025868"/>
            <a:ext cx="2494648" cy="1107996"/>
          </a:xfrm>
          <a:prstGeom prst="rect">
            <a:avLst/>
          </a:prstGeom>
        </p:spPr>
        <p:txBody>
          <a:bodyPr wrap="square">
            <a:spAutoFit/>
          </a:bodyPr>
          <a:lstStyle/>
          <a:p>
            <a:r>
              <a:rPr lang="fi-FI" sz="2200" b="1" dirty="0" err="1">
                <a:solidFill>
                  <a:schemeClr val="accent1"/>
                </a:solidFill>
              </a:rPr>
              <a:t>Barn</a:t>
            </a:r>
            <a:r>
              <a:rPr lang="fi-FI" sz="2200" b="1" dirty="0">
                <a:solidFill>
                  <a:schemeClr val="accent1"/>
                </a:solidFill>
              </a:rPr>
              <a:t> </a:t>
            </a:r>
            <a:r>
              <a:rPr lang="fi-FI" sz="2200" b="1" dirty="0" err="1">
                <a:solidFill>
                  <a:schemeClr val="accent1"/>
                </a:solidFill>
              </a:rPr>
              <a:t>lämnats</a:t>
            </a:r>
            <a:r>
              <a:rPr lang="fi-FI" sz="2200" b="1" dirty="0">
                <a:solidFill>
                  <a:schemeClr val="accent1"/>
                </a:solidFill>
              </a:rPr>
              <a:t> </a:t>
            </a:r>
            <a:r>
              <a:rPr lang="fi-FI" sz="2200" b="1" dirty="0" err="1">
                <a:solidFill>
                  <a:schemeClr val="accent1"/>
                </a:solidFill>
              </a:rPr>
              <a:t>utan</a:t>
            </a:r>
            <a:r>
              <a:rPr lang="fi-FI" sz="2200" b="1" dirty="0">
                <a:solidFill>
                  <a:schemeClr val="accent1"/>
                </a:solidFill>
              </a:rPr>
              <a:t> </a:t>
            </a:r>
            <a:r>
              <a:rPr lang="fi-FI" sz="2200" b="1" dirty="0" err="1">
                <a:solidFill>
                  <a:schemeClr val="accent1"/>
                </a:solidFill>
              </a:rPr>
              <a:t>övervakning</a:t>
            </a:r>
            <a:r>
              <a:rPr lang="fi-FI" sz="2200" b="1" dirty="0">
                <a:solidFill>
                  <a:schemeClr val="accent1"/>
                </a:solidFill>
              </a:rPr>
              <a:t> </a:t>
            </a:r>
            <a:r>
              <a:rPr lang="fi-FI" sz="2200" b="1" dirty="0" err="1">
                <a:solidFill>
                  <a:schemeClr val="accent1"/>
                </a:solidFill>
              </a:rPr>
              <a:t>vid</a:t>
            </a:r>
            <a:r>
              <a:rPr lang="fi-FI" sz="2200" b="1" dirty="0">
                <a:solidFill>
                  <a:schemeClr val="accent1"/>
                </a:solidFill>
              </a:rPr>
              <a:t> </a:t>
            </a:r>
            <a:r>
              <a:rPr lang="fi-FI" sz="2200" b="1" dirty="0" err="1">
                <a:solidFill>
                  <a:schemeClr val="accent1"/>
                </a:solidFill>
              </a:rPr>
              <a:t>vatten</a:t>
            </a:r>
            <a:endParaRPr lang="fi-FI" sz="2200" b="1" dirty="0">
              <a:solidFill>
                <a:schemeClr val="accent1"/>
              </a:solidFill>
            </a:endParaRPr>
          </a:p>
        </p:txBody>
      </p:sp>
      <p:pic>
        <p:nvPicPr>
          <p:cNvPr id="13" name="Picture 12">
            <a:extLst>
              <a:ext uri="{FF2B5EF4-FFF2-40B4-BE49-F238E27FC236}">
                <a16:creationId xmlns:a16="http://schemas.microsoft.com/office/drawing/2014/main" id="{B9B2393C-698C-48FE-BE40-662693111DC4}"/>
              </a:ext>
            </a:extLst>
          </p:cNvPr>
          <p:cNvPicPr>
            <a:picLocks noChangeAspect="1"/>
          </p:cNvPicPr>
          <p:nvPr/>
        </p:nvPicPr>
        <p:blipFill>
          <a:blip r:embed="rId5"/>
          <a:stretch>
            <a:fillRect/>
          </a:stretch>
        </p:blipFill>
        <p:spPr>
          <a:xfrm>
            <a:off x="128337" y="1"/>
            <a:ext cx="1040063" cy="698628"/>
          </a:xfrm>
          <a:prstGeom prst="rect">
            <a:avLst/>
          </a:prstGeom>
        </p:spPr>
      </p:pic>
      <p:pic>
        <p:nvPicPr>
          <p:cNvPr id="15" name="Picture 2" descr="Etusivu - Suomen Uimaopetus- ja Hengenpelastusliitto">
            <a:extLst>
              <a:ext uri="{FF2B5EF4-FFF2-40B4-BE49-F238E27FC236}">
                <a16:creationId xmlns:a16="http://schemas.microsoft.com/office/drawing/2014/main" id="{B057748A-4E0E-4434-B0F8-8B3C973E133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05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F3EEA8-EF5D-4E2C-A3EE-A5A15CC94BCC}"/>
              </a:ext>
            </a:extLst>
          </p:cNvPr>
          <p:cNvSpPr>
            <a:spLocks noGrp="1"/>
          </p:cNvSpPr>
          <p:nvPr>
            <p:ph type="title"/>
          </p:nvPr>
        </p:nvSpPr>
        <p:spPr>
          <a:xfrm>
            <a:off x="289248" y="1123837"/>
            <a:ext cx="6451110" cy="1255469"/>
          </a:xfrm>
        </p:spPr>
        <p:txBody>
          <a:bodyPr>
            <a:normAutofit fontScale="90000"/>
          </a:bodyPr>
          <a:lstStyle/>
          <a:p>
            <a:r>
              <a:rPr lang="sv-SE" b="1" dirty="0"/>
              <a:t>Identifiera och rädda en som drunknar: En som drunknar ser inte ut att drunkna</a:t>
            </a:r>
            <a:endParaRPr lang="fi-FI" b="1" dirty="0"/>
          </a:p>
        </p:txBody>
      </p:sp>
      <p:sp>
        <p:nvSpPr>
          <p:cNvPr id="3" name="Content Placeholder 2">
            <a:extLst>
              <a:ext uri="{FF2B5EF4-FFF2-40B4-BE49-F238E27FC236}">
                <a16:creationId xmlns:a16="http://schemas.microsoft.com/office/drawing/2014/main" id="{C07F2767-8ADA-402B-89BD-24F7E3D2BAEE}"/>
              </a:ext>
            </a:extLst>
          </p:cNvPr>
          <p:cNvSpPr>
            <a:spLocks noGrp="1"/>
          </p:cNvSpPr>
          <p:nvPr>
            <p:ph idx="1"/>
          </p:nvPr>
        </p:nvSpPr>
        <p:spPr>
          <a:xfrm>
            <a:off x="289248" y="2744190"/>
            <a:ext cx="6451109" cy="3040791"/>
          </a:xfrm>
        </p:spPr>
        <p:txBody>
          <a:bodyPr anchor="t">
            <a:normAutofit/>
          </a:bodyPr>
          <a:lstStyle/>
          <a:p>
            <a:pPr>
              <a:lnSpc>
                <a:spcPct val="100000"/>
              </a:lnSpc>
              <a:buClr>
                <a:schemeClr val="bg1"/>
              </a:buClr>
            </a:pPr>
            <a:r>
              <a:rPr lang="fi-FI" sz="1800" dirty="0" err="1">
                <a:solidFill>
                  <a:srgbClr val="FFFFFF"/>
                </a:solidFill>
              </a:rPr>
              <a:t>Drunkning</a:t>
            </a:r>
            <a:r>
              <a:rPr lang="fi-FI" sz="1800" dirty="0">
                <a:solidFill>
                  <a:srgbClr val="FFFFFF"/>
                </a:solidFill>
              </a:rPr>
              <a:t> </a:t>
            </a:r>
            <a:r>
              <a:rPr lang="fi-FI" sz="1800" dirty="0" err="1">
                <a:solidFill>
                  <a:srgbClr val="FFFFFF"/>
                </a:solidFill>
              </a:rPr>
              <a:t>är</a:t>
            </a:r>
            <a:r>
              <a:rPr lang="fi-FI" sz="1800" dirty="0">
                <a:solidFill>
                  <a:srgbClr val="FFFFFF"/>
                </a:solidFill>
              </a:rPr>
              <a:t> </a:t>
            </a:r>
            <a:r>
              <a:rPr lang="fi-FI" sz="1800" dirty="0" err="1">
                <a:solidFill>
                  <a:srgbClr val="FFFFFF"/>
                </a:solidFill>
              </a:rPr>
              <a:t>att</a:t>
            </a:r>
            <a:r>
              <a:rPr lang="fi-FI" sz="1800" dirty="0">
                <a:solidFill>
                  <a:srgbClr val="FFFFFF"/>
                </a:solidFill>
              </a:rPr>
              <a:t> </a:t>
            </a:r>
            <a:r>
              <a:rPr lang="fi-FI" sz="1800" dirty="0" err="1">
                <a:solidFill>
                  <a:srgbClr val="FFFFFF"/>
                </a:solidFill>
              </a:rPr>
              <a:t>kvävas</a:t>
            </a:r>
            <a:r>
              <a:rPr lang="fi-FI" sz="1800" dirty="0">
                <a:solidFill>
                  <a:srgbClr val="FFFFFF"/>
                </a:solidFill>
              </a:rPr>
              <a:t> </a:t>
            </a:r>
            <a:r>
              <a:rPr lang="fi-FI" sz="1800" dirty="0" err="1">
                <a:solidFill>
                  <a:srgbClr val="FFFFFF"/>
                </a:solidFill>
              </a:rPr>
              <a:t>på</a:t>
            </a:r>
            <a:r>
              <a:rPr lang="fi-FI" sz="1800" dirty="0">
                <a:solidFill>
                  <a:srgbClr val="FFFFFF"/>
                </a:solidFill>
              </a:rPr>
              <a:t> </a:t>
            </a:r>
            <a:r>
              <a:rPr lang="fi-FI" sz="1800" dirty="0" err="1">
                <a:solidFill>
                  <a:srgbClr val="FFFFFF"/>
                </a:solidFill>
              </a:rPr>
              <a:t>grund</a:t>
            </a:r>
            <a:r>
              <a:rPr lang="fi-FI" sz="1800" dirty="0">
                <a:solidFill>
                  <a:srgbClr val="FFFFFF"/>
                </a:solidFill>
              </a:rPr>
              <a:t> av </a:t>
            </a:r>
            <a:r>
              <a:rPr lang="fi-FI" sz="1800" dirty="0" err="1">
                <a:solidFill>
                  <a:srgbClr val="FFFFFF"/>
                </a:solidFill>
              </a:rPr>
              <a:t>vätska</a:t>
            </a:r>
            <a:r>
              <a:rPr lang="fi-FI" sz="1800" dirty="0">
                <a:solidFill>
                  <a:srgbClr val="FFFFFF"/>
                </a:solidFill>
              </a:rPr>
              <a:t> i </a:t>
            </a:r>
            <a:r>
              <a:rPr lang="fi-FI" sz="1800" dirty="0" err="1">
                <a:solidFill>
                  <a:srgbClr val="FFFFFF"/>
                </a:solidFill>
              </a:rPr>
              <a:t>andningsvägarna</a:t>
            </a:r>
            <a:endParaRPr lang="fi-FI" sz="1800" dirty="0">
              <a:solidFill>
                <a:srgbClr val="FFFFFF"/>
              </a:solidFill>
            </a:endParaRPr>
          </a:p>
          <a:p>
            <a:pPr>
              <a:lnSpc>
                <a:spcPct val="100000"/>
              </a:lnSpc>
              <a:buClr>
                <a:schemeClr val="bg1"/>
              </a:buClr>
            </a:pPr>
            <a:r>
              <a:rPr lang="fi-FI" sz="1800" dirty="0">
                <a:solidFill>
                  <a:srgbClr val="FFFFFF"/>
                </a:solidFill>
              </a:rPr>
              <a:t>En </a:t>
            </a:r>
            <a:r>
              <a:rPr lang="fi-FI" sz="1800" dirty="0" err="1">
                <a:solidFill>
                  <a:srgbClr val="FFFFFF"/>
                </a:solidFill>
              </a:rPr>
              <a:t>drunknande</a:t>
            </a:r>
            <a:r>
              <a:rPr lang="fi-FI" sz="1800" dirty="0">
                <a:solidFill>
                  <a:srgbClr val="FFFFFF"/>
                </a:solidFill>
              </a:rPr>
              <a:t> </a:t>
            </a:r>
            <a:r>
              <a:rPr lang="fi-FI" sz="1800" dirty="0" err="1">
                <a:solidFill>
                  <a:srgbClr val="FFFFFF"/>
                </a:solidFill>
              </a:rPr>
              <a:t>människa</a:t>
            </a:r>
            <a:r>
              <a:rPr lang="fi-FI" sz="1800" dirty="0">
                <a:solidFill>
                  <a:srgbClr val="FFFFFF"/>
                </a:solidFill>
              </a:rPr>
              <a:t> </a:t>
            </a:r>
            <a:r>
              <a:rPr lang="fi-FI" sz="1800" dirty="0" err="1">
                <a:solidFill>
                  <a:srgbClr val="FFFFFF"/>
                </a:solidFill>
              </a:rPr>
              <a:t>ser</a:t>
            </a:r>
            <a:r>
              <a:rPr lang="fi-FI" sz="1800" dirty="0">
                <a:solidFill>
                  <a:srgbClr val="FFFFFF"/>
                </a:solidFill>
              </a:rPr>
              <a:t> </a:t>
            </a:r>
            <a:r>
              <a:rPr lang="fi-FI" sz="1800" dirty="0" err="1">
                <a:solidFill>
                  <a:srgbClr val="FFFFFF"/>
                </a:solidFill>
              </a:rPr>
              <a:t>inte</a:t>
            </a:r>
            <a:r>
              <a:rPr lang="fi-FI" sz="1800" dirty="0">
                <a:solidFill>
                  <a:srgbClr val="FFFFFF"/>
                </a:solidFill>
              </a:rPr>
              <a:t> </a:t>
            </a:r>
            <a:r>
              <a:rPr lang="fi-FI" sz="1800" dirty="0" err="1">
                <a:solidFill>
                  <a:srgbClr val="FFFFFF"/>
                </a:solidFill>
              </a:rPr>
              <a:t>ut</a:t>
            </a:r>
            <a:r>
              <a:rPr lang="fi-FI" sz="1800" dirty="0">
                <a:solidFill>
                  <a:srgbClr val="FFFFFF"/>
                </a:solidFill>
              </a:rPr>
              <a:t> </a:t>
            </a:r>
            <a:r>
              <a:rPr lang="fi-FI" sz="1800" dirty="0" err="1">
                <a:solidFill>
                  <a:srgbClr val="FFFFFF"/>
                </a:solidFill>
              </a:rPr>
              <a:t>som</a:t>
            </a:r>
            <a:r>
              <a:rPr lang="fi-FI" sz="1800" dirty="0">
                <a:solidFill>
                  <a:srgbClr val="FFFFFF"/>
                </a:solidFill>
              </a:rPr>
              <a:t> de </a:t>
            </a:r>
            <a:r>
              <a:rPr lang="fi-FI" sz="1800" dirty="0" err="1">
                <a:solidFill>
                  <a:srgbClr val="FFFFFF"/>
                </a:solidFill>
              </a:rPr>
              <a:t>flesta</a:t>
            </a:r>
            <a:r>
              <a:rPr lang="fi-FI" sz="1800" dirty="0">
                <a:solidFill>
                  <a:srgbClr val="FFFFFF"/>
                </a:solidFill>
              </a:rPr>
              <a:t> </a:t>
            </a:r>
            <a:r>
              <a:rPr lang="fi-FI" sz="1800" dirty="0" err="1">
                <a:solidFill>
                  <a:srgbClr val="FFFFFF"/>
                </a:solidFill>
              </a:rPr>
              <a:t>människör</a:t>
            </a:r>
            <a:r>
              <a:rPr lang="fi-FI" sz="1800" dirty="0">
                <a:solidFill>
                  <a:srgbClr val="FFFFFF"/>
                </a:solidFill>
              </a:rPr>
              <a:t> </a:t>
            </a:r>
            <a:r>
              <a:rPr lang="fi-FI" sz="1800" dirty="0" err="1">
                <a:solidFill>
                  <a:srgbClr val="FFFFFF"/>
                </a:solidFill>
              </a:rPr>
              <a:t>förväntar</a:t>
            </a:r>
            <a:r>
              <a:rPr lang="fi-FI" sz="1800" dirty="0">
                <a:solidFill>
                  <a:srgbClr val="FFFFFF"/>
                </a:solidFill>
              </a:rPr>
              <a:t> </a:t>
            </a:r>
            <a:r>
              <a:rPr lang="fi-FI" sz="1800" dirty="0" err="1">
                <a:solidFill>
                  <a:srgbClr val="FFFFFF"/>
                </a:solidFill>
              </a:rPr>
              <a:t>sig</a:t>
            </a:r>
            <a:endParaRPr lang="fi-FI" sz="1800" dirty="0">
              <a:solidFill>
                <a:srgbClr val="FFFFFF"/>
              </a:solidFill>
            </a:endParaRPr>
          </a:p>
          <a:p>
            <a:pPr>
              <a:lnSpc>
                <a:spcPct val="100000"/>
              </a:lnSpc>
              <a:buClr>
                <a:schemeClr val="bg1"/>
              </a:buClr>
            </a:pPr>
            <a:r>
              <a:rPr lang="fi-FI" sz="1800" dirty="0">
                <a:solidFill>
                  <a:srgbClr val="FFFFFF"/>
                </a:solidFill>
              </a:rPr>
              <a:t>En </a:t>
            </a:r>
            <a:r>
              <a:rPr lang="fi-FI" sz="1800" dirty="0" err="1">
                <a:solidFill>
                  <a:srgbClr val="FFFFFF"/>
                </a:solidFill>
              </a:rPr>
              <a:t>drunknande</a:t>
            </a:r>
            <a:r>
              <a:rPr lang="fi-FI" sz="1800" dirty="0">
                <a:solidFill>
                  <a:srgbClr val="FFFFFF"/>
                </a:solidFill>
              </a:rPr>
              <a:t> </a:t>
            </a:r>
            <a:r>
              <a:rPr lang="fi-FI" sz="1800" dirty="0" err="1">
                <a:solidFill>
                  <a:srgbClr val="FFFFFF"/>
                </a:solidFill>
              </a:rPr>
              <a:t>plaskar</a:t>
            </a:r>
            <a:r>
              <a:rPr lang="fi-FI" sz="1800" dirty="0">
                <a:solidFill>
                  <a:srgbClr val="FFFFFF"/>
                </a:solidFill>
              </a:rPr>
              <a:t> </a:t>
            </a:r>
            <a:r>
              <a:rPr lang="fi-FI" sz="1800" dirty="0" err="1">
                <a:solidFill>
                  <a:srgbClr val="FFFFFF"/>
                </a:solidFill>
              </a:rPr>
              <a:t>eller</a:t>
            </a:r>
            <a:r>
              <a:rPr lang="fi-FI" sz="1800" dirty="0">
                <a:solidFill>
                  <a:srgbClr val="FFFFFF"/>
                </a:solidFill>
              </a:rPr>
              <a:t> </a:t>
            </a:r>
            <a:r>
              <a:rPr lang="fi-FI" sz="1800" dirty="0" err="1">
                <a:solidFill>
                  <a:srgbClr val="FFFFFF"/>
                </a:solidFill>
              </a:rPr>
              <a:t>viftar</a:t>
            </a:r>
            <a:r>
              <a:rPr lang="fi-FI" sz="1800" dirty="0">
                <a:solidFill>
                  <a:srgbClr val="FFFFFF"/>
                </a:solidFill>
              </a:rPr>
              <a:t> </a:t>
            </a:r>
            <a:r>
              <a:rPr lang="fi-FI" sz="1800" dirty="0" err="1">
                <a:solidFill>
                  <a:srgbClr val="FFFFFF"/>
                </a:solidFill>
              </a:rPr>
              <a:t>inte</a:t>
            </a:r>
            <a:r>
              <a:rPr lang="fi-FI" sz="1800" dirty="0">
                <a:solidFill>
                  <a:srgbClr val="FFFFFF"/>
                </a:solidFill>
              </a:rPr>
              <a:t> </a:t>
            </a:r>
            <a:r>
              <a:rPr lang="fi-FI" sz="1800" dirty="0" err="1">
                <a:solidFill>
                  <a:srgbClr val="FFFFFF"/>
                </a:solidFill>
              </a:rPr>
              <a:t>nödvändigtvis</a:t>
            </a:r>
            <a:r>
              <a:rPr lang="fi-FI" sz="1800" dirty="0">
                <a:solidFill>
                  <a:srgbClr val="FFFFFF"/>
                </a:solidFill>
              </a:rPr>
              <a:t> </a:t>
            </a:r>
            <a:r>
              <a:rPr lang="fi-FI" sz="1800" dirty="0" err="1">
                <a:solidFill>
                  <a:srgbClr val="FFFFFF"/>
                </a:solidFill>
              </a:rPr>
              <a:t>med</a:t>
            </a:r>
            <a:r>
              <a:rPr lang="fi-FI" sz="1800" dirty="0">
                <a:solidFill>
                  <a:srgbClr val="FFFFFF"/>
                </a:solidFill>
              </a:rPr>
              <a:t> </a:t>
            </a:r>
            <a:r>
              <a:rPr lang="fi-FI" sz="1800" dirty="0" err="1">
                <a:solidFill>
                  <a:srgbClr val="FFFFFF"/>
                </a:solidFill>
              </a:rPr>
              <a:t>händerna</a:t>
            </a:r>
            <a:r>
              <a:rPr lang="fi-FI" sz="1800" dirty="0">
                <a:solidFill>
                  <a:srgbClr val="FFFFFF"/>
                </a:solidFill>
              </a:rPr>
              <a:t> </a:t>
            </a:r>
            <a:r>
              <a:rPr lang="fi-FI" sz="1800" dirty="0" err="1">
                <a:solidFill>
                  <a:srgbClr val="FFFFFF"/>
                </a:solidFill>
              </a:rPr>
              <a:t>och</a:t>
            </a:r>
            <a:r>
              <a:rPr lang="fi-FI" sz="1800" dirty="0">
                <a:solidFill>
                  <a:srgbClr val="FFFFFF"/>
                </a:solidFill>
              </a:rPr>
              <a:t> </a:t>
            </a:r>
            <a:r>
              <a:rPr lang="fi-FI" sz="1800" dirty="0" err="1">
                <a:solidFill>
                  <a:srgbClr val="FFFFFF"/>
                </a:solidFill>
              </a:rPr>
              <a:t>förmår</a:t>
            </a:r>
            <a:r>
              <a:rPr lang="fi-FI" sz="1800" dirty="0">
                <a:solidFill>
                  <a:srgbClr val="FFFFFF"/>
                </a:solidFill>
              </a:rPr>
              <a:t> </a:t>
            </a:r>
            <a:r>
              <a:rPr lang="fi-FI" sz="1800" dirty="0" err="1">
                <a:solidFill>
                  <a:srgbClr val="FFFFFF"/>
                </a:solidFill>
              </a:rPr>
              <a:t>inte</a:t>
            </a:r>
            <a:r>
              <a:rPr lang="fi-FI" sz="1800" dirty="0">
                <a:solidFill>
                  <a:srgbClr val="FFFFFF"/>
                </a:solidFill>
              </a:rPr>
              <a:t> </a:t>
            </a:r>
            <a:r>
              <a:rPr lang="fi-FI" sz="1800" dirty="0" err="1">
                <a:solidFill>
                  <a:srgbClr val="FFFFFF"/>
                </a:solidFill>
              </a:rPr>
              <a:t>alltid</a:t>
            </a:r>
            <a:r>
              <a:rPr lang="fi-FI" sz="1800" dirty="0">
                <a:solidFill>
                  <a:srgbClr val="FFFFFF"/>
                </a:solidFill>
              </a:rPr>
              <a:t> </a:t>
            </a:r>
            <a:r>
              <a:rPr lang="fi-FI" sz="1800" dirty="0" err="1">
                <a:solidFill>
                  <a:srgbClr val="FFFFFF"/>
                </a:solidFill>
              </a:rPr>
              <a:t>att</a:t>
            </a:r>
            <a:r>
              <a:rPr lang="fi-FI" sz="1800" dirty="0">
                <a:solidFill>
                  <a:srgbClr val="FFFFFF"/>
                </a:solidFill>
              </a:rPr>
              <a:t> </a:t>
            </a:r>
            <a:r>
              <a:rPr lang="fi-FI" sz="1800" dirty="0" err="1">
                <a:solidFill>
                  <a:srgbClr val="FFFFFF"/>
                </a:solidFill>
              </a:rPr>
              <a:t>ropa</a:t>
            </a:r>
            <a:r>
              <a:rPr lang="fi-FI" sz="1800" dirty="0">
                <a:solidFill>
                  <a:srgbClr val="FFFFFF"/>
                </a:solidFill>
              </a:rPr>
              <a:t> </a:t>
            </a:r>
            <a:r>
              <a:rPr lang="fi-FI" sz="1800" dirty="0" err="1">
                <a:solidFill>
                  <a:srgbClr val="FFFFFF"/>
                </a:solidFill>
              </a:rPr>
              <a:t>på</a:t>
            </a:r>
            <a:r>
              <a:rPr lang="fi-FI" sz="1800" dirty="0">
                <a:solidFill>
                  <a:srgbClr val="FFFFFF"/>
                </a:solidFill>
              </a:rPr>
              <a:t> </a:t>
            </a:r>
            <a:r>
              <a:rPr lang="fi-FI" sz="1800" dirty="0" err="1">
                <a:solidFill>
                  <a:srgbClr val="FFFFFF"/>
                </a:solidFill>
              </a:rPr>
              <a:t>hjälp</a:t>
            </a:r>
            <a:r>
              <a:rPr lang="fi-FI" sz="1800" dirty="0">
                <a:solidFill>
                  <a:srgbClr val="FFFFFF"/>
                </a:solidFill>
              </a:rPr>
              <a:t>. Man </a:t>
            </a:r>
            <a:r>
              <a:rPr lang="fi-FI" sz="1800" dirty="0" err="1">
                <a:solidFill>
                  <a:srgbClr val="FFFFFF"/>
                </a:solidFill>
              </a:rPr>
              <a:t>pratar</a:t>
            </a:r>
            <a:r>
              <a:rPr lang="fi-FI" sz="1800" dirty="0">
                <a:solidFill>
                  <a:srgbClr val="FFFFFF"/>
                </a:solidFill>
              </a:rPr>
              <a:t> </a:t>
            </a:r>
            <a:r>
              <a:rPr lang="fi-FI" sz="1800" dirty="0" err="1">
                <a:solidFill>
                  <a:srgbClr val="FFFFFF"/>
                </a:solidFill>
              </a:rPr>
              <a:t>om</a:t>
            </a:r>
            <a:r>
              <a:rPr lang="fi-FI" sz="1800" dirty="0">
                <a:solidFill>
                  <a:srgbClr val="FFFFFF"/>
                </a:solidFill>
              </a:rPr>
              <a:t> </a:t>
            </a:r>
            <a:r>
              <a:rPr lang="fi-FI" sz="1800" dirty="0" err="1">
                <a:solidFill>
                  <a:srgbClr val="FFFFFF"/>
                </a:solidFill>
              </a:rPr>
              <a:t>s.k</a:t>
            </a:r>
            <a:r>
              <a:rPr lang="fi-FI" sz="1800" dirty="0">
                <a:solidFill>
                  <a:srgbClr val="FFFFFF"/>
                </a:solidFill>
              </a:rPr>
              <a:t>. </a:t>
            </a:r>
            <a:r>
              <a:rPr lang="fi-FI" sz="1800" dirty="0" err="1">
                <a:solidFill>
                  <a:srgbClr val="FFFFFF"/>
                </a:solidFill>
              </a:rPr>
              <a:t>tyst</a:t>
            </a:r>
            <a:r>
              <a:rPr lang="fi-FI" sz="1800" dirty="0">
                <a:solidFill>
                  <a:srgbClr val="FFFFFF"/>
                </a:solidFill>
              </a:rPr>
              <a:t> </a:t>
            </a:r>
            <a:r>
              <a:rPr lang="fi-FI" sz="1800" dirty="0" err="1">
                <a:solidFill>
                  <a:srgbClr val="FFFFFF"/>
                </a:solidFill>
              </a:rPr>
              <a:t>drunkning</a:t>
            </a:r>
            <a:endParaRPr lang="fi-FI" sz="1800" dirty="0">
              <a:solidFill>
                <a:srgbClr val="FFFFFF"/>
              </a:solidFill>
            </a:endParaRPr>
          </a:p>
        </p:txBody>
      </p:sp>
      <p:pic>
        <p:nvPicPr>
          <p:cNvPr id="7" name="Picture 6" descr="Icon&#10;&#10;Description automatically generated">
            <a:extLst>
              <a:ext uri="{FF2B5EF4-FFF2-40B4-BE49-F238E27FC236}">
                <a16:creationId xmlns:a16="http://schemas.microsoft.com/office/drawing/2014/main" id="{68692692-CE7D-4862-A119-8DCEC19E1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944" y="1535135"/>
            <a:ext cx="3778286" cy="3778286"/>
          </a:xfrm>
          <a:prstGeom prst="rect">
            <a:avLst/>
          </a:prstGeom>
        </p:spPr>
      </p:pic>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3DF7086C-46E6-4EF8-8058-C0EC41E05BD5}"/>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Trygghetscoachträning</a:t>
            </a:r>
          </a:p>
        </p:txBody>
      </p:sp>
      <p:sp>
        <p:nvSpPr>
          <p:cNvPr id="5" name="Slide Number Placeholder 4">
            <a:extLst>
              <a:ext uri="{FF2B5EF4-FFF2-40B4-BE49-F238E27FC236}">
                <a16:creationId xmlns:a16="http://schemas.microsoft.com/office/drawing/2014/main" id="{757600CA-299C-4F9D-A9F0-4F4C6CEF2117}"/>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13</a:t>
            </a:fld>
            <a:endParaRPr lang="fi-FI"/>
          </a:p>
        </p:txBody>
      </p:sp>
      <p:sp>
        <p:nvSpPr>
          <p:cNvPr id="8" name="TextBox 7">
            <a:extLst>
              <a:ext uri="{FF2B5EF4-FFF2-40B4-BE49-F238E27FC236}">
                <a16:creationId xmlns:a16="http://schemas.microsoft.com/office/drawing/2014/main" id="{F32D375C-3D88-4DB1-8A9B-37F4184FA088}"/>
              </a:ext>
            </a:extLst>
          </p:cNvPr>
          <p:cNvSpPr txBox="1"/>
          <p:nvPr/>
        </p:nvSpPr>
        <p:spPr>
          <a:xfrm>
            <a:off x="8436972" y="5148979"/>
            <a:ext cx="2010230" cy="430887"/>
          </a:xfrm>
          <a:prstGeom prst="rect">
            <a:avLst/>
          </a:prstGeom>
          <a:noFill/>
        </p:spPr>
        <p:txBody>
          <a:bodyPr wrap="none" rtlCol="0">
            <a:spAutoFit/>
          </a:bodyPr>
          <a:lstStyle/>
          <a:p>
            <a:r>
              <a:rPr lang="fi-FI" sz="2200" b="1" dirty="0" err="1">
                <a:solidFill>
                  <a:schemeClr val="accent1"/>
                </a:solidFill>
              </a:rPr>
              <a:t>Tyst</a:t>
            </a:r>
            <a:r>
              <a:rPr lang="fi-FI" sz="2200" b="1" dirty="0">
                <a:solidFill>
                  <a:schemeClr val="accent1"/>
                </a:solidFill>
              </a:rPr>
              <a:t> </a:t>
            </a:r>
            <a:r>
              <a:rPr lang="fi-FI" sz="2200" b="1" dirty="0" err="1">
                <a:solidFill>
                  <a:schemeClr val="accent1"/>
                </a:solidFill>
              </a:rPr>
              <a:t>drunkning</a:t>
            </a:r>
            <a:endParaRPr lang="fi-FI" sz="2200" b="1" dirty="0">
              <a:solidFill>
                <a:schemeClr val="accent1"/>
              </a:solidFill>
            </a:endParaRPr>
          </a:p>
        </p:txBody>
      </p:sp>
      <p:pic>
        <p:nvPicPr>
          <p:cNvPr id="13" name="Picture 12">
            <a:extLst>
              <a:ext uri="{FF2B5EF4-FFF2-40B4-BE49-F238E27FC236}">
                <a16:creationId xmlns:a16="http://schemas.microsoft.com/office/drawing/2014/main" id="{2B5469FF-86D7-458A-BBE5-BC296E2F216B}"/>
              </a:ext>
            </a:extLst>
          </p:cNvPr>
          <p:cNvPicPr>
            <a:picLocks noChangeAspect="1"/>
          </p:cNvPicPr>
          <p:nvPr/>
        </p:nvPicPr>
        <p:blipFill>
          <a:blip r:embed="rId4"/>
          <a:stretch>
            <a:fillRect/>
          </a:stretch>
        </p:blipFill>
        <p:spPr>
          <a:xfrm>
            <a:off x="128337" y="1"/>
            <a:ext cx="1040063" cy="698628"/>
          </a:xfrm>
          <a:prstGeom prst="rect">
            <a:avLst/>
          </a:prstGeom>
        </p:spPr>
      </p:pic>
      <p:pic>
        <p:nvPicPr>
          <p:cNvPr id="15" name="Picture 2" descr="Etusivu - Suomen Uimaopetus- ja Hengenpelastusliitto">
            <a:extLst>
              <a:ext uri="{FF2B5EF4-FFF2-40B4-BE49-F238E27FC236}">
                <a16:creationId xmlns:a16="http://schemas.microsoft.com/office/drawing/2014/main" id="{B91C5C3E-1C57-480F-88AF-12764534663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0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64F2A870-8CE9-E092-F08B-DCF5A283C2BA}"/>
              </a:ext>
            </a:extLst>
          </p:cNvPr>
          <p:cNvSpPr>
            <a:spLocks noGrp="1"/>
          </p:cNvSpPr>
          <p:nvPr>
            <p:ph type="ftr" sz="quarter" idx="11"/>
          </p:nvPr>
        </p:nvSpPr>
        <p:spPr/>
        <p:txBody>
          <a:bodyPr/>
          <a:lstStyle/>
          <a:p>
            <a:r>
              <a:rPr lang="fi-FI" dirty="0" err="1"/>
              <a:t>Trygghetscoachträning</a:t>
            </a:r>
            <a:endParaRPr lang="fi-FI" dirty="0"/>
          </a:p>
        </p:txBody>
      </p:sp>
      <p:sp>
        <p:nvSpPr>
          <p:cNvPr id="3" name="Dian numeron paikkamerkki 2">
            <a:extLst>
              <a:ext uri="{FF2B5EF4-FFF2-40B4-BE49-F238E27FC236}">
                <a16:creationId xmlns:a16="http://schemas.microsoft.com/office/drawing/2014/main" id="{984FF11F-3731-331C-79A2-8C274ED4F3E4}"/>
              </a:ext>
            </a:extLst>
          </p:cNvPr>
          <p:cNvSpPr>
            <a:spLocks noGrp="1"/>
          </p:cNvSpPr>
          <p:nvPr>
            <p:ph type="sldNum" sz="quarter" idx="12"/>
          </p:nvPr>
        </p:nvSpPr>
        <p:spPr/>
        <p:txBody>
          <a:bodyPr/>
          <a:lstStyle/>
          <a:p>
            <a:fld id="{B7DA4E9F-0A7E-452B-AE79-EEF7D13AAFEF}" type="slidenum">
              <a:rPr lang="fi-FI" smtClean="0"/>
              <a:t>14</a:t>
            </a:fld>
            <a:endParaRPr lang="fi-FI"/>
          </a:p>
        </p:txBody>
      </p:sp>
      <p:pic>
        <p:nvPicPr>
          <p:cNvPr id="4" name="Kuva 3">
            <a:extLst>
              <a:ext uri="{FF2B5EF4-FFF2-40B4-BE49-F238E27FC236}">
                <a16:creationId xmlns:a16="http://schemas.microsoft.com/office/drawing/2014/main" id="{3524EE45-A2A1-0E49-ADAB-1D4BD7EFE66E}"/>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548007" y="349315"/>
            <a:ext cx="10634135" cy="5981701"/>
          </a:xfrm>
          <a:prstGeom prst="rect">
            <a:avLst/>
          </a:prstGeom>
        </p:spPr>
      </p:pic>
      <p:pic>
        <p:nvPicPr>
          <p:cNvPr id="5" name="Picture 4">
            <a:extLst>
              <a:ext uri="{FF2B5EF4-FFF2-40B4-BE49-F238E27FC236}">
                <a16:creationId xmlns:a16="http://schemas.microsoft.com/office/drawing/2014/main" id="{9A3E1EDC-0967-9E01-854E-597779F9FB65}"/>
              </a:ext>
            </a:extLst>
          </p:cNvPr>
          <p:cNvPicPr>
            <a:picLocks noChangeAspect="1"/>
          </p:cNvPicPr>
          <p:nvPr/>
        </p:nvPicPr>
        <p:blipFill>
          <a:blip r:embed="rId4"/>
          <a:stretch>
            <a:fillRect/>
          </a:stretch>
        </p:blipFill>
        <p:spPr>
          <a:xfrm>
            <a:off x="128337" y="1"/>
            <a:ext cx="1040063" cy="698628"/>
          </a:xfrm>
          <a:prstGeom prst="rect">
            <a:avLst/>
          </a:prstGeom>
        </p:spPr>
      </p:pic>
      <p:pic>
        <p:nvPicPr>
          <p:cNvPr id="6" name="Picture 2" descr="Etusivu - Suomen Uimaopetus- ja Hengenpelastusliitto">
            <a:extLst>
              <a:ext uri="{FF2B5EF4-FFF2-40B4-BE49-F238E27FC236}">
                <a16:creationId xmlns:a16="http://schemas.microsoft.com/office/drawing/2014/main" id="{82A9A684-0376-D242-0987-BC3E8E55645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3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DC49-A0DE-43B0-9AE1-CB5B22121502}"/>
              </a:ext>
            </a:extLst>
          </p:cNvPr>
          <p:cNvSpPr>
            <a:spLocks noGrp="1"/>
          </p:cNvSpPr>
          <p:nvPr>
            <p:ph type="title"/>
          </p:nvPr>
        </p:nvSpPr>
        <p:spPr/>
        <p:txBody>
          <a:bodyPr>
            <a:normAutofit/>
          </a:bodyPr>
          <a:lstStyle/>
          <a:p>
            <a:r>
              <a:rPr lang="sv-SE" sz="3200" b="1" dirty="0"/>
              <a:t>Hur känner man igen en som drunknar?</a:t>
            </a:r>
            <a:endParaRPr lang="fi-FI" sz="3200" b="1" dirty="0"/>
          </a:p>
        </p:txBody>
      </p:sp>
      <p:sp>
        <p:nvSpPr>
          <p:cNvPr id="3" name="Content Placeholder 2">
            <a:extLst>
              <a:ext uri="{FF2B5EF4-FFF2-40B4-BE49-F238E27FC236}">
                <a16:creationId xmlns:a16="http://schemas.microsoft.com/office/drawing/2014/main" id="{A4F7EA3F-6145-47E2-B357-A970D5B86D8D}"/>
              </a:ext>
            </a:extLst>
          </p:cNvPr>
          <p:cNvSpPr>
            <a:spLocks noGrp="1"/>
          </p:cNvSpPr>
          <p:nvPr>
            <p:ph idx="1"/>
          </p:nvPr>
        </p:nvSpPr>
        <p:spPr/>
        <p:txBody>
          <a:bodyPr>
            <a:normAutofit/>
          </a:bodyPr>
          <a:lstStyle/>
          <a:p>
            <a:pPr marL="0" indent="0">
              <a:lnSpc>
                <a:spcPct val="100000"/>
              </a:lnSpc>
              <a:buNone/>
            </a:pPr>
            <a:r>
              <a:rPr lang="fi-FI" sz="1800" dirty="0" err="1"/>
              <a:t>Fastän</a:t>
            </a:r>
            <a:r>
              <a:rPr lang="fi-FI" sz="1800" dirty="0"/>
              <a:t> </a:t>
            </a:r>
            <a:r>
              <a:rPr lang="fi-FI" sz="1800" dirty="0" err="1"/>
              <a:t>beteendet</a:t>
            </a:r>
            <a:r>
              <a:rPr lang="fi-FI" sz="1800" dirty="0"/>
              <a:t> </a:t>
            </a:r>
            <a:r>
              <a:rPr lang="fi-FI" sz="1800" dirty="0" err="1"/>
              <a:t>alltid</a:t>
            </a:r>
            <a:r>
              <a:rPr lang="fi-FI" sz="1800" dirty="0"/>
              <a:t> </a:t>
            </a:r>
            <a:r>
              <a:rPr lang="fi-FI" sz="1800" dirty="0" err="1"/>
              <a:t>är</a:t>
            </a:r>
            <a:r>
              <a:rPr lang="fi-FI" sz="1800" dirty="0"/>
              <a:t> </a:t>
            </a:r>
            <a:r>
              <a:rPr lang="fi-FI" sz="1800" dirty="0" err="1"/>
              <a:t>individuellt</a:t>
            </a:r>
            <a:r>
              <a:rPr lang="fi-FI" sz="1800" dirty="0"/>
              <a:t> för en </a:t>
            </a:r>
            <a:r>
              <a:rPr lang="fi-FI" sz="1800" dirty="0" err="1"/>
              <a:t>som</a:t>
            </a:r>
            <a:r>
              <a:rPr lang="fi-FI" sz="1800" dirty="0"/>
              <a:t> </a:t>
            </a:r>
            <a:r>
              <a:rPr lang="fi-FI" sz="1800" dirty="0" err="1"/>
              <a:t>drunknar</a:t>
            </a:r>
            <a:r>
              <a:rPr lang="fi-FI" sz="1800" dirty="0"/>
              <a:t> </a:t>
            </a:r>
            <a:r>
              <a:rPr lang="fi-FI" sz="1800" dirty="0" err="1"/>
              <a:t>kan</a:t>
            </a:r>
            <a:r>
              <a:rPr lang="fi-FI" sz="1800" dirty="0"/>
              <a:t> </a:t>
            </a:r>
            <a:r>
              <a:rPr lang="fi-FI" sz="1800" dirty="0" err="1"/>
              <a:t>följande</a:t>
            </a:r>
            <a:r>
              <a:rPr lang="fi-FI" sz="1800" dirty="0"/>
              <a:t> </a:t>
            </a:r>
            <a:r>
              <a:rPr lang="fi-FI" sz="1800" dirty="0" err="1"/>
              <a:t>tecken</a:t>
            </a:r>
            <a:r>
              <a:rPr lang="fi-FI" sz="1800" dirty="0"/>
              <a:t> </a:t>
            </a:r>
            <a:r>
              <a:rPr lang="fi-FI" sz="1800" dirty="0" err="1"/>
              <a:t>ange</a:t>
            </a:r>
            <a:r>
              <a:rPr lang="fi-FI" sz="1800" dirty="0"/>
              <a:t> </a:t>
            </a:r>
            <a:r>
              <a:rPr lang="fi-FI" sz="1800" dirty="0" err="1"/>
              <a:t>att</a:t>
            </a:r>
            <a:r>
              <a:rPr lang="fi-FI" sz="1800" dirty="0"/>
              <a:t> en </a:t>
            </a:r>
            <a:r>
              <a:rPr lang="fi-FI" sz="1800" dirty="0" err="1"/>
              <a:t>människa</a:t>
            </a:r>
            <a:r>
              <a:rPr lang="fi-FI" sz="1800" dirty="0"/>
              <a:t> i </a:t>
            </a:r>
            <a:r>
              <a:rPr lang="fi-FI" sz="1800" dirty="0" err="1"/>
              <a:t>vattnet</a:t>
            </a:r>
            <a:r>
              <a:rPr lang="fi-FI" sz="1800" dirty="0"/>
              <a:t> </a:t>
            </a:r>
            <a:r>
              <a:rPr lang="fi-FI" sz="1800" dirty="0" err="1"/>
              <a:t>är</a:t>
            </a:r>
            <a:r>
              <a:rPr lang="fi-FI" sz="1800" dirty="0"/>
              <a:t> i </a:t>
            </a:r>
            <a:r>
              <a:rPr lang="fi-FI" sz="1800" dirty="0" err="1"/>
              <a:t>behov</a:t>
            </a:r>
            <a:r>
              <a:rPr lang="fi-FI" sz="1800" dirty="0"/>
              <a:t> av </a:t>
            </a:r>
            <a:r>
              <a:rPr lang="fi-FI" sz="1800" dirty="0" err="1"/>
              <a:t>hjälp</a:t>
            </a:r>
            <a:endParaRPr lang="fi-FI" sz="1800" dirty="0"/>
          </a:p>
          <a:p>
            <a:pPr marL="0" indent="0">
              <a:lnSpc>
                <a:spcPct val="100000"/>
              </a:lnSpc>
              <a:buNone/>
            </a:pPr>
            <a:endParaRPr lang="fi-FI" sz="1800" dirty="0"/>
          </a:p>
          <a:p>
            <a:pPr marL="457200" indent="-457200">
              <a:lnSpc>
                <a:spcPct val="100000"/>
              </a:lnSpc>
              <a:buFont typeface="+mj-lt"/>
              <a:buAutoNum type="arabicPeriod"/>
            </a:pPr>
            <a:r>
              <a:rPr lang="fi-FI" sz="1800" dirty="0" err="1"/>
              <a:t>Ögonen</a:t>
            </a:r>
            <a:r>
              <a:rPr lang="fi-FI" sz="1800" dirty="0"/>
              <a:t> </a:t>
            </a:r>
            <a:r>
              <a:rPr lang="fi-FI" sz="1800" dirty="0" err="1"/>
              <a:t>kan</a:t>
            </a:r>
            <a:r>
              <a:rPr lang="fi-FI" sz="1800" dirty="0"/>
              <a:t> vara </a:t>
            </a:r>
            <a:r>
              <a:rPr lang="fi-FI" sz="1800" dirty="0" err="1"/>
              <a:t>glasartade</a:t>
            </a:r>
            <a:r>
              <a:rPr lang="fi-FI" sz="1800" dirty="0"/>
              <a:t> </a:t>
            </a:r>
            <a:r>
              <a:rPr lang="fi-FI" sz="1800" dirty="0" err="1"/>
              <a:t>och</a:t>
            </a:r>
            <a:r>
              <a:rPr lang="fi-FI" sz="1800" dirty="0"/>
              <a:t> </a:t>
            </a:r>
            <a:r>
              <a:rPr lang="fi-FI" sz="1800" dirty="0" err="1"/>
              <a:t>tomma</a:t>
            </a:r>
            <a:r>
              <a:rPr lang="fi-FI" sz="1800" dirty="0"/>
              <a:t>, </a:t>
            </a:r>
            <a:r>
              <a:rPr lang="fi-FI" sz="1800" dirty="0" err="1"/>
              <a:t>svårigheter</a:t>
            </a:r>
            <a:r>
              <a:rPr lang="fi-FI" sz="1800" dirty="0"/>
              <a:t> </a:t>
            </a:r>
            <a:r>
              <a:rPr lang="fi-FI" sz="1800" dirty="0" err="1"/>
              <a:t>att</a:t>
            </a:r>
            <a:r>
              <a:rPr lang="fi-FI" sz="1800" dirty="0"/>
              <a:t> </a:t>
            </a:r>
            <a:r>
              <a:rPr lang="fi-FI" sz="1800" dirty="0" err="1"/>
              <a:t>fokusera</a:t>
            </a:r>
            <a:r>
              <a:rPr lang="fi-FI" sz="1800" dirty="0"/>
              <a:t> </a:t>
            </a:r>
            <a:r>
              <a:rPr lang="fi-FI" sz="1800" dirty="0" err="1"/>
              <a:t>blicken</a:t>
            </a:r>
            <a:r>
              <a:rPr lang="fi-FI" sz="1800" dirty="0"/>
              <a:t> </a:t>
            </a:r>
            <a:r>
              <a:rPr lang="fi-FI" sz="1800" dirty="0" err="1"/>
              <a:t>eller</a:t>
            </a:r>
            <a:r>
              <a:rPr lang="fi-FI" sz="1800" dirty="0"/>
              <a:t> </a:t>
            </a:r>
            <a:r>
              <a:rPr lang="fi-FI" sz="1800" dirty="0" err="1"/>
              <a:t>ögonen</a:t>
            </a:r>
            <a:r>
              <a:rPr lang="fi-FI" sz="1800" dirty="0"/>
              <a:t> </a:t>
            </a:r>
            <a:r>
              <a:rPr lang="fi-FI" sz="1800" dirty="0" err="1"/>
              <a:t>kan</a:t>
            </a:r>
            <a:r>
              <a:rPr lang="fi-FI" sz="1800" dirty="0"/>
              <a:t> vara </a:t>
            </a:r>
            <a:r>
              <a:rPr lang="fi-FI" sz="1800" dirty="0" err="1"/>
              <a:t>slutna</a:t>
            </a:r>
            <a:endParaRPr lang="fi-FI" sz="1800" dirty="0"/>
          </a:p>
          <a:p>
            <a:pPr marL="457200" indent="-457200">
              <a:lnSpc>
                <a:spcPct val="100000"/>
              </a:lnSpc>
              <a:buFont typeface="+mj-lt"/>
              <a:buAutoNum type="arabicPeriod"/>
            </a:pPr>
            <a:r>
              <a:rPr lang="fi-FI" sz="1800" dirty="0" err="1"/>
              <a:t>Kliver</a:t>
            </a:r>
            <a:r>
              <a:rPr lang="fi-FI" sz="1800" dirty="0"/>
              <a:t> </a:t>
            </a:r>
            <a:r>
              <a:rPr lang="fi-FI" sz="1800" dirty="0" err="1"/>
              <a:t>upp</a:t>
            </a:r>
            <a:r>
              <a:rPr lang="fi-FI" sz="1800" dirty="0"/>
              <a:t> för en </a:t>
            </a:r>
            <a:r>
              <a:rPr lang="fi-FI" sz="1800" dirty="0" err="1"/>
              <a:t>osynlig</a:t>
            </a:r>
            <a:r>
              <a:rPr lang="fi-FI" sz="1800" dirty="0"/>
              <a:t> </a:t>
            </a:r>
            <a:r>
              <a:rPr lang="fi-FI" sz="1800" dirty="0" err="1"/>
              <a:t>stege</a:t>
            </a:r>
            <a:endParaRPr lang="fi-FI" sz="1800" dirty="0"/>
          </a:p>
          <a:p>
            <a:pPr marL="457200" indent="-457200">
              <a:lnSpc>
                <a:spcPct val="100000"/>
              </a:lnSpc>
              <a:buFont typeface="+mj-lt"/>
              <a:buAutoNum type="arabicPeriod"/>
            </a:pPr>
            <a:r>
              <a:rPr lang="fi-FI" sz="1800" dirty="0" err="1"/>
              <a:t>Okontrollerade</a:t>
            </a:r>
            <a:r>
              <a:rPr lang="fi-FI" sz="1800" dirty="0"/>
              <a:t> </a:t>
            </a:r>
            <a:r>
              <a:rPr lang="fi-FI" sz="1800" dirty="0" err="1"/>
              <a:t>rörelser</a:t>
            </a:r>
            <a:endParaRPr lang="fi-FI" sz="1800" dirty="0"/>
          </a:p>
          <a:p>
            <a:pPr marL="457200" indent="-457200">
              <a:lnSpc>
                <a:spcPct val="100000"/>
              </a:lnSpc>
              <a:buFont typeface="+mj-lt"/>
              <a:buAutoNum type="arabicPeriod"/>
            </a:pPr>
            <a:r>
              <a:rPr lang="fi-FI" sz="1800" dirty="0" err="1"/>
              <a:t>Håret</a:t>
            </a:r>
            <a:r>
              <a:rPr lang="fi-FI" sz="1800" dirty="0"/>
              <a:t> </a:t>
            </a:r>
            <a:r>
              <a:rPr lang="fi-FI" sz="1800" dirty="0" err="1"/>
              <a:t>kan</a:t>
            </a:r>
            <a:r>
              <a:rPr lang="fi-FI" sz="1800" dirty="0"/>
              <a:t> ha </a:t>
            </a:r>
            <a:r>
              <a:rPr lang="fi-FI" sz="1800" dirty="0" err="1"/>
              <a:t>lagt</a:t>
            </a:r>
            <a:r>
              <a:rPr lang="fi-FI" sz="1800" dirty="0"/>
              <a:t> </a:t>
            </a:r>
            <a:r>
              <a:rPr lang="fi-FI" sz="1800" dirty="0" err="1"/>
              <a:t>sig</a:t>
            </a:r>
            <a:r>
              <a:rPr lang="fi-FI" sz="1800" dirty="0"/>
              <a:t> </a:t>
            </a:r>
            <a:r>
              <a:rPr lang="fi-FI" sz="1800" dirty="0" err="1"/>
              <a:t>på</a:t>
            </a:r>
            <a:r>
              <a:rPr lang="fi-FI" sz="1800" dirty="0"/>
              <a:t> pannan </a:t>
            </a:r>
            <a:r>
              <a:rPr lang="fi-FI" sz="1800" dirty="0" err="1"/>
              <a:t>och</a:t>
            </a:r>
            <a:r>
              <a:rPr lang="fi-FI" sz="1800" dirty="0"/>
              <a:t> </a:t>
            </a:r>
            <a:r>
              <a:rPr lang="fi-FI" sz="1800" dirty="0" err="1"/>
              <a:t>ögonen</a:t>
            </a:r>
            <a:endParaRPr lang="fi-FI" sz="1800" dirty="0"/>
          </a:p>
          <a:p>
            <a:pPr marL="457200" indent="-457200">
              <a:lnSpc>
                <a:spcPct val="100000"/>
              </a:lnSpc>
              <a:buFont typeface="+mj-lt"/>
              <a:buAutoNum type="arabicPeriod"/>
            </a:pPr>
            <a:r>
              <a:rPr lang="fi-FI" sz="1800" dirty="0" err="1"/>
              <a:t>Hyperventilerar</a:t>
            </a:r>
            <a:r>
              <a:rPr lang="fi-FI" sz="1800" dirty="0"/>
              <a:t> </a:t>
            </a:r>
            <a:r>
              <a:rPr lang="fi-FI" sz="1800" dirty="0" err="1"/>
              <a:t>eller</a:t>
            </a:r>
            <a:r>
              <a:rPr lang="fi-FI" sz="1800" dirty="0"/>
              <a:t> </a:t>
            </a:r>
            <a:r>
              <a:rPr lang="fi-FI" sz="1800" dirty="0" err="1"/>
              <a:t>kippar</a:t>
            </a:r>
            <a:r>
              <a:rPr lang="fi-FI" sz="1800" dirty="0"/>
              <a:t> </a:t>
            </a:r>
            <a:r>
              <a:rPr lang="fi-FI" sz="1800" dirty="0" err="1"/>
              <a:t>efter</a:t>
            </a:r>
            <a:r>
              <a:rPr lang="fi-FI" sz="1800" dirty="0"/>
              <a:t> </a:t>
            </a:r>
            <a:r>
              <a:rPr lang="fi-FI" sz="1800" dirty="0" err="1"/>
              <a:t>andan</a:t>
            </a:r>
            <a:endParaRPr lang="fi-FI" sz="1800" dirty="0"/>
          </a:p>
          <a:p>
            <a:pPr marL="457200" indent="-457200">
              <a:lnSpc>
                <a:spcPct val="100000"/>
              </a:lnSpc>
              <a:buFont typeface="+mj-lt"/>
              <a:buAutoNum type="arabicPeriod"/>
            </a:pPr>
            <a:r>
              <a:rPr lang="fi-FI" sz="1800" dirty="0" err="1"/>
              <a:t>Huvudet</a:t>
            </a:r>
            <a:r>
              <a:rPr lang="fi-FI" sz="1800" dirty="0"/>
              <a:t> </a:t>
            </a:r>
            <a:r>
              <a:rPr lang="fi-FI" sz="1800" dirty="0" err="1"/>
              <a:t>lutar</a:t>
            </a:r>
            <a:r>
              <a:rPr lang="fi-FI" sz="1800" dirty="0"/>
              <a:t> </a:t>
            </a:r>
            <a:r>
              <a:rPr lang="fi-FI" sz="1800" dirty="0" err="1"/>
              <a:t>bakåt</a:t>
            </a:r>
            <a:r>
              <a:rPr lang="fi-FI" sz="1800" dirty="0"/>
              <a:t> </a:t>
            </a:r>
            <a:r>
              <a:rPr lang="fi-FI" sz="1800" dirty="0" err="1"/>
              <a:t>och</a:t>
            </a:r>
            <a:r>
              <a:rPr lang="fi-FI" sz="1800" dirty="0"/>
              <a:t> </a:t>
            </a:r>
            <a:r>
              <a:rPr lang="fi-FI" sz="1800" dirty="0" err="1"/>
              <a:t>munnen</a:t>
            </a:r>
            <a:r>
              <a:rPr lang="fi-FI" sz="1800" dirty="0"/>
              <a:t> </a:t>
            </a:r>
            <a:r>
              <a:rPr lang="fi-FI" sz="1800" dirty="0" err="1"/>
              <a:t>är</a:t>
            </a:r>
            <a:r>
              <a:rPr lang="fi-FI" sz="1800" dirty="0"/>
              <a:t> </a:t>
            </a:r>
            <a:r>
              <a:rPr lang="fi-FI" sz="1800" dirty="0" err="1"/>
              <a:t>nära</a:t>
            </a:r>
            <a:r>
              <a:rPr lang="fi-FI" sz="1800" dirty="0"/>
              <a:t> </a:t>
            </a:r>
            <a:r>
              <a:rPr lang="fi-FI" sz="1800" dirty="0" err="1"/>
              <a:t>vattenytan</a:t>
            </a:r>
            <a:endParaRPr lang="fi-FI" sz="1800" dirty="0"/>
          </a:p>
          <a:p>
            <a:pPr marL="457200" indent="-457200">
              <a:lnSpc>
                <a:spcPct val="100000"/>
              </a:lnSpc>
              <a:buFont typeface="+mj-lt"/>
              <a:buAutoNum type="arabicPeriod"/>
            </a:pPr>
            <a:r>
              <a:rPr lang="fi-FI" sz="1800" dirty="0" err="1"/>
              <a:t>Kroppen</a:t>
            </a:r>
            <a:r>
              <a:rPr lang="fi-FI" sz="1800" dirty="0"/>
              <a:t> </a:t>
            </a:r>
            <a:r>
              <a:rPr lang="fi-FI" sz="1800" dirty="0" err="1"/>
              <a:t>är</a:t>
            </a:r>
            <a:r>
              <a:rPr lang="fi-FI" sz="1800" dirty="0"/>
              <a:t> i </a:t>
            </a:r>
            <a:r>
              <a:rPr lang="fi-FI" sz="1800" dirty="0" err="1"/>
              <a:t>upprätt</a:t>
            </a:r>
            <a:r>
              <a:rPr lang="fi-FI" sz="1800" dirty="0"/>
              <a:t> </a:t>
            </a:r>
            <a:r>
              <a:rPr lang="fi-FI" sz="1800" dirty="0" err="1"/>
              <a:t>ställning</a:t>
            </a:r>
            <a:endParaRPr lang="fi-FI" sz="1800" dirty="0"/>
          </a:p>
        </p:txBody>
      </p:sp>
      <p:sp>
        <p:nvSpPr>
          <p:cNvPr id="4" name="Footer Placeholder 3">
            <a:extLst>
              <a:ext uri="{FF2B5EF4-FFF2-40B4-BE49-F238E27FC236}">
                <a16:creationId xmlns:a16="http://schemas.microsoft.com/office/drawing/2014/main" id="{73365532-F38C-4D9A-9BD2-B49B231DD8D1}"/>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1CADABDF-E8A7-4FED-98EC-57FBA1FD10DD}"/>
              </a:ext>
            </a:extLst>
          </p:cNvPr>
          <p:cNvSpPr>
            <a:spLocks noGrp="1"/>
          </p:cNvSpPr>
          <p:nvPr>
            <p:ph type="sldNum" sz="quarter" idx="12"/>
          </p:nvPr>
        </p:nvSpPr>
        <p:spPr/>
        <p:txBody>
          <a:bodyPr/>
          <a:lstStyle/>
          <a:p>
            <a:fld id="{B7DA4E9F-0A7E-452B-AE79-EEF7D13AAFEF}" type="slidenum">
              <a:rPr lang="fi-FI" smtClean="0"/>
              <a:t>15</a:t>
            </a:fld>
            <a:endParaRPr lang="fi-FI"/>
          </a:p>
        </p:txBody>
      </p:sp>
      <p:pic>
        <p:nvPicPr>
          <p:cNvPr id="6" name="Picture 5">
            <a:extLst>
              <a:ext uri="{FF2B5EF4-FFF2-40B4-BE49-F238E27FC236}">
                <a16:creationId xmlns:a16="http://schemas.microsoft.com/office/drawing/2014/main" id="{5153276A-B96F-704C-9746-61A4BCBD0E13}"/>
              </a:ext>
            </a:extLst>
          </p:cNvPr>
          <p:cNvPicPr>
            <a:picLocks noChangeAspect="1"/>
          </p:cNvPicPr>
          <p:nvPr/>
        </p:nvPicPr>
        <p:blipFill>
          <a:blip r:embed="rId3"/>
          <a:stretch>
            <a:fillRect/>
          </a:stretch>
        </p:blipFill>
        <p:spPr>
          <a:xfrm>
            <a:off x="128337" y="1"/>
            <a:ext cx="1040063" cy="698628"/>
          </a:xfrm>
          <a:prstGeom prst="rect">
            <a:avLst/>
          </a:prstGeom>
        </p:spPr>
      </p:pic>
      <p:pic>
        <p:nvPicPr>
          <p:cNvPr id="7" name="Picture 6" descr="Etusivu - Suomen Uimaopetus- ja Hengenpelastusliitto">
            <a:extLst>
              <a:ext uri="{FF2B5EF4-FFF2-40B4-BE49-F238E27FC236}">
                <a16:creationId xmlns:a16="http://schemas.microsoft.com/office/drawing/2014/main" id="{B3346138-B3A6-B5F6-CBEA-5865F01D9C4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92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5886-0591-45E8-A2F3-37F7659E81F5}"/>
              </a:ext>
            </a:extLst>
          </p:cNvPr>
          <p:cNvSpPr>
            <a:spLocks noGrp="1"/>
          </p:cNvSpPr>
          <p:nvPr>
            <p:ph type="title"/>
          </p:nvPr>
        </p:nvSpPr>
        <p:spPr/>
        <p:txBody>
          <a:bodyPr>
            <a:normAutofit/>
          </a:bodyPr>
          <a:lstStyle/>
          <a:p>
            <a:r>
              <a:rPr lang="fi-FI" sz="3200" b="1" dirty="0" err="1"/>
              <a:t>Identifiera</a:t>
            </a:r>
            <a:r>
              <a:rPr lang="fi-FI" sz="3200" b="1" dirty="0"/>
              <a:t> </a:t>
            </a:r>
            <a:r>
              <a:rPr lang="fi-FI" sz="3200" b="1" dirty="0" err="1"/>
              <a:t>och</a:t>
            </a:r>
            <a:r>
              <a:rPr lang="fi-FI" sz="3200" b="1" dirty="0"/>
              <a:t> </a:t>
            </a:r>
            <a:r>
              <a:rPr lang="fi-FI" sz="3200" b="1" dirty="0" err="1"/>
              <a:t>rädda</a:t>
            </a:r>
            <a:r>
              <a:rPr lang="fi-FI" sz="3200" b="1" dirty="0"/>
              <a:t> en </a:t>
            </a:r>
            <a:r>
              <a:rPr lang="fi-FI" sz="3200" b="1" dirty="0" err="1"/>
              <a:t>som</a:t>
            </a:r>
            <a:r>
              <a:rPr lang="fi-FI" sz="3200" b="1" dirty="0"/>
              <a:t> </a:t>
            </a:r>
            <a:r>
              <a:rPr lang="fi-FI" sz="3200" b="1" dirty="0" err="1"/>
              <a:t>drunknar</a:t>
            </a:r>
            <a:r>
              <a:rPr lang="fi-FI" sz="3200" b="1" dirty="0"/>
              <a:t>:</a:t>
            </a:r>
          </a:p>
        </p:txBody>
      </p:sp>
      <p:sp>
        <p:nvSpPr>
          <p:cNvPr id="3" name="Content Placeholder 2">
            <a:extLst>
              <a:ext uri="{FF2B5EF4-FFF2-40B4-BE49-F238E27FC236}">
                <a16:creationId xmlns:a16="http://schemas.microsoft.com/office/drawing/2014/main" id="{E5730849-6E71-4F6B-9F8F-037A221CD896}"/>
              </a:ext>
            </a:extLst>
          </p:cNvPr>
          <p:cNvSpPr>
            <a:spLocks noGrp="1"/>
          </p:cNvSpPr>
          <p:nvPr>
            <p:ph idx="1"/>
          </p:nvPr>
        </p:nvSpPr>
        <p:spPr/>
        <p:txBody>
          <a:bodyPr>
            <a:normAutofit/>
          </a:bodyPr>
          <a:lstStyle/>
          <a:p>
            <a:pPr>
              <a:lnSpc>
                <a:spcPct val="100000"/>
              </a:lnSpc>
            </a:pPr>
            <a:r>
              <a:rPr lang="sv-SE" sz="1800" dirty="0"/>
              <a:t>Larma eller ropa på hjälp, ring 112 vid behov. Bedöm möjligheten att rädda utifrån egen förmåga.</a:t>
            </a:r>
          </a:p>
          <a:p>
            <a:pPr>
              <a:lnSpc>
                <a:spcPct val="100000"/>
              </a:lnSpc>
            </a:pPr>
            <a:r>
              <a:rPr lang="sv-SE" sz="1800" dirty="0"/>
              <a:t>Håll dig lugn och lugna den som ska räddas genom att tala om att hjälpen är på väg.</a:t>
            </a:r>
          </a:p>
          <a:p>
            <a:pPr>
              <a:lnSpc>
                <a:spcPct val="100000"/>
              </a:lnSpc>
            </a:pPr>
            <a:r>
              <a:rPr lang="sv-SE" sz="1800" dirty="0"/>
              <a:t>Hjälpmedel. Leta efter något redskap du kan använda för din säkerhet, helst något som flyter.</a:t>
            </a:r>
          </a:p>
          <a:p>
            <a:pPr>
              <a:lnSpc>
                <a:spcPct val="100000"/>
              </a:lnSpc>
            </a:pPr>
            <a:r>
              <a:rPr lang="sv-SE" sz="1800" dirty="0"/>
              <a:t>Rädda med ett hjälpmedel. Rädda från torra land om möjligt. Håll hjälpmedlet mellan dig och offret. Hjälp offret till torra land, gör nödvändiga första hjälpen-åtgärder.</a:t>
            </a:r>
          </a:p>
          <a:p>
            <a:pPr>
              <a:lnSpc>
                <a:spcPct val="100000"/>
              </a:lnSpc>
            </a:pPr>
            <a:endParaRPr lang="sv-SE" sz="1800" dirty="0"/>
          </a:p>
          <a:p>
            <a:pPr marL="0" indent="0">
              <a:lnSpc>
                <a:spcPct val="100000"/>
              </a:lnSpc>
              <a:buNone/>
            </a:pPr>
            <a:r>
              <a:rPr lang="sv-FI" sz="1800" dirty="0">
                <a:effectLst/>
                <a:ea typeface="Calibri" panose="020F0502020204030204" pitchFamily="34" charset="0"/>
                <a:cs typeface="Times New Roman" panose="02020603050405020304" pitchFamily="18" charset="0"/>
                <a:hlinkClick r:id="rId3"/>
              </a:rPr>
              <a:t>Räddning med hjälpredskap – YouTube video</a:t>
            </a:r>
            <a:endParaRPr lang="fi-FI" sz="1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6FBEAA7-FA34-442A-8DC1-C91490D2D256}"/>
              </a:ext>
            </a:extLst>
          </p:cNvPr>
          <p:cNvSpPr>
            <a:spLocks noGrp="1"/>
          </p:cNvSpPr>
          <p:nvPr>
            <p:ph type="ftr" sz="quarter" idx="11"/>
          </p:nvPr>
        </p:nvSpPr>
        <p:spPr/>
        <p:txBody>
          <a:bodyPr/>
          <a:lstStyle/>
          <a:p>
            <a:r>
              <a:rPr lang="fi-FI" dirty="0" err="1"/>
              <a:t>Trygghetscoachträning</a:t>
            </a:r>
            <a:endParaRPr lang="fi-FI" dirty="0"/>
          </a:p>
        </p:txBody>
      </p:sp>
      <p:sp>
        <p:nvSpPr>
          <p:cNvPr id="5" name="Slide Number Placeholder 4">
            <a:extLst>
              <a:ext uri="{FF2B5EF4-FFF2-40B4-BE49-F238E27FC236}">
                <a16:creationId xmlns:a16="http://schemas.microsoft.com/office/drawing/2014/main" id="{76F547BA-33D8-4D98-BC38-A25A81CA4D2E}"/>
              </a:ext>
            </a:extLst>
          </p:cNvPr>
          <p:cNvSpPr>
            <a:spLocks noGrp="1"/>
          </p:cNvSpPr>
          <p:nvPr>
            <p:ph type="sldNum" sz="quarter" idx="12"/>
          </p:nvPr>
        </p:nvSpPr>
        <p:spPr/>
        <p:txBody>
          <a:bodyPr/>
          <a:lstStyle/>
          <a:p>
            <a:fld id="{B7DA4E9F-0A7E-452B-AE79-EEF7D13AAFEF}" type="slidenum">
              <a:rPr lang="fi-FI" smtClean="0"/>
              <a:t>16</a:t>
            </a:fld>
            <a:endParaRPr lang="fi-FI"/>
          </a:p>
        </p:txBody>
      </p:sp>
      <p:pic>
        <p:nvPicPr>
          <p:cNvPr id="6" name="Picture 5">
            <a:extLst>
              <a:ext uri="{FF2B5EF4-FFF2-40B4-BE49-F238E27FC236}">
                <a16:creationId xmlns:a16="http://schemas.microsoft.com/office/drawing/2014/main" id="{80C5A034-C1AE-AC97-8061-489084ABE2FE}"/>
              </a:ext>
            </a:extLst>
          </p:cNvPr>
          <p:cNvPicPr>
            <a:picLocks noChangeAspect="1"/>
          </p:cNvPicPr>
          <p:nvPr/>
        </p:nvPicPr>
        <p:blipFill>
          <a:blip r:embed="rId4"/>
          <a:stretch>
            <a:fillRect/>
          </a:stretch>
        </p:blipFill>
        <p:spPr>
          <a:xfrm>
            <a:off x="128337" y="1"/>
            <a:ext cx="1040063" cy="698628"/>
          </a:xfrm>
          <a:prstGeom prst="rect">
            <a:avLst/>
          </a:prstGeom>
        </p:spPr>
      </p:pic>
      <p:pic>
        <p:nvPicPr>
          <p:cNvPr id="7" name="Picture 6" descr="Etusivu - Suomen Uimaopetus- ja Hengenpelastusliitto">
            <a:extLst>
              <a:ext uri="{FF2B5EF4-FFF2-40B4-BE49-F238E27FC236}">
                <a16:creationId xmlns:a16="http://schemas.microsoft.com/office/drawing/2014/main" id="{3DEA2F1C-144A-B462-CCDF-6196663D3EA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03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591E-4409-4069-8315-56EC1C58E4FB}"/>
              </a:ext>
            </a:extLst>
          </p:cNvPr>
          <p:cNvSpPr>
            <a:spLocks noGrp="1"/>
          </p:cNvSpPr>
          <p:nvPr>
            <p:ph type="title"/>
          </p:nvPr>
        </p:nvSpPr>
        <p:spPr>
          <a:xfrm>
            <a:off x="252919" y="1123837"/>
            <a:ext cx="2947482" cy="4601183"/>
          </a:xfrm>
        </p:spPr>
        <p:txBody>
          <a:bodyPr>
            <a:normAutofit/>
          </a:bodyPr>
          <a:lstStyle/>
          <a:p>
            <a:r>
              <a:rPr lang="fi-FI" b="1"/>
              <a:t>10 </a:t>
            </a:r>
            <a:r>
              <a:rPr lang="fi-FI" b="1" err="1"/>
              <a:t>tips</a:t>
            </a:r>
            <a:r>
              <a:rPr lang="fi-FI" b="1"/>
              <a:t> för </a:t>
            </a:r>
            <a:r>
              <a:rPr lang="fi-FI" b="1" err="1"/>
              <a:t>att</a:t>
            </a:r>
            <a:r>
              <a:rPr lang="fi-FI" b="1"/>
              <a:t> </a:t>
            </a:r>
            <a:r>
              <a:rPr lang="fi-FI" b="1" err="1"/>
              <a:t>fira</a:t>
            </a:r>
            <a:r>
              <a:rPr lang="fi-FI" b="1"/>
              <a:t> en </a:t>
            </a:r>
            <a:r>
              <a:rPr lang="fi-FI" b="1" err="1"/>
              <a:t>sjösäker</a:t>
            </a:r>
            <a:r>
              <a:rPr lang="fi-FI" b="1"/>
              <a:t> </a:t>
            </a:r>
            <a:r>
              <a:rPr lang="fi-FI" b="1" err="1"/>
              <a:t>sommar</a:t>
            </a:r>
            <a:endParaRPr lang="fi-FI" b="1"/>
          </a:p>
        </p:txBody>
      </p:sp>
      <p:sp>
        <p:nvSpPr>
          <p:cNvPr id="8" name="Content Placeholder 7">
            <a:extLst>
              <a:ext uri="{FF2B5EF4-FFF2-40B4-BE49-F238E27FC236}">
                <a16:creationId xmlns:a16="http://schemas.microsoft.com/office/drawing/2014/main" id="{A65728AE-6EF1-4FB4-A252-3E87BF6E027C}"/>
              </a:ext>
            </a:extLst>
          </p:cNvPr>
          <p:cNvSpPr>
            <a:spLocks noGrp="1"/>
          </p:cNvSpPr>
          <p:nvPr>
            <p:ph idx="1"/>
          </p:nvPr>
        </p:nvSpPr>
        <p:spPr>
          <a:xfrm>
            <a:off x="3869267" y="864108"/>
            <a:ext cx="7872967" cy="5120640"/>
          </a:xfrm>
        </p:spPr>
        <p:txBody>
          <a:bodyPr>
            <a:noAutofit/>
          </a:bodyPr>
          <a:lstStyle/>
          <a:p>
            <a:pPr marL="342900" indent="-342900">
              <a:lnSpc>
                <a:spcPct val="100000"/>
              </a:lnSpc>
              <a:buFont typeface="+mj-lt"/>
              <a:buAutoNum type="arabicPeriod"/>
            </a:pPr>
            <a:r>
              <a:rPr lang="sv-SE" sz="1800" dirty="0"/>
              <a:t>Använd räddningsväst alltid när du rör </a:t>
            </a:r>
            <a:br>
              <a:rPr lang="sv-SE" sz="1800" dirty="0"/>
            </a:br>
            <a:r>
              <a:rPr lang="sv-SE" sz="1800" dirty="0"/>
              <a:t>dig till sjöss.</a:t>
            </a:r>
          </a:p>
          <a:p>
            <a:pPr marL="342900" indent="-342900">
              <a:lnSpc>
                <a:spcPct val="100000"/>
              </a:lnSpc>
              <a:buFont typeface="+mj-lt"/>
              <a:buAutoNum type="arabicPeriod"/>
            </a:pPr>
            <a:r>
              <a:rPr lang="sv-SE" sz="1800" dirty="0"/>
              <a:t>Håll barnen speciellt noga under uppsikt </a:t>
            </a:r>
            <a:br>
              <a:rPr lang="sv-SE" sz="1800" dirty="0"/>
            </a:br>
            <a:r>
              <a:rPr lang="sv-SE" sz="1800" dirty="0"/>
              <a:t>vid vatten, inom ett armmått.</a:t>
            </a:r>
          </a:p>
          <a:p>
            <a:pPr marL="342900" indent="-342900">
              <a:lnSpc>
                <a:spcPct val="100000"/>
              </a:lnSpc>
              <a:buFont typeface="+mj-lt"/>
              <a:buAutoNum type="arabicPeriod"/>
            </a:pPr>
            <a:r>
              <a:rPr lang="sv-SE" sz="1800" dirty="0"/>
              <a:t>Simma längs med stranden så att dina </a:t>
            </a:r>
            <a:br>
              <a:rPr lang="sv-SE" sz="1800" dirty="0"/>
            </a:br>
            <a:r>
              <a:rPr lang="sv-SE" sz="1800" dirty="0"/>
              <a:t>fötter vid behov når botten.</a:t>
            </a:r>
          </a:p>
          <a:p>
            <a:pPr marL="342900" indent="-342900">
              <a:lnSpc>
                <a:spcPct val="100000"/>
              </a:lnSpc>
              <a:buFont typeface="+mj-lt"/>
              <a:buAutoNum type="arabicPeriod"/>
            </a:pPr>
            <a:r>
              <a:rPr lang="sv-SE" sz="1800" dirty="0"/>
              <a:t>Försäkra dig innan du hoppar att det inte </a:t>
            </a:r>
            <a:br>
              <a:rPr lang="sv-SE" sz="1800" dirty="0"/>
            </a:br>
            <a:r>
              <a:rPr lang="sv-SE" sz="1800" dirty="0"/>
              <a:t>finns något som utgör en risk under vattenytan.</a:t>
            </a:r>
          </a:p>
          <a:p>
            <a:pPr marL="342900" indent="-342900">
              <a:lnSpc>
                <a:spcPct val="100000"/>
              </a:lnSpc>
              <a:buFont typeface="+mj-lt"/>
              <a:buAutoNum type="arabicPeriod"/>
            </a:pPr>
            <a:r>
              <a:rPr lang="sv-SE" sz="1800" dirty="0"/>
              <a:t>Bedöm din simkunskap realistiskt och simma därefter.</a:t>
            </a:r>
          </a:p>
          <a:p>
            <a:pPr marL="342900" indent="-342900">
              <a:lnSpc>
                <a:spcPct val="100000"/>
              </a:lnSpc>
              <a:buFont typeface="+mj-lt"/>
              <a:buAutoNum type="arabicPeriod"/>
            </a:pPr>
            <a:r>
              <a:rPr lang="sv-SE" sz="1800" dirty="0"/>
              <a:t>Lär barnet hur man ska agera säkert vid vatten och i vattnet.</a:t>
            </a:r>
          </a:p>
          <a:p>
            <a:pPr marL="342900" indent="-342900">
              <a:lnSpc>
                <a:spcPct val="100000"/>
              </a:lnSpc>
              <a:buFont typeface="+mj-lt"/>
              <a:buAutoNum type="arabicPeriod"/>
            </a:pPr>
            <a:r>
              <a:rPr lang="sv-SE" sz="1800" dirty="0"/>
              <a:t>Kontrollera att din båt är sjöduglig och att den har rätt utrustning.</a:t>
            </a:r>
          </a:p>
          <a:p>
            <a:pPr marL="342900" indent="-342900">
              <a:lnSpc>
                <a:spcPct val="100000"/>
              </a:lnSpc>
              <a:buFont typeface="+mj-lt"/>
              <a:buAutoNum type="arabicPeriod"/>
            </a:pPr>
            <a:r>
              <a:rPr lang="sv-SE" sz="1800" dirty="0"/>
              <a:t>Kom ihåg att alkoholen inte hör till sjön.</a:t>
            </a:r>
          </a:p>
          <a:p>
            <a:pPr marL="342900" indent="-342900">
              <a:lnSpc>
                <a:spcPct val="100000"/>
              </a:lnSpc>
              <a:buFont typeface="+mj-lt"/>
              <a:buAutoNum type="arabicPeriod"/>
            </a:pPr>
            <a:r>
              <a:rPr lang="sv-SE" sz="1800" dirty="0"/>
              <a:t>Kom ihåg sunt förnuft och tydlig bedömningsförmåga – rätt attityd skapar trygghet.</a:t>
            </a:r>
          </a:p>
          <a:p>
            <a:pPr marL="342900" indent="-342900">
              <a:lnSpc>
                <a:spcPct val="100000"/>
              </a:lnSpc>
              <a:buFont typeface="+mj-lt"/>
              <a:buAutoNum type="arabicPeriod"/>
            </a:pPr>
            <a:r>
              <a:rPr lang="sv-SE" sz="1800" dirty="0"/>
              <a:t>Ta alltid med en kompis när du simmar.</a:t>
            </a:r>
            <a:endParaRPr lang="fi-FI" sz="1800" dirty="0"/>
          </a:p>
        </p:txBody>
      </p:sp>
      <p:pic>
        <p:nvPicPr>
          <p:cNvPr id="6" name="Picture 5" descr="A person holding a phone in water&#10;&#10;Description automatically generated">
            <a:extLst>
              <a:ext uri="{FF2B5EF4-FFF2-40B4-BE49-F238E27FC236}">
                <a16:creationId xmlns:a16="http://schemas.microsoft.com/office/drawing/2014/main" id="{DC4C9AE8-F9AF-4762-B8DE-C50A641743B2}"/>
              </a:ext>
            </a:extLst>
          </p:cNvPr>
          <p:cNvPicPr>
            <a:picLocks noChangeAspect="1"/>
          </p:cNvPicPr>
          <p:nvPr/>
        </p:nvPicPr>
        <p:blipFill rotWithShape="1">
          <a:blip r:embed="rId3"/>
          <a:srcRect l="5574" t="10188" r="69393" b="47747"/>
          <a:stretch/>
        </p:blipFill>
        <p:spPr>
          <a:xfrm>
            <a:off x="8497228" y="136525"/>
            <a:ext cx="3060228" cy="2892577"/>
          </a:xfrm>
          <a:prstGeom prst="rect">
            <a:avLst/>
          </a:prstGeom>
        </p:spPr>
      </p:pic>
      <p:sp>
        <p:nvSpPr>
          <p:cNvPr id="4" name="Footer Placeholder 3">
            <a:extLst>
              <a:ext uri="{FF2B5EF4-FFF2-40B4-BE49-F238E27FC236}">
                <a16:creationId xmlns:a16="http://schemas.microsoft.com/office/drawing/2014/main" id="{705CC344-F766-45F3-87E5-D11FF0B4D18B}"/>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Trygghetscoachträning</a:t>
            </a:r>
          </a:p>
        </p:txBody>
      </p:sp>
      <p:sp>
        <p:nvSpPr>
          <p:cNvPr id="5" name="Slide Number Placeholder 4">
            <a:extLst>
              <a:ext uri="{FF2B5EF4-FFF2-40B4-BE49-F238E27FC236}">
                <a16:creationId xmlns:a16="http://schemas.microsoft.com/office/drawing/2014/main" id="{3FB71109-0B7F-480A-8699-7F4AB3E9F833}"/>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17</a:t>
            </a:fld>
            <a:endParaRPr lang="fi-FI"/>
          </a:p>
        </p:txBody>
      </p:sp>
      <p:pic>
        <p:nvPicPr>
          <p:cNvPr id="7" name="Picture 6" descr="A black cat with a tail&#10;&#10;Description automatically generated">
            <a:extLst>
              <a:ext uri="{FF2B5EF4-FFF2-40B4-BE49-F238E27FC236}">
                <a16:creationId xmlns:a16="http://schemas.microsoft.com/office/drawing/2014/main" id="{5F063252-A9FE-44E6-8E2C-6D93C2805F1B}"/>
              </a:ext>
            </a:extLst>
          </p:cNvPr>
          <p:cNvPicPr>
            <a:picLocks noChangeAspect="1"/>
          </p:cNvPicPr>
          <p:nvPr/>
        </p:nvPicPr>
        <p:blipFill>
          <a:blip r:embed="rId4"/>
          <a:stretch>
            <a:fillRect/>
          </a:stretch>
        </p:blipFill>
        <p:spPr>
          <a:xfrm>
            <a:off x="128337" y="1"/>
            <a:ext cx="1040063" cy="698628"/>
          </a:xfrm>
          <a:prstGeom prst="rect">
            <a:avLst/>
          </a:prstGeom>
        </p:spPr>
      </p:pic>
      <p:pic>
        <p:nvPicPr>
          <p:cNvPr id="3" name="Picture 2" descr="Etusivu - Suomen Uimaopetus- ja Hengenpelastusliitto">
            <a:extLst>
              <a:ext uri="{FF2B5EF4-FFF2-40B4-BE49-F238E27FC236}">
                <a16:creationId xmlns:a16="http://schemas.microsoft.com/office/drawing/2014/main" id="{8E036366-E036-ABED-1E27-77A22EFC24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3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63BBEF6-1569-467A-B5E5-3A0380427A4A}"/>
              </a:ext>
            </a:extLst>
          </p:cNvPr>
          <p:cNvSpPr>
            <a:spLocks noGrp="1"/>
          </p:cNvSpPr>
          <p:nvPr>
            <p:ph type="title"/>
          </p:nvPr>
        </p:nvSpPr>
        <p:spPr>
          <a:xfrm>
            <a:off x="289248" y="1123837"/>
            <a:ext cx="6451110" cy="1255469"/>
          </a:xfrm>
        </p:spPr>
        <p:txBody>
          <a:bodyPr>
            <a:normAutofit/>
          </a:bodyPr>
          <a:lstStyle/>
          <a:p>
            <a:r>
              <a:rPr lang="fi-FI" sz="3200" b="1" dirty="0" err="1"/>
              <a:t>Issäkerhet</a:t>
            </a:r>
            <a:endParaRPr lang="fi-FI" sz="3200" b="1" dirty="0"/>
          </a:p>
        </p:txBody>
      </p:sp>
      <p:sp>
        <p:nvSpPr>
          <p:cNvPr id="3" name="Content Placeholder 2">
            <a:extLst>
              <a:ext uri="{FF2B5EF4-FFF2-40B4-BE49-F238E27FC236}">
                <a16:creationId xmlns:a16="http://schemas.microsoft.com/office/drawing/2014/main" id="{9EC9FCFB-8244-49F8-825E-F00A9A27639F}"/>
              </a:ext>
            </a:extLst>
          </p:cNvPr>
          <p:cNvSpPr>
            <a:spLocks noGrp="1"/>
          </p:cNvSpPr>
          <p:nvPr>
            <p:ph idx="1"/>
          </p:nvPr>
        </p:nvSpPr>
        <p:spPr>
          <a:xfrm>
            <a:off x="289248" y="2510395"/>
            <a:ext cx="6451109" cy="3274586"/>
          </a:xfrm>
        </p:spPr>
        <p:txBody>
          <a:bodyPr anchor="t">
            <a:normAutofit/>
          </a:bodyPr>
          <a:lstStyle/>
          <a:p>
            <a:pPr>
              <a:lnSpc>
                <a:spcPct val="100000"/>
              </a:lnSpc>
              <a:buClr>
                <a:schemeClr val="bg1"/>
              </a:buClr>
            </a:pPr>
            <a:r>
              <a:rPr lang="sv-SE" sz="1800" dirty="0">
                <a:solidFill>
                  <a:srgbClr val="FFFFFF"/>
                </a:solidFill>
              </a:rPr>
              <a:t>I Finland omkommer årligen 10–30 människor till följd av att de går genom isen. Största delen av dessa drunkningar kan förhindras. En förutsättning för att kunna röra sig tryggt på isen är att man måste känna till dess risker och förbereda sig på rätt sätt.</a:t>
            </a:r>
            <a:endParaRPr lang="fi-FI" sz="1800" dirty="0">
              <a:solidFill>
                <a:srgbClr val="FFFFFF"/>
              </a:solidFill>
            </a:endParaRPr>
          </a:p>
          <a:p>
            <a:pPr>
              <a:lnSpc>
                <a:spcPct val="100000"/>
              </a:lnSpc>
              <a:buClr>
                <a:schemeClr val="bg1"/>
              </a:buClr>
            </a:pPr>
            <a:r>
              <a:rPr lang="sv-SE" sz="1800" dirty="0">
                <a:solidFill>
                  <a:srgbClr val="FFFFFF"/>
                </a:solidFill>
              </a:rPr>
              <a:t>Rör dig inte på isen innan du är helt säker på att den bär dig på hela området du rör dig på. Det ska vara minst fem centimeter kärnis där en ensam människa rör sig.</a:t>
            </a:r>
            <a:endParaRPr lang="fi-FI" sz="1800" dirty="0">
              <a:solidFill>
                <a:srgbClr val="FFFFFF"/>
              </a:solidFill>
            </a:endParaRPr>
          </a:p>
        </p:txBody>
      </p:sp>
      <p:pic>
        <p:nvPicPr>
          <p:cNvPr id="7" name="Picture 6" descr="Shape, arrow&#10;&#10;Description automatically generated">
            <a:extLst>
              <a:ext uri="{FF2B5EF4-FFF2-40B4-BE49-F238E27FC236}">
                <a16:creationId xmlns:a16="http://schemas.microsoft.com/office/drawing/2014/main" id="{ADBCDD03-5ED7-45A3-A2D3-974011D11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944" y="1535135"/>
            <a:ext cx="3778286" cy="3778286"/>
          </a:xfrm>
          <a:prstGeom prst="rect">
            <a:avLst/>
          </a:prstGeom>
        </p:spPr>
      </p:pic>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C75DA78-302D-47D2-82B5-5600CCD23412}"/>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Trygghetscoachträning</a:t>
            </a:r>
          </a:p>
        </p:txBody>
      </p:sp>
      <p:sp>
        <p:nvSpPr>
          <p:cNvPr id="5" name="Slide Number Placeholder 4">
            <a:extLst>
              <a:ext uri="{FF2B5EF4-FFF2-40B4-BE49-F238E27FC236}">
                <a16:creationId xmlns:a16="http://schemas.microsoft.com/office/drawing/2014/main" id="{26245AEF-A62A-4186-A416-DD4F41B61356}"/>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18</a:t>
            </a:fld>
            <a:endParaRPr lang="fi-FI"/>
          </a:p>
        </p:txBody>
      </p:sp>
      <p:pic>
        <p:nvPicPr>
          <p:cNvPr id="11" name="Picture 10">
            <a:extLst>
              <a:ext uri="{FF2B5EF4-FFF2-40B4-BE49-F238E27FC236}">
                <a16:creationId xmlns:a16="http://schemas.microsoft.com/office/drawing/2014/main" id="{67220B63-9D0A-4BBE-81FC-F3FFB7DD11D5}"/>
              </a:ext>
            </a:extLst>
          </p:cNvPr>
          <p:cNvPicPr>
            <a:picLocks noChangeAspect="1"/>
          </p:cNvPicPr>
          <p:nvPr/>
        </p:nvPicPr>
        <p:blipFill>
          <a:blip r:embed="rId3"/>
          <a:stretch>
            <a:fillRect/>
          </a:stretch>
        </p:blipFill>
        <p:spPr>
          <a:xfrm>
            <a:off x="128337" y="1"/>
            <a:ext cx="1040063" cy="698628"/>
          </a:xfrm>
          <a:prstGeom prst="rect">
            <a:avLst/>
          </a:prstGeom>
        </p:spPr>
      </p:pic>
      <p:pic>
        <p:nvPicPr>
          <p:cNvPr id="13" name="Picture 2" descr="Etusivu - Suomen Uimaopetus- ja Hengenpelastusliitto">
            <a:extLst>
              <a:ext uri="{FF2B5EF4-FFF2-40B4-BE49-F238E27FC236}">
                <a16:creationId xmlns:a16="http://schemas.microsoft.com/office/drawing/2014/main" id="{E76587A9-F223-4783-BB68-A0B3032B589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3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73DE-6C43-405E-9273-91B790B798EE}"/>
              </a:ext>
            </a:extLst>
          </p:cNvPr>
          <p:cNvSpPr>
            <a:spLocks noGrp="1"/>
          </p:cNvSpPr>
          <p:nvPr>
            <p:ph type="title"/>
          </p:nvPr>
        </p:nvSpPr>
        <p:spPr/>
        <p:txBody>
          <a:bodyPr>
            <a:normAutofit/>
          </a:bodyPr>
          <a:lstStyle/>
          <a:p>
            <a:r>
              <a:rPr lang="fi-FI" sz="3200" b="1" dirty="0" err="1"/>
              <a:t>Isens</a:t>
            </a:r>
            <a:r>
              <a:rPr lang="fi-FI" sz="3200" b="1" dirty="0"/>
              <a:t> </a:t>
            </a:r>
            <a:r>
              <a:rPr lang="fi-FI" sz="3200" b="1" dirty="0" err="1"/>
              <a:t>bärförmåga</a:t>
            </a:r>
            <a:endParaRPr lang="fi-FI" sz="3200" b="1" dirty="0"/>
          </a:p>
        </p:txBody>
      </p:sp>
      <p:sp>
        <p:nvSpPr>
          <p:cNvPr id="3" name="Content Placeholder 2">
            <a:extLst>
              <a:ext uri="{FF2B5EF4-FFF2-40B4-BE49-F238E27FC236}">
                <a16:creationId xmlns:a16="http://schemas.microsoft.com/office/drawing/2014/main" id="{04AAE8D4-B2AC-411D-97AE-6009BD2350F8}"/>
              </a:ext>
            </a:extLst>
          </p:cNvPr>
          <p:cNvSpPr>
            <a:spLocks noGrp="1"/>
          </p:cNvSpPr>
          <p:nvPr>
            <p:ph idx="1"/>
          </p:nvPr>
        </p:nvSpPr>
        <p:spPr/>
        <p:txBody>
          <a:bodyPr>
            <a:normAutofit fontScale="92500"/>
          </a:bodyPr>
          <a:lstStyle/>
          <a:p>
            <a:pPr>
              <a:lnSpc>
                <a:spcPct val="110000"/>
              </a:lnSpc>
            </a:pPr>
            <a:r>
              <a:rPr lang="sv-SE" sz="1800" dirty="0"/>
              <a:t>Isens styrka kan variera mycket även på en kort sträcka, till exempel på grund av strömningar eller bottnens kvalitet. Därför är det viktigt att försäkra sig om att isen är tillräckligt stark på hela området man ska röra sig på.</a:t>
            </a:r>
          </a:p>
          <a:p>
            <a:pPr>
              <a:lnSpc>
                <a:spcPct val="110000"/>
              </a:lnSpc>
            </a:pPr>
            <a:r>
              <a:rPr lang="sv-SE" sz="1800" dirty="0"/>
              <a:t>För att kunna röra sig tryggt på isen måste man känna till dess risker och förbereda sig på rätt sätt.</a:t>
            </a:r>
          </a:p>
          <a:p>
            <a:pPr>
              <a:lnSpc>
                <a:spcPct val="110000"/>
              </a:lnSpc>
            </a:pPr>
            <a:r>
              <a:rPr lang="sv-SE" sz="1800" dirty="0"/>
              <a:t>5-10 cm: Felfri kärnis som är 5 cm kan bära en människa som rör sig ensam. Det lönar sig emellertid att alltid ta med en kompis och isdubbar och rekommendationen är att gå först när det finns  10 centimeter tjock kärnis.</a:t>
            </a:r>
          </a:p>
          <a:p>
            <a:pPr>
              <a:lnSpc>
                <a:spcPct val="110000"/>
              </a:lnSpc>
            </a:pPr>
            <a:r>
              <a:rPr lang="sv-SE" sz="1800" dirty="0"/>
              <a:t>&gt; 15 cm: Vid körning med motorkälke ska det alltid finnas kärnis som är minst 15 cm på hela körsträckan. För egen säkerhet ska den som färdas på motorkälke känna till djupet och isförhållandena på området hen rör sig på mycket bra.</a:t>
            </a:r>
          </a:p>
          <a:p>
            <a:pPr>
              <a:lnSpc>
                <a:spcPct val="110000"/>
              </a:lnSpc>
            </a:pPr>
            <a:r>
              <a:rPr lang="sv-SE" sz="1800" dirty="0"/>
              <a:t>Endast utstakade isvägar: Vid körning på isen påverkas bärkraften förutom av hur stark isen är även av vågrörelsen som uppstår under isen. Isens bärkraft är sämst när fordonets hastighet är lika stor som vågrörelsens hastighet.</a:t>
            </a:r>
            <a:endParaRPr lang="fi-FI" sz="1800" dirty="0"/>
          </a:p>
        </p:txBody>
      </p:sp>
      <p:sp>
        <p:nvSpPr>
          <p:cNvPr id="4" name="Footer Placeholder 3">
            <a:extLst>
              <a:ext uri="{FF2B5EF4-FFF2-40B4-BE49-F238E27FC236}">
                <a16:creationId xmlns:a16="http://schemas.microsoft.com/office/drawing/2014/main" id="{62F2A028-8FBF-44C2-BD9A-0B0D18DDFD43}"/>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77F34A9B-4C45-4A1B-91CC-3AF6FDC1AB06}"/>
              </a:ext>
            </a:extLst>
          </p:cNvPr>
          <p:cNvSpPr>
            <a:spLocks noGrp="1"/>
          </p:cNvSpPr>
          <p:nvPr>
            <p:ph type="sldNum" sz="quarter" idx="12"/>
          </p:nvPr>
        </p:nvSpPr>
        <p:spPr/>
        <p:txBody>
          <a:bodyPr/>
          <a:lstStyle/>
          <a:p>
            <a:fld id="{B7DA4E9F-0A7E-452B-AE79-EEF7D13AAFEF}" type="slidenum">
              <a:rPr lang="fi-FI" smtClean="0"/>
              <a:t>19</a:t>
            </a:fld>
            <a:endParaRPr lang="fi-FI"/>
          </a:p>
        </p:txBody>
      </p:sp>
      <p:pic>
        <p:nvPicPr>
          <p:cNvPr id="6" name="Picture 2" descr="Etusivu - Suomen Uimaopetus- ja Hengenpelastusliitto">
            <a:extLst>
              <a:ext uri="{FF2B5EF4-FFF2-40B4-BE49-F238E27FC236}">
                <a16:creationId xmlns:a16="http://schemas.microsoft.com/office/drawing/2014/main" id="{AF0AC3A9-9B75-F9FA-275E-CB561F2E62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BCE6BE0-0039-470B-4B24-6C3A3F9A4F7E}"/>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240480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F563-681E-46DB-AD9F-F2DC855C8767}"/>
              </a:ext>
            </a:extLst>
          </p:cNvPr>
          <p:cNvSpPr>
            <a:spLocks noGrp="1"/>
          </p:cNvSpPr>
          <p:nvPr>
            <p:ph type="title"/>
          </p:nvPr>
        </p:nvSpPr>
        <p:spPr>
          <a:xfrm>
            <a:off x="329609" y="1128408"/>
            <a:ext cx="2998382" cy="4601183"/>
          </a:xfrm>
        </p:spPr>
        <p:txBody>
          <a:bodyPr>
            <a:normAutofit/>
          </a:bodyPr>
          <a:lstStyle/>
          <a:p>
            <a:r>
              <a:rPr lang="fi-FI" sz="3200" b="1" dirty="0" err="1"/>
              <a:t>Finlands</a:t>
            </a:r>
            <a:r>
              <a:rPr lang="fi-FI" sz="3200" b="1" dirty="0"/>
              <a:t> </a:t>
            </a:r>
            <a:r>
              <a:rPr lang="fi-FI" sz="3200" b="1" dirty="0" err="1"/>
              <a:t>Sim-undervisnings</a:t>
            </a:r>
            <a:r>
              <a:rPr lang="fi-FI" sz="3200" b="1" dirty="0"/>
              <a:t>- </a:t>
            </a:r>
            <a:r>
              <a:rPr lang="fi-FI" sz="3200" b="1" dirty="0" err="1"/>
              <a:t>och</a:t>
            </a:r>
            <a:r>
              <a:rPr lang="fi-FI" sz="3200" b="1" dirty="0"/>
              <a:t> </a:t>
            </a:r>
            <a:r>
              <a:rPr lang="fi-FI" sz="3200" b="1" dirty="0" err="1"/>
              <a:t>Livräddnings-förbund</a:t>
            </a:r>
            <a:endParaRPr lang="fi-FI" sz="3200" dirty="0"/>
          </a:p>
        </p:txBody>
      </p:sp>
      <p:sp>
        <p:nvSpPr>
          <p:cNvPr id="3" name="Content Placeholder 2">
            <a:extLst>
              <a:ext uri="{FF2B5EF4-FFF2-40B4-BE49-F238E27FC236}">
                <a16:creationId xmlns:a16="http://schemas.microsoft.com/office/drawing/2014/main" id="{3ACF9F93-D2DE-4805-A0FF-AA8C85FE6781}"/>
              </a:ext>
            </a:extLst>
          </p:cNvPr>
          <p:cNvSpPr>
            <a:spLocks noGrp="1"/>
          </p:cNvSpPr>
          <p:nvPr>
            <p:ph idx="1"/>
          </p:nvPr>
        </p:nvSpPr>
        <p:spPr/>
        <p:txBody>
          <a:bodyPr/>
          <a:lstStyle/>
          <a:p>
            <a:pPr>
              <a:lnSpc>
                <a:spcPct val="100000"/>
              </a:lnSpc>
            </a:pPr>
            <a:r>
              <a:rPr lang="sv-SE" sz="1800" dirty="0"/>
              <a:t>Utbildnings- och upplysningsorganisation vars uppgift är att främja simkunskap, vattensäkerhet och säkerhet på is samt omständigheter i anslutning till dessa.</a:t>
            </a:r>
          </a:p>
          <a:p>
            <a:pPr>
              <a:lnSpc>
                <a:spcPct val="100000"/>
              </a:lnSpc>
            </a:pPr>
            <a:r>
              <a:rPr lang="sv-SE" sz="1800" dirty="0"/>
              <a:t>Uppgiften genomförs i samarbete med medlemsorganisationer, simhalls- och badanläggningsbranschen, branschens läroinrättningar och andra intressegrupper.</a:t>
            </a:r>
          </a:p>
          <a:p>
            <a:pPr>
              <a:lnSpc>
                <a:spcPct val="100000"/>
              </a:lnSpc>
            </a:pPr>
            <a:r>
              <a:rPr lang="fi-FI" sz="1800" dirty="0" err="1"/>
              <a:t>Målet</a:t>
            </a:r>
            <a:r>
              <a:rPr lang="fi-FI" sz="1800" dirty="0"/>
              <a:t> </a:t>
            </a:r>
            <a:r>
              <a:rPr lang="fi-FI" sz="1800" dirty="0" err="1"/>
              <a:t>är</a:t>
            </a:r>
            <a:r>
              <a:rPr lang="fi-FI" sz="1800" dirty="0"/>
              <a:t> at </a:t>
            </a:r>
            <a:r>
              <a:rPr lang="fi-FI" sz="1800" dirty="0" err="1"/>
              <a:t>ingen</a:t>
            </a:r>
            <a:r>
              <a:rPr lang="fi-FI" sz="1800" dirty="0"/>
              <a:t> </a:t>
            </a:r>
            <a:r>
              <a:rPr lang="fi-FI" sz="1800" dirty="0" err="1"/>
              <a:t>drunknar</a:t>
            </a:r>
            <a:endParaRPr lang="fi-FI" sz="1800" dirty="0"/>
          </a:p>
          <a:p>
            <a:pPr lvl="1">
              <a:lnSpc>
                <a:spcPct val="100000"/>
              </a:lnSpc>
            </a:pPr>
            <a:r>
              <a:rPr lang="sv-SE" dirty="0"/>
              <a:t>Alla som bor i Finland kan simma och förutse eventuella farosituationer till sjöss och på isen samt har tillräckliga kunskaper och färdigheter att rädda sig själv eller någon annan som hamnat i vattnet.</a:t>
            </a:r>
            <a:endParaRPr lang="fi-FI" dirty="0"/>
          </a:p>
          <a:p>
            <a:pPr lvl="1"/>
            <a:endParaRPr lang="fi-FI" dirty="0"/>
          </a:p>
        </p:txBody>
      </p:sp>
      <p:sp>
        <p:nvSpPr>
          <p:cNvPr id="4" name="Footer Placeholder 3">
            <a:extLst>
              <a:ext uri="{FF2B5EF4-FFF2-40B4-BE49-F238E27FC236}">
                <a16:creationId xmlns:a16="http://schemas.microsoft.com/office/drawing/2014/main" id="{29F0F3C7-00E2-40ED-9953-1397DC70861E}"/>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D72E163E-9BEA-4282-820B-D01AED9CFE6C}"/>
              </a:ext>
            </a:extLst>
          </p:cNvPr>
          <p:cNvSpPr>
            <a:spLocks noGrp="1"/>
          </p:cNvSpPr>
          <p:nvPr>
            <p:ph type="sldNum" sz="quarter" idx="12"/>
          </p:nvPr>
        </p:nvSpPr>
        <p:spPr/>
        <p:txBody>
          <a:bodyPr/>
          <a:lstStyle/>
          <a:p>
            <a:fld id="{B7DA4E9F-0A7E-452B-AE79-EEF7D13AAFEF}" type="slidenum">
              <a:rPr lang="fi-FI" smtClean="0"/>
              <a:t>2</a:t>
            </a:fld>
            <a:endParaRPr lang="fi-FI"/>
          </a:p>
        </p:txBody>
      </p:sp>
      <p:pic>
        <p:nvPicPr>
          <p:cNvPr id="6" name="Picture 5">
            <a:extLst>
              <a:ext uri="{FF2B5EF4-FFF2-40B4-BE49-F238E27FC236}">
                <a16:creationId xmlns:a16="http://schemas.microsoft.com/office/drawing/2014/main" id="{18881304-458D-43D6-A55E-4864B245A472}"/>
              </a:ext>
            </a:extLst>
          </p:cNvPr>
          <p:cNvPicPr>
            <a:picLocks noChangeAspect="1"/>
          </p:cNvPicPr>
          <p:nvPr/>
        </p:nvPicPr>
        <p:blipFill>
          <a:blip r:embed="rId3"/>
          <a:stretch>
            <a:fillRect/>
          </a:stretch>
        </p:blipFill>
        <p:spPr>
          <a:xfrm>
            <a:off x="128337" y="1"/>
            <a:ext cx="1040063" cy="698628"/>
          </a:xfrm>
          <a:prstGeom prst="rect">
            <a:avLst/>
          </a:prstGeom>
        </p:spPr>
      </p:pic>
      <p:pic>
        <p:nvPicPr>
          <p:cNvPr id="7" name="Picture 2" descr="Etusivu - Suomen Uimaopetus- ja Hengenpelastusliitto">
            <a:extLst>
              <a:ext uri="{FF2B5EF4-FFF2-40B4-BE49-F238E27FC236}">
                <a16:creationId xmlns:a16="http://schemas.microsoft.com/office/drawing/2014/main" id="{80ED1F43-D94B-4CB9-9BC7-9CC0B3EDFAB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635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2048E23-9B30-455B-B52B-9E64444393F6}"/>
              </a:ext>
            </a:extLst>
          </p:cNvPr>
          <p:cNvSpPr>
            <a:spLocks noGrp="1"/>
          </p:cNvSpPr>
          <p:nvPr>
            <p:ph type="title"/>
          </p:nvPr>
        </p:nvSpPr>
        <p:spPr>
          <a:xfrm>
            <a:off x="289248" y="1123837"/>
            <a:ext cx="4998963" cy="1255469"/>
          </a:xfrm>
        </p:spPr>
        <p:txBody>
          <a:bodyPr>
            <a:normAutofit/>
          </a:bodyPr>
          <a:lstStyle/>
          <a:p>
            <a:r>
              <a:rPr lang="fi-FI" sz="3200" b="1" dirty="0" err="1"/>
              <a:t>Farliga</a:t>
            </a:r>
            <a:r>
              <a:rPr lang="fi-FI" sz="3200" b="1" dirty="0"/>
              <a:t> </a:t>
            </a:r>
            <a:r>
              <a:rPr lang="fi-FI" sz="3200" b="1" dirty="0" err="1"/>
              <a:t>platser</a:t>
            </a:r>
            <a:endParaRPr lang="fi-FI" sz="3200" b="1" dirty="0"/>
          </a:p>
        </p:txBody>
      </p:sp>
      <p:sp>
        <p:nvSpPr>
          <p:cNvPr id="3" name="Content Placeholder 2">
            <a:extLst>
              <a:ext uri="{FF2B5EF4-FFF2-40B4-BE49-F238E27FC236}">
                <a16:creationId xmlns:a16="http://schemas.microsoft.com/office/drawing/2014/main" id="{56557C40-7029-4462-9F60-560F38BC9B4C}"/>
              </a:ext>
            </a:extLst>
          </p:cNvPr>
          <p:cNvSpPr>
            <a:spLocks noGrp="1"/>
          </p:cNvSpPr>
          <p:nvPr>
            <p:ph idx="1"/>
          </p:nvPr>
        </p:nvSpPr>
        <p:spPr>
          <a:xfrm>
            <a:off x="289249" y="2243470"/>
            <a:ext cx="4998962" cy="3541511"/>
          </a:xfrm>
        </p:spPr>
        <p:txBody>
          <a:bodyPr anchor="t">
            <a:normAutofit lnSpcReduction="10000"/>
          </a:bodyPr>
          <a:lstStyle/>
          <a:p>
            <a:pPr>
              <a:lnSpc>
                <a:spcPct val="100000"/>
              </a:lnSpc>
              <a:buClr>
                <a:schemeClr val="bg1"/>
              </a:buClr>
            </a:pPr>
            <a:r>
              <a:rPr lang="sv-SE" sz="1600" dirty="0">
                <a:solidFill>
                  <a:srgbClr val="FFFFFF"/>
                </a:solidFill>
              </a:rPr>
              <a:t>Åar, älvar, sund, grynnor, uddar, å-, älv- och bäckmynningar samt branta stränder kan utgöra farliga platser på grund av det strömmande vattnet.</a:t>
            </a:r>
            <a:r>
              <a:rPr lang="fi-FI" sz="1600" dirty="0">
                <a:solidFill>
                  <a:srgbClr val="FFFFFF"/>
                </a:solidFill>
              </a:rPr>
              <a:t> </a:t>
            </a:r>
          </a:p>
          <a:p>
            <a:pPr>
              <a:lnSpc>
                <a:spcPct val="100000"/>
              </a:lnSpc>
              <a:buClr>
                <a:schemeClr val="bg1"/>
              </a:buClr>
            </a:pPr>
            <a:r>
              <a:rPr lang="sv-SE" sz="1600" dirty="0">
                <a:solidFill>
                  <a:srgbClr val="FFFFFF"/>
                </a:solidFill>
              </a:rPr>
              <a:t>Broar, bryggor och båtar som ligger i isen binder värme och orsakar strömningar som försvagar isen under dem och i närheten.</a:t>
            </a:r>
            <a:endParaRPr lang="fi-FI" sz="1600" dirty="0">
              <a:solidFill>
                <a:srgbClr val="FFFFFF"/>
              </a:solidFill>
            </a:endParaRPr>
          </a:p>
          <a:p>
            <a:pPr>
              <a:lnSpc>
                <a:spcPct val="100000"/>
              </a:lnSpc>
              <a:buClr>
                <a:schemeClr val="bg1"/>
              </a:buClr>
            </a:pPr>
            <a:r>
              <a:rPr lang="sv-SE" sz="1600" dirty="0">
                <a:solidFill>
                  <a:srgbClr val="FFFFFF"/>
                </a:solidFill>
              </a:rPr>
              <a:t>Vid farleder, sprickor och vakar är isen svagare. Vass gör isen till ett såll och därmed skör. Snö som samlas i en spricka gör isen tunnare och kan ibland även smälta den helt.</a:t>
            </a:r>
            <a:endParaRPr lang="fi-FI" sz="1600" dirty="0">
              <a:solidFill>
                <a:srgbClr val="FFFFFF"/>
              </a:solidFill>
            </a:endParaRPr>
          </a:p>
          <a:p>
            <a:pPr>
              <a:lnSpc>
                <a:spcPct val="100000"/>
              </a:lnSpc>
              <a:buClr>
                <a:schemeClr val="bg1"/>
              </a:buClr>
            </a:pPr>
            <a:r>
              <a:rPr lang="sv-SE" sz="1600" dirty="0">
                <a:solidFill>
                  <a:srgbClr val="FFFFFF"/>
                </a:solidFill>
              </a:rPr>
              <a:t>Vid höljen i vattendrag kan isen vara svagare än isen runt omkring, eftersom den större vattenmängden fryser långsammare.</a:t>
            </a:r>
            <a:endParaRPr lang="fi-FI" sz="1600" dirty="0">
              <a:solidFill>
                <a:srgbClr val="FFFFFF"/>
              </a:solidFill>
            </a:endParaRPr>
          </a:p>
        </p:txBody>
      </p:sp>
      <p:sp>
        <p:nvSpPr>
          <p:cNvPr id="4" name="Footer Placeholder 3">
            <a:extLst>
              <a:ext uri="{FF2B5EF4-FFF2-40B4-BE49-F238E27FC236}">
                <a16:creationId xmlns:a16="http://schemas.microsoft.com/office/drawing/2014/main" id="{236C4002-C452-4962-8096-D08CA8BF0FBE}"/>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Trygghetscoachträning</a:t>
            </a:r>
          </a:p>
        </p:txBody>
      </p:sp>
      <p:sp>
        <p:nvSpPr>
          <p:cNvPr id="5" name="Slide Number Placeholder 4">
            <a:extLst>
              <a:ext uri="{FF2B5EF4-FFF2-40B4-BE49-F238E27FC236}">
                <a16:creationId xmlns:a16="http://schemas.microsoft.com/office/drawing/2014/main" id="{3FE80A83-6B80-4F00-8414-C0FD6BFD4F61}"/>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20</a:t>
            </a:fld>
            <a:endParaRPr lang="fi-FI"/>
          </a:p>
        </p:txBody>
      </p:sp>
      <p:pic>
        <p:nvPicPr>
          <p:cNvPr id="10" name="Picture 9" descr="Diagram&#10;&#10;Description automatically generated">
            <a:extLst>
              <a:ext uri="{FF2B5EF4-FFF2-40B4-BE49-F238E27FC236}">
                <a16:creationId xmlns:a16="http://schemas.microsoft.com/office/drawing/2014/main" id="{CACB74EB-756B-4CE2-AC48-72F3FD3E5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777" y="556027"/>
            <a:ext cx="5906299" cy="5728301"/>
          </a:xfrm>
          <a:prstGeom prst="rect">
            <a:avLst/>
          </a:prstGeom>
        </p:spPr>
      </p:pic>
      <p:pic>
        <p:nvPicPr>
          <p:cNvPr id="28" name="Picture 27">
            <a:extLst>
              <a:ext uri="{FF2B5EF4-FFF2-40B4-BE49-F238E27FC236}">
                <a16:creationId xmlns:a16="http://schemas.microsoft.com/office/drawing/2014/main" id="{CDEF1ABD-D494-4DD8-BCBB-B78DB9FF8BB4}"/>
              </a:ext>
            </a:extLst>
          </p:cNvPr>
          <p:cNvPicPr>
            <a:picLocks noChangeAspect="1"/>
          </p:cNvPicPr>
          <p:nvPr/>
        </p:nvPicPr>
        <p:blipFill>
          <a:blip r:embed="rId4"/>
          <a:stretch>
            <a:fillRect/>
          </a:stretch>
        </p:blipFill>
        <p:spPr>
          <a:xfrm>
            <a:off x="128337" y="1"/>
            <a:ext cx="1040063" cy="698628"/>
          </a:xfrm>
          <a:prstGeom prst="rect">
            <a:avLst/>
          </a:prstGeom>
        </p:spPr>
      </p:pic>
      <p:pic>
        <p:nvPicPr>
          <p:cNvPr id="6" name="Picture 2" descr="Etusivu - Suomen Uimaopetus- ja Hengenpelastusliitto">
            <a:extLst>
              <a:ext uri="{FF2B5EF4-FFF2-40B4-BE49-F238E27FC236}">
                <a16:creationId xmlns:a16="http://schemas.microsoft.com/office/drawing/2014/main" id="{27D3F9A6-50D5-92DE-B264-69CF999E5D4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DEA9E4-C9DF-8891-6C4D-92F012A56AC8}"/>
              </a:ext>
            </a:extLst>
          </p:cNvPr>
          <p:cNvSpPr txBox="1"/>
          <p:nvPr/>
        </p:nvSpPr>
        <p:spPr>
          <a:xfrm>
            <a:off x="6409703" y="1299021"/>
            <a:ext cx="1210501" cy="276999"/>
          </a:xfrm>
          <a:prstGeom prst="rect">
            <a:avLst/>
          </a:prstGeom>
          <a:solidFill>
            <a:schemeClr val="bg1"/>
          </a:solidFill>
        </p:spPr>
        <p:txBody>
          <a:bodyPr wrap="square" rtlCol="0">
            <a:spAutoFit/>
          </a:bodyPr>
          <a:lstStyle/>
          <a:p>
            <a:r>
              <a:rPr lang="fi-FI" sz="1200" dirty="0"/>
              <a:t>SMALT SUND</a:t>
            </a:r>
          </a:p>
        </p:txBody>
      </p:sp>
      <p:sp>
        <p:nvSpPr>
          <p:cNvPr id="8" name="TextBox 7">
            <a:extLst>
              <a:ext uri="{FF2B5EF4-FFF2-40B4-BE49-F238E27FC236}">
                <a16:creationId xmlns:a16="http://schemas.microsoft.com/office/drawing/2014/main" id="{120F61B2-6E49-276E-DD72-2C4D58FC3F4A}"/>
              </a:ext>
            </a:extLst>
          </p:cNvPr>
          <p:cNvSpPr txBox="1"/>
          <p:nvPr/>
        </p:nvSpPr>
        <p:spPr>
          <a:xfrm>
            <a:off x="8425031" y="1313791"/>
            <a:ext cx="763325" cy="276999"/>
          </a:xfrm>
          <a:prstGeom prst="rect">
            <a:avLst/>
          </a:prstGeom>
          <a:solidFill>
            <a:schemeClr val="bg1"/>
          </a:solidFill>
        </p:spPr>
        <p:txBody>
          <a:bodyPr wrap="square" rtlCol="0">
            <a:spAutoFit/>
          </a:bodyPr>
          <a:lstStyle/>
          <a:p>
            <a:r>
              <a:rPr lang="fi-FI" sz="1200" dirty="0"/>
              <a:t>AVLOPP</a:t>
            </a:r>
          </a:p>
        </p:txBody>
      </p:sp>
      <p:sp>
        <p:nvSpPr>
          <p:cNvPr id="9" name="TextBox 8">
            <a:extLst>
              <a:ext uri="{FF2B5EF4-FFF2-40B4-BE49-F238E27FC236}">
                <a16:creationId xmlns:a16="http://schemas.microsoft.com/office/drawing/2014/main" id="{1BDABCA8-F087-DFE5-7960-E4887E6BA3ED}"/>
              </a:ext>
            </a:extLst>
          </p:cNvPr>
          <p:cNvSpPr txBox="1"/>
          <p:nvPr/>
        </p:nvSpPr>
        <p:spPr>
          <a:xfrm>
            <a:off x="8221157" y="1038088"/>
            <a:ext cx="1408968" cy="276999"/>
          </a:xfrm>
          <a:prstGeom prst="rect">
            <a:avLst/>
          </a:prstGeom>
          <a:solidFill>
            <a:schemeClr val="bg1"/>
          </a:solidFill>
        </p:spPr>
        <p:txBody>
          <a:bodyPr wrap="square" rtlCol="0">
            <a:spAutoFit/>
          </a:bodyPr>
          <a:lstStyle/>
          <a:p>
            <a:r>
              <a:rPr lang="fi-FI" sz="1200" dirty="0"/>
              <a:t>FARTYGSFARLED</a:t>
            </a:r>
          </a:p>
        </p:txBody>
      </p:sp>
      <p:sp>
        <p:nvSpPr>
          <p:cNvPr id="12" name="TextBox 11">
            <a:extLst>
              <a:ext uri="{FF2B5EF4-FFF2-40B4-BE49-F238E27FC236}">
                <a16:creationId xmlns:a16="http://schemas.microsoft.com/office/drawing/2014/main" id="{682EE3B5-2D90-38C4-35A0-B89F0D74B264}"/>
              </a:ext>
            </a:extLst>
          </p:cNvPr>
          <p:cNvSpPr txBox="1"/>
          <p:nvPr/>
        </p:nvSpPr>
        <p:spPr>
          <a:xfrm>
            <a:off x="9281312" y="1301183"/>
            <a:ext cx="492442" cy="276999"/>
          </a:xfrm>
          <a:prstGeom prst="rect">
            <a:avLst/>
          </a:prstGeom>
          <a:solidFill>
            <a:schemeClr val="bg1"/>
          </a:solidFill>
        </p:spPr>
        <p:txBody>
          <a:bodyPr wrap="square" rtlCol="0">
            <a:spAutoFit/>
          </a:bodyPr>
          <a:lstStyle/>
          <a:p>
            <a:r>
              <a:rPr lang="fi-FI" sz="1200" dirty="0"/>
              <a:t>BRO</a:t>
            </a:r>
          </a:p>
        </p:txBody>
      </p:sp>
      <p:sp>
        <p:nvSpPr>
          <p:cNvPr id="14" name="TextBox 13">
            <a:extLst>
              <a:ext uri="{FF2B5EF4-FFF2-40B4-BE49-F238E27FC236}">
                <a16:creationId xmlns:a16="http://schemas.microsoft.com/office/drawing/2014/main" id="{D4091A22-AB43-038F-23C8-D7C16592D03B}"/>
              </a:ext>
            </a:extLst>
          </p:cNvPr>
          <p:cNvSpPr txBox="1"/>
          <p:nvPr/>
        </p:nvSpPr>
        <p:spPr>
          <a:xfrm>
            <a:off x="9477727" y="1022022"/>
            <a:ext cx="842838" cy="276999"/>
          </a:xfrm>
          <a:prstGeom prst="rect">
            <a:avLst/>
          </a:prstGeom>
          <a:solidFill>
            <a:schemeClr val="bg1"/>
          </a:solidFill>
        </p:spPr>
        <p:txBody>
          <a:bodyPr wrap="square" rtlCol="0">
            <a:spAutoFit/>
          </a:bodyPr>
          <a:lstStyle/>
          <a:p>
            <a:r>
              <a:rPr lang="fi-FI" sz="1200" dirty="0"/>
              <a:t>SPRICKA</a:t>
            </a:r>
          </a:p>
        </p:txBody>
      </p:sp>
      <p:sp>
        <p:nvSpPr>
          <p:cNvPr id="15" name="TextBox 14">
            <a:extLst>
              <a:ext uri="{FF2B5EF4-FFF2-40B4-BE49-F238E27FC236}">
                <a16:creationId xmlns:a16="http://schemas.microsoft.com/office/drawing/2014/main" id="{B1C0F8FC-E122-1D56-6FB7-105D4767B35F}"/>
              </a:ext>
            </a:extLst>
          </p:cNvPr>
          <p:cNvSpPr txBox="1"/>
          <p:nvPr/>
        </p:nvSpPr>
        <p:spPr>
          <a:xfrm>
            <a:off x="9659941" y="649689"/>
            <a:ext cx="1535580" cy="276999"/>
          </a:xfrm>
          <a:prstGeom prst="rect">
            <a:avLst/>
          </a:prstGeom>
          <a:solidFill>
            <a:schemeClr val="bg1"/>
          </a:solidFill>
        </p:spPr>
        <p:txBody>
          <a:bodyPr wrap="square" rtlCol="0">
            <a:spAutoFit/>
          </a:bodyPr>
          <a:lstStyle/>
          <a:p>
            <a:r>
              <a:rPr lang="fi-FI" sz="1200" dirty="0"/>
              <a:t>BRANT STRAND</a:t>
            </a:r>
          </a:p>
        </p:txBody>
      </p:sp>
      <p:sp>
        <p:nvSpPr>
          <p:cNvPr id="17" name="TextBox 16">
            <a:extLst>
              <a:ext uri="{FF2B5EF4-FFF2-40B4-BE49-F238E27FC236}">
                <a16:creationId xmlns:a16="http://schemas.microsoft.com/office/drawing/2014/main" id="{360BFEC4-7797-2A37-E149-43FE7090CAA3}"/>
              </a:ext>
            </a:extLst>
          </p:cNvPr>
          <p:cNvSpPr txBox="1"/>
          <p:nvPr/>
        </p:nvSpPr>
        <p:spPr>
          <a:xfrm>
            <a:off x="5804453" y="5646481"/>
            <a:ext cx="747422" cy="276999"/>
          </a:xfrm>
          <a:prstGeom prst="rect">
            <a:avLst/>
          </a:prstGeom>
          <a:solidFill>
            <a:schemeClr val="bg1"/>
          </a:solidFill>
        </p:spPr>
        <p:txBody>
          <a:bodyPr wrap="square" rtlCol="0">
            <a:spAutoFit/>
          </a:bodyPr>
          <a:lstStyle/>
          <a:p>
            <a:r>
              <a:rPr lang="fi-FI" sz="1200" dirty="0"/>
              <a:t>GRUND</a:t>
            </a:r>
          </a:p>
        </p:txBody>
      </p:sp>
      <p:sp>
        <p:nvSpPr>
          <p:cNvPr id="18" name="TextBox 17">
            <a:extLst>
              <a:ext uri="{FF2B5EF4-FFF2-40B4-BE49-F238E27FC236}">
                <a16:creationId xmlns:a16="http://schemas.microsoft.com/office/drawing/2014/main" id="{9C468C9F-0C51-37B5-7F9B-39E7E35F5C5A}"/>
              </a:ext>
            </a:extLst>
          </p:cNvPr>
          <p:cNvSpPr txBox="1"/>
          <p:nvPr/>
        </p:nvSpPr>
        <p:spPr>
          <a:xfrm>
            <a:off x="7014954" y="5646480"/>
            <a:ext cx="869214" cy="276999"/>
          </a:xfrm>
          <a:prstGeom prst="rect">
            <a:avLst/>
          </a:prstGeom>
          <a:solidFill>
            <a:schemeClr val="bg1"/>
          </a:solidFill>
        </p:spPr>
        <p:txBody>
          <a:bodyPr wrap="square" rtlCol="0">
            <a:spAutoFit/>
          </a:bodyPr>
          <a:lstStyle/>
          <a:p>
            <a:r>
              <a:rPr lang="fi-FI" sz="1200" dirty="0"/>
              <a:t>BRYGGA</a:t>
            </a:r>
          </a:p>
        </p:txBody>
      </p:sp>
      <p:sp>
        <p:nvSpPr>
          <p:cNvPr id="19" name="TextBox 18">
            <a:extLst>
              <a:ext uri="{FF2B5EF4-FFF2-40B4-BE49-F238E27FC236}">
                <a16:creationId xmlns:a16="http://schemas.microsoft.com/office/drawing/2014/main" id="{2BB4DF37-0D3B-7680-0A2D-FA62ADD7AA39}"/>
              </a:ext>
            </a:extLst>
          </p:cNvPr>
          <p:cNvSpPr txBox="1"/>
          <p:nvPr/>
        </p:nvSpPr>
        <p:spPr>
          <a:xfrm>
            <a:off x="8471734" y="5646480"/>
            <a:ext cx="519739" cy="276999"/>
          </a:xfrm>
          <a:prstGeom prst="rect">
            <a:avLst/>
          </a:prstGeom>
          <a:solidFill>
            <a:schemeClr val="bg1"/>
          </a:solidFill>
        </p:spPr>
        <p:txBody>
          <a:bodyPr wrap="square" rtlCol="0">
            <a:spAutoFit/>
          </a:bodyPr>
          <a:lstStyle/>
          <a:p>
            <a:r>
              <a:rPr lang="fi-FI" sz="1200" dirty="0"/>
              <a:t>VAK</a:t>
            </a:r>
          </a:p>
        </p:txBody>
      </p:sp>
      <p:sp>
        <p:nvSpPr>
          <p:cNvPr id="21" name="TextBox 20">
            <a:extLst>
              <a:ext uri="{FF2B5EF4-FFF2-40B4-BE49-F238E27FC236}">
                <a16:creationId xmlns:a16="http://schemas.microsoft.com/office/drawing/2014/main" id="{142375C5-4399-EEB4-6851-723B12A5CA92}"/>
              </a:ext>
            </a:extLst>
          </p:cNvPr>
          <p:cNvSpPr txBox="1"/>
          <p:nvPr/>
        </p:nvSpPr>
        <p:spPr>
          <a:xfrm>
            <a:off x="9133029" y="6076493"/>
            <a:ext cx="1053824" cy="276999"/>
          </a:xfrm>
          <a:prstGeom prst="rect">
            <a:avLst/>
          </a:prstGeom>
          <a:solidFill>
            <a:schemeClr val="bg1"/>
          </a:solidFill>
        </p:spPr>
        <p:txBody>
          <a:bodyPr wrap="square" rtlCol="0">
            <a:spAutoFit/>
          </a:bodyPr>
          <a:lstStyle/>
          <a:p>
            <a:r>
              <a:rPr lang="fi-FI" sz="1200" dirty="0"/>
              <a:t>ÅMYNNING</a:t>
            </a:r>
          </a:p>
        </p:txBody>
      </p:sp>
      <p:sp>
        <p:nvSpPr>
          <p:cNvPr id="11" name="TextBox 10">
            <a:extLst>
              <a:ext uri="{FF2B5EF4-FFF2-40B4-BE49-F238E27FC236}">
                <a16:creationId xmlns:a16="http://schemas.microsoft.com/office/drawing/2014/main" id="{AEB78E2B-9A64-C2A2-9E23-2B2EEDCD9997}"/>
              </a:ext>
            </a:extLst>
          </p:cNvPr>
          <p:cNvSpPr txBox="1"/>
          <p:nvPr/>
        </p:nvSpPr>
        <p:spPr>
          <a:xfrm>
            <a:off x="9926955" y="1263758"/>
            <a:ext cx="843691" cy="276999"/>
          </a:xfrm>
          <a:prstGeom prst="rect">
            <a:avLst/>
          </a:prstGeom>
          <a:solidFill>
            <a:schemeClr val="bg1"/>
          </a:solidFill>
        </p:spPr>
        <p:txBody>
          <a:bodyPr wrap="square" rtlCol="0">
            <a:spAutoFit/>
          </a:bodyPr>
          <a:lstStyle/>
          <a:p>
            <a:r>
              <a:rPr lang="fi-FI" sz="1200" dirty="0">
                <a:solidFill>
                  <a:schemeClr val="bg1"/>
                </a:solidFill>
              </a:rPr>
              <a:t>BRANT</a:t>
            </a:r>
          </a:p>
        </p:txBody>
      </p:sp>
      <p:sp>
        <p:nvSpPr>
          <p:cNvPr id="16" name="TextBox 15">
            <a:extLst>
              <a:ext uri="{FF2B5EF4-FFF2-40B4-BE49-F238E27FC236}">
                <a16:creationId xmlns:a16="http://schemas.microsoft.com/office/drawing/2014/main" id="{2D2E851D-2E1D-519F-88F3-0862FE0535BC}"/>
              </a:ext>
            </a:extLst>
          </p:cNvPr>
          <p:cNvSpPr txBox="1"/>
          <p:nvPr/>
        </p:nvSpPr>
        <p:spPr>
          <a:xfrm>
            <a:off x="10427731" y="1132994"/>
            <a:ext cx="1063860" cy="276999"/>
          </a:xfrm>
          <a:prstGeom prst="rect">
            <a:avLst/>
          </a:prstGeom>
          <a:solidFill>
            <a:schemeClr val="bg1"/>
          </a:solidFill>
        </p:spPr>
        <p:txBody>
          <a:bodyPr wrap="square" rtlCol="0">
            <a:spAutoFit/>
          </a:bodyPr>
          <a:lstStyle/>
          <a:p>
            <a:r>
              <a:rPr lang="fi-FI" sz="1200" dirty="0"/>
              <a:t>VASSRUGGE</a:t>
            </a:r>
          </a:p>
        </p:txBody>
      </p:sp>
      <p:sp>
        <p:nvSpPr>
          <p:cNvPr id="24" name="TextBox 23">
            <a:extLst>
              <a:ext uri="{FF2B5EF4-FFF2-40B4-BE49-F238E27FC236}">
                <a16:creationId xmlns:a16="http://schemas.microsoft.com/office/drawing/2014/main" id="{804E97DE-8F4F-6150-188D-44076C6F7578}"/>
              </a:ext>
            </a:extLst>
          </p:cNvPr>
          <p:cNvSpPr txBox="1"/>
          <p:nvPr/>
        </p:nvSpPr>
        <p:spPr>
          <a:xfrm>
            <a:off x="8885657" y="5608367"/>
            <a:ext cx="992086" cy="276999"/>
          </a:xfrm>
          <a:prstGeom prst="rect">
            <a:avLst/>
          </a:prstGeom>
          <a:solidFill>
            <a:schemeClr val="bg1"/>
          </a:solidFill>
        </p:spPr>
        <p:txBody>
          <a:bodyPr wrap="square" rtlCol="0">
            <a:spAutoFit/>
          </a:bodyPr>
          <a:lstStyle/>
          <a:p>
            <a:r>
              <a:rPr lang="fi-FI" sz="1200" dirty="0">
                <a:solidFill>
                  <a:schemeClr val="bg1"/>
                </a:solidFill>
              </a:rPr>
              <a:t>ÅMYNNING</a:t>
            </a:r>
          </a:p>
        </p:txBody>
      </p:sp>
      <p:cxnSp>
        <p:nvCxnSpPr>
          <p:cNvPr id="22" name="Straight Connector 21">
            <a:extLst>
              <a:ext uri="{FF2B5EF4-FFF2-40B4-BE49-F238E27FC236}">
                <a16:creationId xmlns:a16="http://schemas.microsoft.com/office/drawing/2014/main" id="{64F8A35E-E5AD-8F5C-DC64-DBEE1C85EF85}"/>
              </a:ext>
            </a:extLst>
          </p:cNvPr>
          <p:cNvCxnSpPr>
            <a:cxnSpLocks/>
          </p:cNvCxnSpPr>
          <p:nvPr/>
        </p:nvCxnSpPr>
        <p:spPr>
          <a:xfrm>
            <a:off x="9666999" y="5268480"/>
            <a:ext cx="0" cy="756000"/>
          </a:xfrm>
          <a:prstGeom prst="line">
            <a:avLst/>
          </a:prstGeom>
          <a:ln w="19050">
            <a:solidFill>
              <a:srgbClr val="FF0000"/>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416600D-2FEB-3249-FEC3-5FA7BD94D975}"/>
              </a:ext>
            </a:extLst>
          </p:cNvPr>
          <p:cNvCxnSpPr>
            <a:cxnSpLocks/>
          </p:cNvCxnSpPr>
          <p:nvPr/>
        </p:nvCxnSpPr>
        <p:spPr>
          <a:xfrm>
            <a:off x="10316573" y="935791"/>
            <a:ext cx="0" cy="75600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68309A60-CBCC-EC07-3C84-E5042D47E2D7}"/>
              </a:ext>
            </a:extLst>
          </p:cNvPr>
          <p:cNvSpPr txBox="1"/>
          <p:nvPr/>
        </p:nvSpPr>
        <p:spPr>
          <a:xfrm>
            <a:off x="9691338" y="5619567"/>
            <a:ext cx="1307954" cy="276999"/>
          </a:xfrm>
          <a:prstGeom prst="rect">
            <a:avLst/>
          </a:prstGeom>
          <a:solidFill>
            <a:schemeClr val="bg1"/>
          </a:solidFill>
        </p:spPr>
        <p:txBody>
          <a:bodyPr wrap="square" rtlCol="0">
            <a:spAutoFit/>
          </a:bodyPr>
          <a:lstStyle/>
          <a:p>
            <a:r>
              <a:rPr lang="fi-FI" sz="1200" dirty="0"/>
              <a:t>UDDSPETS</a:t>
            </a:r>
          </a:p>
        </p:txBody>
      </p:sp>
    </p:spTree>
    <p:extLst>
      <p:ext uri="{BB962C8B-B14F-4D97-AF65-F5344CB8AC3E}">
        <p14:creationId xmlns:p14="http://schemas.microsoft.com/office/powerpoint/2010/main" val="3427922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2C7389-B932-423E-9B33-A8628A386DFF}"/>
              </a:ext>
            </a:extLst>
          </p:cNvPr>
          <p:cNvSpPr>
            <a:spLocks noGrp="1"/>
          </p:cNvSpPr>
          <p:nvPr>
            <p:ph type="title"/>
          </p:nvPr>
        </p:nvSpPr>
        <p:spPr>
          <a:xfrm>
            <a:off x="5451642" y="1123837"/>
            <a:ext cx="6451110" cy="1255469"/>
          </a:xfrm>
        </p:spPr>
        <p:txBody>
          <a:bodyPr>
            <a:normAutofit/>
          </a:bodyPr>
          <a:lstStyle/>
          <a:p>
            <a:r>
              <a:rPr lang="fi-FI" b="1" dirty="0" err="1"/>
              <a:t>Utrustning</a:t>
            </a:r>
            <a:endParaRPr lang="fi-FI" b="1" dirty="0"/>
          </a:p>
        </p:txBody>
      </p:sp>
      <p:sp>
        <p:nvSpPr>
          <p:cNvPr id="21" name="Rectangle 16">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map of a river with a bridge and snow&#10;&#10;Description automatically generated">
            <a:extLst>
              <a:ext uri="{FF2B5EF4-FFF2-40B4-BE49-F238E27FC236}">
                <a16:creationId xmlns:a16="http://schemas.microsoft.com/office/drawing/2014/main" id="{B8ED7BE2-7B35-AF73-9C52-87895D7ACB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418" y="758449"/>
            <a:ext cx="4598814" cy="5331958"/>
          </a:xfrm>
          <a:prstGeom prst="rect">
            <a:avLst/>
          </a:prstGeom>
        </p:spPr>
      </p:pic>
      <p:sp>
        <p:nvSpPr>
          <p:cNvPr id="3" name="Content Placeholder 2">
            <a:extLst>
              <a:ext uri="{FF2B5EF4-FFF2-40B4-BE49-F238E27FC236}">
                <a16:creationId xmlns:a16="http://schemas.microsoft.com/office/drawing/2014/main" id="{BD170049-B204-4140-9F11-06FFC58E8A65}"/>
              </a:ext>
            </a:extLst>
          </p:cNvPr>
          <p:cNvSpPr>
            <a:spLocks noGrp="1"/>
          </p:cNvSpPr>
          <p:nvPr>
            <p:ph idx="1"/>
          </p:nvPr>
        </p:nvSpPr>
        <p:spPr>
          <a:xfrm>
            <a:off x="5451644" y="2510395"/>
            <a:ext cx="6451109" cy="3274586"/>
          </a:xfrm>
        </p:spPr>
        <p:txBody>
          <a:bodyPr anchor="t">
            <a:normAutofit/>
          </a:bodyPr>
          <a:lstStyle/>
          <a:p>
            <a:pPr>
              <a:lnSpc>
                <a:spcPct val="100000"/>
              </a:lnSpc>
              <a:buClr>
                <a:schemeClr val="bg1"/>
              </a:buClr>
            </a:pPr>
            <a:r>
              <a:rPr lang="sv-SE" sz="1800" dirty="0">
                <a:solidFill>
                  <a:srgbClr val="FFFFFF"/>
                </a:solidFill>
              </a:rPr>
              <a:t>Kastlina tillgänglig och andra ände fastsatt i ryggsäcken.</a:t>
            </a:r>
          </a:p>
          <a:p>
            <a:pPr>
              <a:lnSpc>
                <a:spcPct val="100000"/>
              </a:lnSpc>
              <a:buClr>
                <a:schemeClr val="bg1"/>
              </a:buClr>
            </a:pPr>
            <a:r>
              <a:rPr lang="sv-SE" sz="1800" dirty="0">
                <a:solidFill>
                  <a:srgbClr val="FFFFFF"/>
                </a:solidFill>
              </a:rPr>
              <a:t>Den flytande ryggsäcken är fäst både med midjebälte och </a:t>
            </a:r>
            <a:r>
              <a:rPr lang="sv-SE" sz="1800" dirty="0" err="1">
                <a:solidFill>
                  <a:srgbClr val="FFFFFF"/>
                </a:solidFill>
              </a:rPr>
              <a:t>grenrem</a:t>
            </a:r>
            <a:r>
              <a:rPr lang="sv-SE" sz="1800" dirty="0">
                <a:solidFill>
                  <a:srgbClr val="FFFFFF"/>
                </a:solidFill>
              </a:rPr>
              <a:t>. Ryggsäcken blir flytande av ombyteskläder i en vattentät påse.</a:t>
            </a:r>
          </a:p>
          <a:p>
            <a:pPr>
              <a:lnSpc>
                <a:spcPct val="100000"/>
              </a:lnSpc>
              <a:buClr>
                <a:schemeClr val="bg1"/>
              </a:buClr>
            </a:pPr>
            <a:r>
              <a:rPr lang="sv-SE" sz="1800" dirty="0">
                <a:solidFill>
                  <a:srgbClr val="FFFFFF"/>
                </a:solidFill>
              </a:rPr>
              <a:t>Isdubbar är användningsklara runt halsen.</a:t>
            </a:r>
          </a:p>
          <a:p>
            <a:pPr>
              <a:lnSpc>
                <a:spcPct val="100000"/>
              </a:lnSpc>
              <a:buClr>
                <a:schemeClr val="bg1"/>
              </a:buClr>
            </a:pPr>
            <a:r>
              <a:rPr lang="sv-SE" sz="1800" dirty="0">
                <a:solidFill>
                  <a:srgbClr val="FFFFFF"/>
                </a:solidFill>
              </a:rPr>
              <a:t>Du har en kompis med dig som kan hjälpa om isen ger vika.</a:t>
            </a:r>
          </a:p>
          <a:p>
            <a:pPr>
              <a:lnSpc>
                <a:spcPct val="100000"/>
              </a:lnSpc>
              <a:buClr>
                <a:schemeClr val="bg1"/>
              </a:buClr>
            </a:pPr>
            <a:r>
              <a:rPr lang="sv-SE" sz="1800" dirty="0">
                <a:solidFill>
                  <a:srgbClr val="FFFFFF"/>
                </a:solidFill>
              </a:rPr>
              <a:t>En ispik med stålspets används för att ta reda på isens bärkraft.</a:t>
            </a:r>
            <a:endParaRPr lang="fi-FI" sz="1800" dirty="0">
              <a:solidFill>
                <a:srgbClr val="FFFFFF"/>
              </a:solidFill>
            </a:endParaRPr>
          </a:p>
        </p:txBody>
      </p:sp>
      <p:sp>
        <p:nvSpPr>
          <p:cNvPr id="4" name="Footer Placeholder 3">
            <a:extLst>
              <a:ext uri="{FF2B5EF4-FFF2-40B4-BE49-F238E27FC236}">
                <a16:creationId xmlns:a16="http://schemas.microsoft.com/office/drawing/2014/main" id="{D275B4E3-B180-4C92-80F8-149FC3EA8CB7}"/>
              </a:ext>
            </a:extLst>
          </p:cNvPr>
          <p:cNvSpPr>
            <a:spLocks noGrp="1"/>
          </p:cNvSpPr>
          <p:nvPr>
            <p:ph type="ftr" sz="quarter" idx="11"/>
          </p:nvPr>
        </p:nvSpPr>
        <p:spPr>
          <a:xfrm>
            <a:off x="5139514" y="6356350"/>
            <a:ext cx="4641271" cy="365125"/>
          </a:xfrm>
        </p:spPr>
        <p:txBody>
          <a:bodyPr>
            <a:normAutofit/>
          </a:bodyPr>
          <a:lstStyle/>
          <a:p>
            <a:pPr>
              <a:spcAft>
                <a:spcPts val="600"/>
              </a:spcAft>
            </a:pPr>
            <a:r>
              <a:rPr lang="fi-FI"/>
              <a:t>Trygghetscoachträning</a:t>
            </a:r>
          </a:p>
        </p:txBody>
      </p:sp>
      <p:sp>
        <p:nvSpPr>
          <p:cNvPr id="5" name="Slide Number Placeholder 4">
            <a:extLst>
              <a:ext uri="{FF2B5EF4-FFF2-40B4-BE49-F238E27FC236}">
                <a16:creationId xmlns:a16="http://schemas.microsoft.com/office/drawing/2014/main" id="{F89031B5-1378-4EFC-B21A-7EB3C8778ABA}"/>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21</a:t>
            </a:fld>
            <a:endParaRPr lang="fi-FI"/>
          </a:p>
        </p:txBody>
      </p:sp>
      <p:pic>
        <p:nvPicPr>
          <p:cNvPr id="6" name="Picture 2" descr="Etusivu - Suomen Uimaopetus- ja Hengenpelastusliitto">
            <a:extLst>
              <a:ext uri="{FF2B5EF4-FFF2-40B4-BE49-F238E27FC236}">
                <a16:creationId xmlns:a16="http://schemas.microsoft.com/office/drawing/2014/main" id="{73B9BE6D-DCE7-07BC-769F-A54A9DF44C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cat with a tail&#10;&#10;Description automatically generated">
            <a:extLst>
              <a:ext uri="{FF2B5EF4-FFF2-40B4-BE49-F238E27FC236}">
                <a16:creationId xmlns:a16="http://schemas.microsoft.com/office/drawing/2014/main" id="{A12F8864-C0E2-7BB2-875E-26E013B883DD}"/>
              </a:ext>
            </a:extLst>
          </p:cNvPr>
          <p:cNvPicPr>
            <a:picLocks noChangeAspect="1"/>
          </p:cNvPicPr>
          <p:nvPr/>
        </p:nvPicPr>
        <p:blipFill>
          <a:blip r:embed="rId4"/>
          <a:stretch>
            <a:fillRect/>
          </a:stretch>
        </p:blipFill>
        <p:spPr>
          <a:xfrm>
            <a:off x="128337" y="1"/>
            <a:ext cx="1040063" cy="698628"/>
          </a:xfrm>
          <a:prstGeom prst="rect">
            <a:avLst/>
          </a:prstGeom>
        </p:spPr>
      </p:pic>
      <p:sp>
        <p:nvSpPr>
          <p:cNvPr id="9" name="TextBox 8">
            <a:extLst>
              <a:ext uri="{FF2B5EF4-FFF2-40B4-BE49-F238E27FC236}">
                <a16:creationId xmlns:a16="http://schemas.microsoft.com/office/drawing/2014/main" id="{483731B0-9B75-F5FE-37CD-3414C67DB422}"/>
              </a:ext>
            </a:extLst>
          </p:cNvPr>
          <p:cNvSpPr txBox="1"/>
          <p:nvPr/>
        </p:nvSpPr>
        <p:spPr>
          <a:xfrm>
            <a:off x="1487023" y="1082631"/>
            <a:ext cx="694650" cy="261610"/>
          </a:xfrm>
          <a:prstGeom prst="rect">
            <a:avLst/>
          </a:prstGeom>
          <a:solidFill>
            <a:srgbClr val="FFFFFF"/>
          </a:solidFill>
        </p:spPr>
        <p:txBody>
          <a:bodyPr wrap="square" rtlCol="0">
            <a:spAutoFit/>
          </a:bodyPr>
          <a:lstStyle/>
          <a:p>
            <a:r>
              <a:rPr lang="fi-FI" sz="1100" dirty="0"/>
              <a:t>AVLOPP</a:t>
            </a:r>
          </a:p>
        </p:txBody>
      </p:sp>
      <p:sp>
        <p:nvSpPr>
          <p:cNvPr id="10" name="TextBox 9">
            <a:extLst>
              <a:ext uri="{FF2B5EF4-FFF2-40B4-BE49-F238E27FC236}">
                <a16:creationId xmlns:a16="http://schemas.microsoft.com/office/drawing/2014/main" id="{F86B5EC6-D5AA-F773-5B02-990DA49C326F}"/>
              </a:ext>
            </a:extLst>
          </p:cNvPr>
          <p:cNvSpPr txBox="1"/>
          <p:nvPr/>
        </p:nvSpPr>
        <p:spPr>
          <a:xfrm>
            <a:off x="1441732" y="889925"/>
            <a:ext cx="1287291" cy="261610"/>
          </a:xfrm>
          <a:prstGeom prst="rect">
            <a:avLst/>
          </a:prstGeom>
          <a:solidFill>
            <a:srgbClr val="FFFFFF"/>
          </a:solidFill>
        </p:spPr>
        <p:txBody>
          <a:bodyPr wrap="square" rtlCol="0">
            <a:spAutoFit/>
          </a:bodyPr>
          <a:lstStyle/>
          <a:p>
            <a:pPr algn="ctr"/>
            <a:r>
              <a:rPr lang="fi-FI" sz="1100" dirty="0"/>
              <a:t>FARTYGSFARLED</a:t>
            </a:r>
          </a:p>
        </p:txBody>
      </p:sp>
      <p:sp>
        <p:nvSpPr>
          <p:cNvPr id="11" name="TextBox 10">
            <a:extLst>
              <a:ext uri="{FF2B5EF4-FFF2-40B4-BE49-F238E27FC236}">
                <a16:creationId xmlns:a16="http://schemas.microsoft.com/office/drawing/2014/main" id="{1554999E-C75E-0C23-4FE0-981168F3934D}"/>
              </a:ext>
            </a:extLst>
          </p:cNvPr>
          <p:cNvSpPr txBox="1"/>
          <p:nvPr/>
        </p:nvSpPr>
        <p:spPr>
          <a:xfrm>
            <a:off x="2686704" y="881972"/>
            <a:ext cx="736095" cy="261609"/>
          </a:xfrm>
          <a:prstGeom prst="rect">
            <a:avLst/>
          </a:prstGeom>
          <a:solidFill>
            <a:srgbClr val="FFFFFF"/>
          </a:solidFill>
        </p:spPr>
        <p:txBody>
          <a:bodyPr wrap="square" rtlCol="0">
            <a:spAutoFit/>
          </a:bodyPr>
          <a:lstStyle/>
          <a:p>
            <a:pPr algn="ctr"/>
            <a:r>
              <a:rPr lang="fi-FI" sz="1100" dirty="0"/>
              <a:t>SPRICKA</a:t>
            </a:r>
          </a:p>
        </p:txBody>
      </p:sp>
      <p:sp>
        <p:nvSpPr>
          <p:cNvPr id="12" name="TextBox 11">
            <a:extLst>
              <a:ext uri="{FF2B5EF4-FFF2-40B4-BE49-F238E27FC236}">
                <a16:creationId xmlns:a16="http://schemas.microsoft.com/office/drawing/2014/main" id="{CC4A299F-979E-9BE9-948C-D05D2D9E698E}"/>
              </a:ext>
            </a:extLst>
          </p:cNvPr>
          <p:cNvSpPr txBox="1"/>
          <p:nvPr/>
        </p:nvSpPr>
        <p:spPr>
          <a:xfrm>
            <a:off x="2606745" y="693572"/>
            <a:ext cx="786611" cy="261610"/>
          </a:xfrm>
          <a:prstGeom prst="rect">
            <a:avLst/>
          </a:prstGeom>
          <a:solidFill>
            <a:srgbClr val="FFFFFF"/>
          </a:solidFill>
        </p:spPr>
        <p:txBody>
          <a:bodyPr wrap="square" rtlCol="0">
            <a:spAutoFit/>
          </a:bodyPr>
          <a:lstStyle/>
          <a:p>
            <a:endParaRPr lang="fi-FI" sz="1100" dirty="0"/>
          </a:p>
        </p:txBody>
      </p:sp>
      <p:sp>
        <p:nvSpPr>
          <p:cNvPr id="14" name="TextBox 13">
            <a:extLst>
              <a:ext uri="{FF2B5EF4-FFF2-40B4-BE49-F238E27FC236}">
                <a16:creationId xmlns:a16="http://schemas.microsoft.com/office/drawing/2014/main" id="{19DDBD80-9D61-DA5F-5731-49B9CACEFB88}"/>
              </a:ext>
            </a:extLst>
          </p:cNvPr>
          <p:cNvSpPr txBox="1"/>
          <p:nvPr/>
        </p:nvSpPr>
        <p:spPr>
          <a:xfrm>
            <a:off x="2938108" y="1127877"/>
            <a:ext cx="1208600" cy="261610"/>
          </a:xfrm>
          <a:prstGeom prst="rect">
            <a:avLst/>
          </a:prstGeom>
          <a:solidFill>
            <a:srgbClr val="FFFFFF"/>
          </a:solidFill>
        </p:spPr>
        <p:txBody>
          <a:bodyPr wrap="square" rtlCol="0">
            <a:spAutoFit/>
          </a:bodyPr>
          <a:lstStyle/>
          <a:p>
            <a:r>
              <a:rPr lang="fi-FI" sz="1100" dirty="0"/>
              <a:t>BRANT STRAND</a:t>
            </a:r>
          </a:p>
        </p:txBody>
      </p:sp>
      <p:sp>
        <p:nvSpPr>
          <p:cNvPr id="16" name="TextBox 15">
            <a:extLst>
              <a:ext uri="{FF2B5EF4-FFF2-40B4-BE49-F238E27FC236}">
                <a16:creationId xmlns:a16="http://schemas.microsoft.com/office/drawing/2014/main" id="{91625C34-2B46-A2EB-2776-259B7063DBF6}"/>
              </a:ext>
            </a:extLst>
          </p:cNvPr>
          <p:cNvSpPr txBox="1"/>
          <p:nvPr/>
        </p:nvSpPr>
        <p:spPr>
          <a:xfrm>
            <a:off x="3586048" y="910725"/>
            <a:ext cx="1015219" cy="261610"/>
          </a:xfrm>
          <a:prstGeom prst="rect">
            <a:avLst/>
          </a:prstGeom>
          <a:solidFill>
            <a:srgbClr val="FFFFFF"/>
          </a:solidFill>
        </p:spPr>
        <p:txBody>
          <a:bodyPr wrap="square" rtlCol="0">
            <a:spAutoFit/>
          </a:bodyPr>
          <a:lstStyle/>
          <a:p>
            <a:r>
              <a:rPr lang="fi-FI" sz="1100" dirty="0"/>
              <a:t>VASSRUGGE</a:t>
            </a:r>
          </a:p>
        </p:txBody>
      </p:sp>
      <p:sp>
        <p:nvSpPr>
          <p:cNvPr id="18" name="TextBox 17">
            <a:extLst>
              <a:ext uri="{FF2B5EF4-FFF2-40B4-BE49-F238E27FC236}">
                <a16:creationId xmlns:a16="http://schemas.microsoft.com/office/drawing/2014/main" id="{242A82E3-E4E6-323E-ADF3-5A211EF2B77B}"/>
              </a:ext>
            </a:extLst>
          </p:cNvPr>
          <p:cNvSpPr txBox="1"/>
          <p:nvPr/>
        </p:nvSpPr>
        <p:spPr>
          <a:xfrm>
            <a:off x="1308101" y="5788752"/>
            <a:ext cx="786611" cy="261610"/>
          </a:xfrm>
          <a:prstGeom prst="rect">
            <a:avLst/>
          </a:prstGeom>
          <a:solidFill>
            <a:srgbClr val="FFFFFF"/>
          </a:solidFill>
        </p:spPr>
        <p:txBody>
          <a:bodyPr wrap="square" rtlCol="0">
            <a:spAutoFit/>
          </a:bodyPr>
          <a:lstStyle/>
          <a:p>
            <a:pPr algn="ctr"/>
            <a:r>
              <a:rPr lang="fi-FI" sz="1100" dirty="0"/>
              <a:t>VAK</a:t>
            </a:r>
          </a:p>
        </p:txBody>
      </p:sp>
      <p:sp>
        <p:nvSpPr>
          <p:cNvPr id="22" name="TextBox 21">
            <a:extLst>
              <a:ext uri="{FF2B5EF4-FFF2-40B4-BE49-F238E27FC236}">
                <a16:creationId xmlns:a16="http://schemas.microsoft.com/office/drawing/2014/main" id="{23745EFD-05C4-0818-A89B-16DB9DD62797}"/>
              </a:ext>
            </a:extLst>
          </p:cNvPr>
          <p:cNvSpPr txBox="1"/>
          <p:nvPr/>
        </p:nvSpPr>
        <p:spPr>
          <a:xfrm>
            <a:off x="1966457" y="5769846"/>
            <a:ext cx="910111" cy="261610"/>
          </a:xfrm>
          <a:prstGeom prst="rect">
            <a:avLst/>
          </a:prstGeom>
          <a:solidFill>
            <a:srgbClr val="FFFFFF"/>
          </a:solidFill>
        </p:spPr>
        <p:txBody>
          <a:bodyPr wrap="square" rtlCol="0">
            <a:spAutoFit/>
          </a:bodyPr>
          <a:lstStyle/>
          <a:p>
            <a:r>
              <a:rPr lang="fi-FI" sz="1100" dirty="0"/>
              <a:t>ÅMYNNING</a:t>
            </a:r>
          </a:p>
        </p:txBody>
      </p:sp>
      <p:sp>
        <p:nvSpPr>
          <p:cNvPr id="23" name="TextBox 22">
            <a:extLst>
              <a:ext uri="{FF2B5EF4-FFF2-40B4-BE49-F238E27FC236}">
                <a16:creationId xmlns:a16="http://schemas.microsoft.com/office/drawing/2014/main" id="{9F8CFA24-8FA7-4D70-EA3F-791538D3DCB6}"/>
              </a:ext>
            </a:extLst>
          </p:cNvPr>
          <p:cNvSpPr txBox="1"/>
          <p:nvPr/>
        </p:nvSpPr>
        <p:spPr>
          <a:xfrm>
            <a:off x="2804476" y="5784981"/>
            <a:ext cx="910111" cy="261610"/>
          </a:xfrm>
          <a:prstGeom prst="rect">
            <a:avLst/>
          </a:prstGeom>
          <a:solidFill>
            <a:srgbClr val="FFFFFF"/>
          </a:solidFill>
        </p:spPr>
        <p:txBody>
          <a:bodyPr wrap="square" rtlCol="0">
            <a:spAutoFit/>
          </a:bodyPr>
          <a:lstStyle/>
          <a:p>
            <a:r>
              <a:rPr lang="fi-FI" sz="1100" dirty="0"/>
              <a:t>UDDSPETS</a:t>
            </a:r>
          </a:p>
        </p:txBody>
      </p:sp>
      <p:sp>
        <p:nvSpPr>
          <p:cNvPr id="24" name="TextBox 23">
            <a:extLst>
              <a:ext uri="{FF2B5EF4-FFF2-40B4-BE49-F238E27FC236}">
                <a16:creationId xmlns:a16="http://schemas.microsoft.com/office/drawing/2014/main" id="{BAC4891E-358B-B03B-17FC-7954B2B8E52B}"/>
              </a:ext>
            </a:extLst>
          </p:cNvPr>
          <p:cNvSpPr txBox="1"/>
          <p:nvPr/>
        </p:nvSpPr>
        <p:spPr>
          <a:xfrm>
            <a:off x="384048" y="5258583"/>
            <a:ext cx="786611" cy="261610"/>
          </a:xfrm>
          <a:prstGeom prst="rect">
            <a:avLst/>
          </a:prstGeom>
          <a:solidFill>
            <a:srgbClr val="FFFFFF"/>
          </a:solidFill>
        </p:spPr>
        <p:txBody>
          <a:bodyPr wrap="square" rtlCol="0">
            <a:spAutoFit/>
          </a:bodyPr>
          <a:lstStyle/>
          <a:p>
            <a:r>
              <a:rPr lang="fi-FI" sz="1100" dirty="0"/>
              <a:t>BRYGGA</a:t>
            </a:r>
          </a:p>
        </p:txBody>
      </p:sp>
      <p:sp>
        <p:nvSpPr>
          <p:cNvPr id="25" name="TextBox 24">
            <a:extLst>
              <a:ext uri="{FF2B5EF4-FFF2-40B4-BE49-F238E27FC236}">
                <a16:creationId xmlns:a16="http://schemas.microsoft.com/office/drawing/2014/main" id="{4A3BED82-70E4-95BA-4B44-AF092D6D6E6B}"/>
              </a:ext>
            </a:extLst>
          </p:cNvPr>
          <p:cNvSpPr txBox="1"/>
          <p:nvPr/>
        </p:nvSpPr>
        <p:spPr>
          <a:xfrm>
            <a:off x="2334555" y="1127877"/>
            <a:ext cx="469921" cy="261610"/>
          </a:xfrm>
          <a:prstGeom prst="rect">
            <a:avLst/>
          </a:prstGeom>
          <a:solidFill>
            <a:srgbClr val="FFFFFF"/>
          </a:solidFill>
        </p:spPr>
        <p:txBody>
          <a:bodyPr wrap="square" rtlCol="0">
            <a:spAutoFit/>
          </a:bodyPr>
          <a:lstStyle/>
          <a:p>
            <a:r>
              <a:rPr lang="fi-FI" sz="1100" dirty="0"/>
              <a:t>BRO</a:t>
            </a:r>
          </a:p>
        </p:txBody>
      </p:sp>
    </p:spTree>
    <p:extLst>
      <p:ext uri="{BB962C8B-B14F-4D97-AF65-F5344CB8AC3E}">
        <p14:creationId xmlns:p14="http://schemas.microsoft.com/office/powerpoint/2010/main" val="420841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3288-1F42-4C8C-A4E5-7FFABE31BC25}"/>
              </a:ext>
            </a:extLst>
          </p:cNvPr>
          <p:cNvSpPr>
            <a:spLocks noGrp="1"/>
          </p:cNvSpPr>
          <p:nvPr>
            <p:ph type="title"/>
          </p:nvPr>
        </p:nvSpPr>
        <p:spPr/>
        <p:txBody>
          <a:bodyPr>
            <a:normAutofit/>
          </a:bodyPr>
          <a:lstStyle/>
          <a:p>
            <a:r>
              <a:rPr lang="sv-SE" sz="3200" b="1" dirty="0"/>
              <a:t>Gör så här om isen ger vika:</a:t>
            </a:r>
            <a:endParaRPr lang="fi-FI" sz="3200" dirty="0"/>
          </a:p>
        </p:txBody>
      </p:sp>
      <p:sp>
        <p:nvSpPr>
          <p:cNvPr id="3" name="Content Placeholder 2">
            <a:extLst>
              <a:ext uri="{FF2B5EF4-FFF2-40B4-BE49-F238E27FC236}">
                <a16:creationId xmlns:a16="http://schemas.microsoft.com/office/drawing/2014/main" id="{8A5A1D84-52AC-47E1-B62F-8CE33036E0EE}"/>
              </a:ext>
            </a:extLst>
          </p:cNvPr>
          <p:cNvSpPr>
            <a:spLocks noGrp="1"/>
          </p:cNvSpPr>
          <p:nvPr>
            <p:ph idx="1"/>
          </p:nvPr>
        </p:nvSpPr>
        <p:spPr/>
        <p:txBody>
          <a:bodyPr>
            <a:normAutofit/>
          </a:bodyPr>
          <a:lstStyle/>
          <a:p>
            <a:pPr marL="457200" indent="-457200">
              <a:buFont typeface="+mj-lt"/>
              <a:buAutoNum type="arabicPeriod"/>
            </a:pPr>
            <a:r>
              <a:rPr lang="sv-FI" sz="1800" dirty="0"/>
              <a:t>Håll dig lugn.</a:t>
            </a:r>
            <a:endParaRPr lang="fi-FI" sz="1800" dirty="0"/>
          </a:p>
          <a:p>
            <a:pPr marL="457200" indent="-457200">
              <a:buFont typeface="+mj-lt"/>
              <a:buAutoNum type="arabicPeriod"/>
            </a:pPr>
            <a:r>
              <a:rPr lang="sv-FI" sz="1800" dirty="0"/>
              <a:t>Ropa genast efter hjälp.</a:t>
            </a:r>
            <a:endParaRPr lang="fi-FI" sz="1800" dirty="0"/>
          </a:p>
          <a:p>
            <a:pPr marL="457200" indent="-457200">
              <a:buFont typeface="+mj-lt"/>
              <a:buAutoNum type="arabicPeriod"/>
            </a:pPr>
            <a:r>
              <a:rPr lang="sv-FI" sz="1800" dirty="0"/>
              <a:t>Vänd dig mot den riktning du kom ifrån. Om du skidade, lösgör skidorna om du inte annars kan ta dig upp.</a:t>
            </a:r>
            <a:endParaRPr lang="fi-FI" sz="1800" dirty="0"/>
          </a:p>
          <a:p>
            <a:pPr marL="457200" indent="-457200">
              <a:buFont typeface="+mj-lt"/>
              <a:buAutoNum type="arabicPeriod"/>
            </a:pPr>
            <a:r>
              <a:rPr lang="sv-FI" sz="1800" dirty="0"/>
              <a:t>Söndra isen framför dig med armbågarna så långt den går sönder.</a:t>
            </a:r>
            <a:endParaRPr lang="fi-FI" sz="1800" dirty="0"/>
          </a:p>
          <a:p>
            <a:pPr marL="457200" indent="-457200">
              <a:buFont typeface="+mj-lt"/>
              <a:buAutoNum type="arabicPeriod"/>
            </a:pPr>
            <a:r>
              <a:rPr lang="sv-FI" sz="1800" dirty="0"/>
              <a:t>Ta isdubbarna i händerna och försök komma uppåt i vågrät ställning med en simspark genom att använda isdubbarna för att svinga upp dig på isen.</a:t>
            </a:r>
            <a:endParaRPr lang="fi-FI" sz="1800" dirty="0"/>
          </a:p>
          <a:p>
            <a:pPr marL="457200" indent="-457200">
              <a:buFont typeface="+mj-lt"/>
              <a:buAutoNum type="arabicPeriod"/>
            </a:pPr>
            <a:r>
              <a:rPr lang="sv-FI" sz="1800" dirty="0"/>
              <a:t>Rulla, kräla och kryp tills du når hållbar is.</a:t>
            </a:r>
            <a:endParaRPr lang="fi-FI" sz="1800" dirty="0"/>
          </a:p>
          <a:p>
            <a:pPr marL="457200" indent="-457200">
              <a:buFont typeface="+mj-lt"/>
              <a:buAutoNum type="arabicPeriod"/>
            </a:pPr>
            <a:r>
              <a:rPr lang="sv-FI" sz="1800" dirty="0"/>
              <a:t>Sök dig snabbt in i värmen och byt till torra kläder.</a:t>
            </a:r>
            <a:r>
              <a:rPr lang="fi-FI" sz="1800" dirty="0"/>
              <a:t>.</a:t>
            </a:r>
          </a:p>
        </p:txBody>
      </p:sp>
      <p:sp>
        <p:nvSpPr>
          <p:cNvPr id="4" name="Footer Placeholder 3">
            <a:extLst>
              <a:ext uri="{FF2B5EF4-FFF2-40B4-BE49-F238E27FC236}">
                <a16:creationId xmlns:a16="http://schemas.microsoft.com/office/drawing/2014/main" id="{D502A3F4-F0BB-4196-A08B-F0F8FE9080D7}"/>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60D1FF43-9A01-40B2-A9AB-41B54B951889}"/>
              </a:ext>
            </a:extLst>
          </p:cNvPr>
          <p:cNvSpPr>
            <a:spLocks noGrp="1"/>
          </p:cNvSpPr>
          <p:nvPr>
            <p:ph type="sldNum" sz="quarter" idx="12"/>
          </p:nvPr>
        </p:nvSpPr>
        <p:spPr/>
        <p:txBody>
          <a:bodyPr/>
          <a:lstStyle/>
          <a:p>
            <a:fld id="{B7DA4E9F-0A7E-452B-AE79-EEF7D13AAFEF}" type="slidenum">
              <a:rPr lang="fi-FI" smtClean="0"/>
              <a:t>22</a:t>
            </a:fld>
            <a:endParaRPr lang="fi-FI"/>
          </a:p>
        </p:txBody>
      </p:sp>
      <p:pic>
        <p:nvPicPr>
          <p:cNvPr id="7" name="Picture 6" descr="A picture containing clipart&#10;&#10;Description automatically generated">
            <a:extLst>
              <a:ext uri="{FF2B5EF4-FFF2-40B4-BE49-F238E27FC236}">
                <a16:creationId xmlns:a16="http://schemas.microsoft.com/office/drawing/2014/main" id="{7669230D-2B87-401B-A223-77003A640C93}"/>
              </a:ext>
            </a:extLst>
          </p:cNvPr>
          <p:cNvPicPr>
            <a:picLocks noChangeAspect="1"/>
          </p:cNvPicPr>
          <p:nvPr/>
        </p:nvPicPr>
        <p:blipFill rotWithShape="1">
          <a:blip r:embed="rId2">
            <a:extLst>
              <a:ext uri="{28A0092B-C50C-407E-A947-70E740481C1C}">
                <a14:useLocalDpi xmlns:a14="http://schemas.microsoft.com/office/drawing/2010/main" val="0"/>
              </a:ext>
            </a:extLst>
          </a:blip>
          <a:srcRect l="2760" b="5629"/>
          <a:stretch/>
        </p:blipFill>
        <p:spPr>
          <a:xfrm>
            <a:off x="6517758" y="273685"/>
            <a:ext cx="4881840" cy="1789031"/>
          </a:xfrm>
          <a:prstGeom prst="rect">
            <a:avLst/>
          </a:prstGeom>
        </p:spPr>
      </p:pic>
      <p:pic>
        <p:nvPicPr>
          <p:cNvPr id="8" name="Picture 7">
            <a:extLst>
              <a:ext uri="{FF2B5EF4-FFF2-40B4-BE49-F238E27FC236}">
                <a16:creationId xmlns:a16="http://schemas.microsoft.com/office/drawing/2014/main" id="{21D64D6B-2B0F-4A3E-83D3-637B678D46E6}"/>
              </a:ext>
            </a:extLst>
          </p:cNvPr>
          <p:cNvPicPr>
            <a:picLocks noChangeAspect="1"/>
          </p:cNvPicPr>
          <p:nvPr/>
        </p:nvPicPr>
        <p:blipFill>
          <a:blip r:embed="rId3"/>
          <a:stretch>
            <a:fillRect/>
          </a:stretch>
        </p:blipFill>
        <p:spPr>
          <a:xfrm>
            <a:off x="128337" y="1"/>
            <a:ext cx="1040063" cy="698628"/>
          </a:xfrm>
          <a:prstGeom prst="rect">
            <a:avLst/>
          </a:prstGeom>
        </p:spPr>
      </p:pic>
      <p:pic>
        <p:nvPicPr>
          <p:cNvPr id="9" name="Picture 2" descr="Etusivu - Suomen Uimaopetus- ja Hengenpelastusliitto">
            <a:extLst>
              <a:ext uri="{FF2B5EF4-FFF2-40B4-BE49-F238E27FC236}">
                <a16:creationId xmlns:a16="http://schemas.microsoft.com/office/drawing/2014/main" id="{E1ED959B-42F3-4CE1-9903-D592562F14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13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7157-D5FE-4488-BE31-09E8D9D89348}"/>
              </a:ext>
            </a:extLst>
          </p:cNvPr>
          <p:cNvSpPr>
            <a:spLocks noGrp="1"/>
          </p:cNvSpPr>
          <p:nvPr>
            <p:ph type="title"/>
          </p:nvPr>
        </p:nvSpPr>
        <p:spPr/>
        <p:txBody>
          <a:bodyPr>
            <a:normAutofit/>
          </a:bodyPr>
          <a:lstStyle/>
          <a:p>
            <a:r>
              <a:rPr lang="sv-SE" sz="3200" b="1" dirty="0"/>
              <a:t>Gör så här om någon annan behöver din hjälp:</a:t>
            </a:r>
            <a:endParaRPr lang="fi-FI" sz="3200" b="1" dirty="0"/>
          </a:p>
        </p:txBody>
      </p:sp>
      <p:sp>
        <p:nvSpPr>
          <p:cNvPr id="3" name="Content Placeholder 2">
            <a:extLst>
              <a:ext uri="{FF2B5EF4-FFF2-40B4-BE49-F238E27FC236}">
                <a16:creationId xmlns:a16="http://schemas.microsoft.com/office/drawing/2014/main" id="{6035A757-1F07-4B0E-B62B-559E66E26C40}"/>
              </a:ext>
            </a:extLst>
          </p:cNvPr>
          <p:cNvSpPr>
            <a:spLocks noGrp="1"/>
          </p:cNvSpPr>
          <p:nvPr>
            <p:ph idx="1"/>
          </p:nvPr>
        </p:nvSpPr>
        <p:spPr>
          <a:xfrm>
            <a:off x="3869268" y="959801"/>
            <a:ext cx="7315200" cy="5120640"/>
          </a:xfrm>
        </p:spPr>
        <p:txBody>
          <a:bodyPr>
            <a:normAutofit/>
          </a:bodyPr>
          <a:lstStyle/>
          <a:p>
            <a:pPr marL="457200" indent="-457200">
              <a:buFont typeface="+mj-lt"/>
              <a:buAutoNum type="arabicPeriod"/>
            </a:pPr>
            <a:r>
              <a:rPr lang="sv-FI" sz="1800" dirty="0"/>
              <a:t>Larma tilläggshjälp, ring 112.</a:t>
            </a:r>
            <a:endParaRPr lang="fi-FI" sz="1800" dirty="0"/>
          </a:p>
          <a:p>
            <a:pPr marL="457200" indent="-457200">
              <a:buFont typeface="+mj-lt"/>
              <a:buAutoNum type="arabicPeriod"/>
            </a:pPr>
            <a:r>
              <a:rPr lang="sv-FI" sz="1800" dirty="0"/>
              <a:t>Agera snabbt, emellertid så att du inte själv blir offer.</a:t>
            </a:r>
            <a:endParaRPr lang="fi-FI" sz="1800" dirty="0"/>
          </a:p>
          <a:p>
            <a:pPr marL="457200" indent="-457200">
              <a:buFont typeface="+mj-lt"/>
              <a:buAutoNum type="arabicPeriod"/>
            </a:pPr>
            <a:r>
              <a:rPr lang="sv-FI" sz="1800" dirty="0"/>
              <a:t>Ta med dig ett lämpligt hjälpredskap. Det kan vara ett rep, en stång, gren, åra eller egen jacka.</a:t>
            </a:r>
            <a:endParaRPr lang="fi-FI" sz="1800" dirty="0"/>
          </a:p>
          <a:p>
            <a:pPr marL="457200" indent="-457200">
              <a:buFont typeface="+mj-lt"/>
              <a:buAutoNum type="arabicPeriod"/>
            </a:pPr>
            <a:r>
              <a:rPr lang="sv-FI" sz="1800" dirty="0"/>
              <a:t>Närma dig offret från den starka isens riktning, det vill säga i riktningen som offret har rört sig. Kryp eller åla de sista metrarna. Bred ut benen för att skapa jämnvikt när du hjälper.</a:t>
            </a:r>
            <a:endParaRPr lang="fi-FI" sz="1800" dirty="0"/>
          </a:p>
          <a:p>
            <a:pPr marL="457200" indent="-457200">
              <a:buFont typeface="+mj-lt"/>
              <a:buAutoNum type="arabicPeriod"/>
            </a:pPr>
            <a:r>
              <a:rPr lang="sv-FI" sz="1800" dirty="0"/>
              <a:t>Hjälp offret att snabbt ta sig in i värmen eller se till att offret får fortsatt vård.</a:t>
            </a:r>
            <a:endParaRPr lang="fi-FI" sz="1800" dirty="0"/>
          </a:p>
        </p:txBody>
      </p:sp>
      <p:sp>
        <p:nvSpPr>
          <p:cNvPr id="4" name="Footer Placeholder 3">
            <a:extLst>
              <a:ext uri="{FF2B5EF4-FFF2-40B4-BE49-F238E27FC236}">
                <a16:creationId xmlns:a16="http://schemas.microsoft.com/office/drawing/2014/main" id="{EE870AA8-1E7D-4BBF-A7BB-155A7C232FF2}"/>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D643AB36-1D3D-464A-9EF3-F2D03987191B}"/>
              </a:ext>
            </a:extLst>
          </p:cNvPr>
          <p:cNvSpPr>
            <a:spLocks noGrp="1"/>
          </p:cNvSpPr>
          <p:nvPr>
            <p:ph type="sldNum" sz="quarter" idx="12"/>
          </p:nvPr>
        </p:nvSpPr>
        <p:spPr/>
        <p:txBody>
          <a:bodyPr/>
          <a:lstStyle/>
          <a:p>
            <a:fld id="{B7DA4E9F-0A7E-452B-AE79-EEF7D13AAFEF}" type="slidenum">
              <a:rPr lang="fi-FI" smtClean="0"/>
              <a:t>23</a:t>
            </a:fld>
            <a:endParaRPr lang="fi-FI"/>
          </a:p>
        </p:txBody>
      </p:sp>
      <p:pic>
        <p:nvPicPr>
          <p:cNvPr id="7" name="Picture 6">
            <a:extLst>
              <a:ext uri="{FF2B5EF4-FFF2-40B4-BE49-F238E27FC236}">
                <a16:creationId xmlns:a16="http://schemas.microsoft.com/office/drawing/2014/main" id="{200F6472-A3EC-4F3B-9FEB-9FDD47F63ACA}"/>
              </a:ext>
            </a:extLst>
          </p:cNvPr>
          <p:cNvPicPr>
            <a:picLocks noChangeAspect="1"/>
          </p:cNvPicPr>
          <p:nvPr/>
        </p:nvPicPr>
        <p:blipFill>
          <a:blip r:embed="rId2"/>
          <a:stretch>
            <a:fillRect/>
          </a:stretch>
        </p:blipFill>
        <p:spPr>
          <a:xfrm>
            <a:off x="128337" y="1"/>
            <a:ext cx="1040063" cy="698628"/>
          </a:xfrm>
          <a:prstGeom prst="rect">
            <a:avLst/>
          </a:prstGeom>
        </p:spPr>
      </p:pic>
      <p:pic>
        <p:nvPicPr>
          <p:cNvPr id="8" name="Picture 2" descr="Etusivu - Suomen Uimaopetus- ja Hengenpelastusliitto">
            <a:extLst>
              <a:ext uri="{FF2B5EF4-FFF2-40B4-BE49-F238E27FC236}">
                <a16:creationId xmlns:a16="http://schemas.microsoft.com/office/drawing/2014/main" id="{DBFA061D-5C3E-4F67-896D-14CBA9A74E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artoon of a person lying on the ground&#10;&#10;Description automatically generated">
            <a:extLst>
              <a:ext uri="{FF2B5EF4-FFF2-40B4-BE49-F238E27FC236}">
                <a16:creationId xmlns:a16="http://schemas.microsoft.com/office/drawing/2014/main" id="{B68791E9-DA67-4734-AC72-2CD0BF4FC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325" y="255181"/>
            <a:ext cx="4275076" cy="2037581"/>
          </a:xfrm>
          <a:prstGeom prst="rect">
            <a:avLst/>
          </a:prstGeom>
        </p:spPr>
      </p:pic>
    </p:spTree>
    <p:extLst>
      <p:ext uri="{BB962C8B-B14F-4D97-AF65-F5344CB8AC3E}">
        <p14:creationId xmlns:p14="http://schemas.microsoft.com/office/powerpoint/2010/main" val="1889336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F013-780C-4581-B021-5F674F13C3B9}"/>
              </a:ext>
            </a:extLst>
          </p:cNvPr>
          <p:cNvSpPr>
            <a:spLocks noGrp="1"/>
          </p:cNvSpPr>
          <p:nvPr>
            <p:ph type="title"/>
          </p:nvPr>
        </p:nvSpPr>
        <p:spPr>
          <a:xfrm>
            <a:off x="252919" y="1123837"/>
            <a:ext cx="2947482" cy="4601183"/>
          </a:xfrm>
        </p:spPr>
        <p:txBody>
          <a:bodyPr>
            <a:normAutofit/>
          </a:bodyPr>
          <a:lstStyle/>
          <a:p>
            <a:r>
              <a:rPr lang="sv-SE" sz="3200" b="1" dirty="0"/>
              <a:t>Gör så här om det finns flera som kan hjälpa på platsen</a:t>
            </a:r>
            <a:r>
              <a:rPr lang="fi-FI" sz="3200" b="1" dirty="0"/>
              <a:t>:	</a:t>
            </a:r>
          </a:p>
        </p:txBody>
      </p:sp>
      <p:sp>
        <p:nvSpPr>
          <p:cNvPr id="3" name="Content Placeholder 2">
            <a:extLst>
              <a:ext uri="{FF2B5EF4-FFF2-40B4-BE49-F238E27FC236}">
                <a16:creationId xmlns:a16="http://schemas.microsoft.com/office/drawing/2014/main" id="{183A27C8-719C-44D0-B92D-BBD4BAB6B989}"/>
              </a:ext>
            </a:extLst>
          </p:cNvPr>
          <p:cNvSpPr>
            <a:spLocks noGrp="1"/>
          </p:cNvSpPr>
          <p:nvPr>
            <p:ph idx="1"/>
          </p:nvPr>
        </p:nvSpPr>
        <p:spPr>
          <a:xfrm>
            <a:off x="3869268" y="1925045"/>
            <a:ext cx="7315200" cy="2998765"/>
          </a:xfrm>
        </p:spPr>
        <p:txBody>
          <a:bodyPr>
            <a:normAutofit/>
          </a:bodyPr>
          <a:lstStyle/>
          <a:p>
            <a:pPr marL="457200" indent="-457200">
              <a:buFont typeface="+mj-lt"/>
              <a:buAutoNum type="arabicPeriod"/>
            </a:pPr>
            <a:r>
              <a:rPr lang="sv-FI" sz="1800" dirty="0"/>
              <a:t>Larma tilläggshjälp, ring 112.</a:t>
            </a:r>
            <a:endParaRPr lang="fi-FI" sz="1800" dirty="0"/>
          </a:p>
          <a:p>
            <a:pPr marL="457200" indent="-457200">
              <a:buFont typeface="+mj-lt"/>
              <a:buAutoNum type="arabicPeriod"/>
            </a:pPr>
            <a:r>
              <a:rPr lang="sv-FI" sz="1800" dirty="0"/>
              <a:t>Ni kan bilda en hjälpkedja enligt bilden.</a:t>
            </a:r>
            <a:endParaRPr lang="fi-FI" sz="1800" dirty="0"/>
          </a:p>
          <a:p>
            <a:pPr marL="457200" indent="-457200">
              <a:buFont typeface="+mj-lt"/>
              <a:buAutoNum type="arabicPeriod"/>
            </a:pPr>
            <a:r>
              <a:rPr lang="sv-FI" sz="1800" dirty="0"/>
              <a:t>Förflytta nerkylda personer mycket försiktigt. Massage, alkohol och snabb uppvärmning kan orsaka en farlig efternedkylning.</a:t>
            </a:r>
            <a:endParaRPr lang="fi-FI" sz="1800" dirty="0"/>
          </a:p>
          <a:p>
            <a:pPr marL="457200" indent="-457200">
              <a:buFont typeface="+mj-lt"/>
              <a:buAutoNum type="arabicPeriod"/>
            </a:pPr>
            <a:r>
              <a:rPr lang="sv-FI" sz="1800" dirty="0"/>
              <a:t>Skydda offret från ytterligare nedkylning. Vänta på hjälp eller transportera offret till fortsatt vård.</a:t>
            </a:r>
            <a:endParaRPr lang="fi-FI" sz="1800" dirty="0"/>
          </a:p>
          <a:p>
            <a:pPr marL="457200" indent="-457200">
              <a:buFont typeface="+mj-lt"/>
              <a:buAutoNum type="arabicPeriod"/>
            </a:pPr>
            <a:r>
              <a:rPr lang="sv-FI" sz="1800" dirty="0"/>
              <a:t>Om offret är medvetslöst ska ni säkerställa syretillförseln, skydda från ytterligare nedkylning och säkerställa att offret snabbt får fortsatt vård.</a:t>
            </a:r>
            <a:endParaRPr lang="fi-FI" sz="1800" dirty="0"/>
          </a:p>
        </p:txBody>
      </p:sp>
      <p:pic>
        <p:nvPicPr>
          <p:cNvPr id="9" name="Picture 8" descr="A cartoon of two people on a branch&#10;&#10;Description automatically generated">
            <a:extLst>
              <a:ext uri="{FF2B5EF4-FFF2-40B4-BE49-F238E27FC236}">
                <a16:creationId xmlns:a16="http://schemas.microsoft.com/office/drawing/2014/main" id="{1EA751C4-917E-9010-288D-B406229D0B77}"/>
              </a:ext>
            </a:extLst>
          </p:cNvPr>
          <p:cNvPicPr>
            <a:picLocks noChangeAspect="1"/>
          </p:cNvPicPr>
          <p:nvPr/>
        </p:nvPicPr>
        <p:blipFill rotWithShape="1">
          <a:blip r:embed="rId3">
            <a:extLst>
              <a:ext uri="{28A0092B-C50C-407E-A947-70E740481C1C}">
                <a14:useLocalDpi xmlns:a14="http://schemas.microsoft.com/office/drawing/2010/main" val="0"/>
              </a:ext>
            </a:extLst>
          </a:blip>
          <a:srcRect l="9724" b="5172"/>
          <a:stretch/>
        </p:blipFill>
        <p:spPr>
          <a:xfrm>
            <a:off x="7173295" y="213973"/>
            <a:ext cx="4364526" cy="2040129"/>
          </a:xfrm>
          <a:prstGeom prst="rect">
            <a:avLst/>
          </a:prstGeom>
        </p:spPr>
      </p:pic>
      <p:sp>
        <p:nvSpPr>
          <p:cNvPr id="4" name="Footer Placeholder 3">
            <a:extLst>
              <a:ext uri="{FF2B5EF4-FFF2-40B4-BE49-F238E27FC236}">
                <a16:creationId xmlns:a16="http://schemas.microsoft.com/office/drawing/2014/main" id="{383B28BC-91F5-412F-B136-2088E3D9CFDA}"/>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Trygghetscoachträning</a:t>
            </a:r>
          </a:p>
        </p:txBody>
      </p:sp>
      <p:sp>
        <p:nvSpPr>
          <p:cNvPr id="5" name="Slide Number Placeholder 4">
            <a:extLst>
              <a:ext uri="{FF2B5EF4-FFF2-40B4-BE49-F238E27FC236}">
                <a16:creationId xmlns:a16="http://schemas.microsoft.com/office/drawing/2014/main" id="{26A8E8B8-200A-49C3-8B64-F47456974CC9}"/>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24</a:t>
            </a:fld>
            <a:endParaRPr lang="fi-FI"/>
          </a:p>
        </p:txBody>
      </p:sp>
      <p:pic>
        <p:nvPicPr>
          <p:cNvPr id="6" name="Picture 5">
            <a:extLst>
              <a:ext uri="{FF2B5EF4-FFF2-40B4-BE49-F238E27FC236}">
                <a16:creationId xmlns:a16="http://schemas.microsoft.com/office/drawing/2014/main" id="{4564307B-9469-432E-9BD0-2E3F1903366A}"/>
              </a:ext>
            </a:extLst>
          </p:cNvPr>
          <p:cNvPicPr>
            <a:picLocks noChangeAspect="1"/>
          </p:cNvPicPr>
          <p:nvPr/>
        </p:nvPicPr>
        <p:blipFill>
          <a:blip r:embed="rId4"/>
          <a:stretch>
            <a:fillRect/>
          </a:stretch>
        </p:blipFill>
        <p:spPr>
          <a:xfrm>
            <a:off x="128337" y="1"/>
            <a:ext cx="1040063" cy="698628"/>
          </a:xfrm>
          <a:prstGeom prst="rect">
            <a:avLst/>
          </a:prstGeom>
        </p:spPr>
      </p:pic>
      <p:pic>
        <p:nvPicPr>
          <p:cNvPr id="7" name="Picture 2" descr="Etusivu - Suomen Uimaopetus- ja Hengenpelastusliitto">
            <a:extLst>
              <a:ext uri="{FF2B5EF4-FFF2-40B4-BE49-F238E27FC236}">
                <a16:creationId xmlns:a16="http://schemas.microsoft.com/office/drawing/2014/main" id="{3B80D22A-DC4C-4FA3-A9BE-A51A2CBBB99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49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9EC33B-A15F-46F9-9B27-217DFA902233}"/>
              </a:ext>
            </a:extLst>
          </p:cNvPr>
          <p:cNvSpPr>
            <a:spLocks noGrp="1"/>
          </p:cNvSpPr>
          <p:nvPr>
            <p:ph type="ftr" sz="quarter" idx="11"/>
          </p:nvPr>
        </p:nvSpPr>
        <p:spPr/>
        <p:txBody>
          <a:bodyPr/>
          <a:lstStyle/>
          <a:p>
            <a:r>
              <a:rPr lang="fi-FI"/>
              <a:t>Trygghetscoachträning</a:t>
            </a:r>
          </a:p>
        </p:txBody>
      </p:sp>
      <p:sp>
        <p:nvSpPr>
          <p:cNvPr id="3" name="Slide Number Placeholder 2">
            <a:extLst>
              <a:ext uri="{FF2B5EF4-FFF2-40B4-BE49-F238E27FC236}">
                <a16:creationId xmlns:a16="http://schemas.microsoft.com/office/drawing/2014/main" id="{D5A59431-E6AE-441D-9696-BE372A659F1D}"/>
              </a:ext>
            </a:extLst>
          </p:cNvPr>
          <p:cNvSpPr>
            <a:spLocks noGrp="1"/>
          </p:cNvSpPr>
          <p:nvPr>
            <p:ph type="sldNum" sz="quarter" idx="12"/>
          </p:nvPr>
        </p:nvSpPr>
        <p:spPr/>
        <p:txBody>
          <a:bodyPr/>
          <a:lstStyle/>
          <a:p>
            <a:fld id="{B7DA4E9F-0A7E-452B-AE79-EEF7D13AAFEF}" type="slidenum">
              <a:rPr lang="fi-FI" smtClean="0"/>
              <a:t>25</a:t>
            </a:fld>
            <a:endParaRPr lang="fi-FI"/>
          </a:p>
        </p:txBody>
      </p:sp>
      <p:pic>
        <p:nvPicPr>
          <p:cNvPr id="4" name="Kuva 2">
            <a:extLst>
              <a:ext uri="{FF2B5EF4-FFF2-40B4-BE49-F238E27FC236}">
                <a16:creationId xmlns:a16="http://schemas.microsoft.com/office/drawing/2014/main" id="{B8CE2991-7887-4841-8B0F-B2C6D2723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98C8D28-6C7A-0B8E-87EC-EFA75162FB25}"/>
              </a:ext>
            </a:extLst>
          </p:cNvPr>
          <p:cNvSpPr txBox="1"/>
          <p:nvPr/>
        </p:nvSpPr>
        <p:spPr>
          <a:xfrm>
            <a:off x="254103" y="620895"/>
            <a:ext cx="6570923" cy="584775"/>
          </a:xfrm>
          <a:prstGeom prst="rect">
            <a:avLst/>
          </a:prstGeom>
          <a:solidFill>
            <a:srgbClr val="FFFFFF"/>
          </a:solidFill>
        </p:spPr>
        <p:txBody>
          <a:bodyPr wrap="square" rtlCol="0">
            <a:spAutoFit/>
          </a:bodyPr>
          <a:lstStyle/>
          <a:p>
            <a:r>
              <a:rPr lang="fi-FI" sz="3200" b="1" dirty="0" err="1">
                <a:solidFill>
                  <a:schemeClr val="accent1"/>
                </a:solidFill>
                <a:latin typeface="Amasis MT Pro Black" panose="02040A04050005020304" pitchFamily="18" charset="0"/>
                <a:cs typeface="Aharoni" panose="02010803020104030203" pitchFamily="2" charset="-79"/>
              </a:rPr>
              <a:t>Material</a:t>
            </a:r>
            <a:r>
              <a:rPr lang="fi-FI" sz="3200" b="1" dirty="0">
                <a:solidFill>
                  <a:schemeClr val="accent1"/>
                </a:solidFill>
                <a:latin typeface="Amasis MT Pro Black" panose="02040A04050005020304" pitchFamily="18" charset="0"/>
                <a:cs typeface="Aharoni" panose="02010803020104030203" pitchFamily="2" charset="-79"/>
              </a:rPr>
              <a:t> </a:t>
            </a:r>
            <a:r>
              <a:rPr lang="fi-FI" sz="3200" b="1" dirty="0" err="1">
                <a:solidFill>
                  <a:schemeClr val="accent1"/>
                </a:solidFill>
                <a:latin typeface="Amasis MT Pro Black" panose="02040A04050005020304" pitchFamily="18" charset="0"/>
                <a:cs typeface="Aharoni" panose="02010803020104030203" pitchFamily="2" charset="-79"/>
              </a:rPr>
              <a:t>och</a:t>
            </a:r>
            <a:r>
              <a:rPr lang="fi-FI" sz="3200" b="1" dirty="0">
                <a:solidFill>
                  <a:schemeClr val="accent1"/>
                </a:solidFill>
                <a:latin typeface="Amasis MT Pro Black" panose="02040A04050005020304" pitchFamily="18" charset="0"/>
                <a:cs typeface="Aharoni" panose="02010803020104030203" pitchFamily="2" charset="-79"/>
              </a:rPr>
              <a:t> </a:t>
            </a:r>
            <a:r>
              <a:rPr lang="fi-FI" sz="3200" b="1" dirty="0" err="1">
                <a:solidFill>
                  <a:schemeClr val="accent1"/>
                </a:solidFill>
                <a:latin typeface="Amasis MT Pro Black" panose="02040A04050005020304" pitchFamily="18" charset="0"/>
                <a:cs typeface="Aharoni" panose="02010803020104030203" pitchFamily="2" charset="-79"/>
              </a:rPr>
              <a:t>mer</a:t>
            </a:r>
            <a:r>
              <a:rPr lang="fi-FI" sz="3200" b="1" dirty="0">
                <a:solidFill>
                  <a:schemeClr val="accent1"/>
                </a:solidFill>
                <a:latin typeface="Amasis MT Pro Black" panose="02040A04050005020304" pitchFamily="18" charset="0"/>
                <a:cs typeface="Aharoni" panose="02010803020104030203" pitchFamily="2" charset="-79"/>
              </a:rPr>
              <a:t> </a:t>
            </a:r>
            <a:r>
              <a:rPr lang="fi-FI" sz="3200" b="1" dirty="0" err="1">
                <a:solidFill>
                  <a:schemeClr val="accent1"/>
                </a:solidFill>
                <a:latin typeface="Amasis MT Pro Black" panose="02040A04050005020304" pitchFamily="18" charset="0"/>
                <a:cs typeface="Aharoni" panose="02010803020104030203" pitchFamily="2" charset="-79"/>
              </a:rPr>
              <a:t>information</a:t>
            </a:r>
            <a:r>
              <a:rPr lang="fi-FI" sz="3200" b="1" dirty="0">
                <a:solidFill>
                  <a:schemeClr val="accent1"/>
                </a:solidFill>
                <a:latin typeface="Amasis MT Pro Black" panose="02040A04050005020304" pitchFamily="18" charset="0"/>
                <a:cs typeface="Aharoni" panose="02010803020104030203" pitchFamily="2" charset="-79"/>
              </a:rPr>
              <a:t>:</a:t>
            </a:r>
          </a:p>
        </p:txBody>
      </p:sp>
      <p:sp>
        <p:nvSpPr>
          <p:cNvPr id="6" name="TextBox 5">
            <a:extLst>
              <a:ext uri="{FF2B5EF4-FFF2-40B4-BE49-F238E27FC236}">
                <a16:creationId xmlns:a16="http://schemas.microsoft.com/office/drawing/2014/main" id="{2C1130C6-D761-64F8-F3B7-2E2897C8B4D6}"/>
              </a:ext>
            </a:extLst>
          </p:cNvPr>
          <p:cNvSpPr txBox="1"/>
          <p:nvPr/>
        </p:nvSpPr>
        <p:spPr>
          <a:xfrm>
            <a:off x="10155508" y="4973155"/>
            <a:ext cx="1816753" cy="307777"/>
          </a:xfrm>
          <a:prstGeom prst="rect">
            <a:avLst/>
          </a:prstGeom>
          <a:solidFill>
            <a:srgbClr val="FFFFFF"/>
          </a:solidFill>
        </p:spPr>
        <p:txBody>
          <a:bodyPr wrap="square" rtlCol="0">
            <a:spAutoFit/>
          </a:bodyPr>
          <a:lstStyle/>
          <a:p>
            <a:r>
              <a:rPr lang="fi-FI" sz="1400" b="1" dirty="0" err="1">
                <a:solidFill>
                  <a:schemeClr val="accent2"/>
                </a:solidFill>
                <a:latin typeface="Amasis MT Pro Black" panose="02040A04050005020304" pitchFamily="18" charset="0"/>
                <a:cs typeface="Aharoni" panose="02010803020104030203" pitchFamily="2" charset="-79"/>
              </a:rPr>
              <a:t>Mer</a:t>
            </a:r>
            <a:r>
              <a:rPr lang="fi-FI" sz="1400" b="1" dirty="0">
                <a:solidFill>
                  <a:schemeClr val="accent2"/>
                </a:solidFill>
                <a:latin typeface="Amasis MT Pro Black" panose="02040A04050005020304" pitchFamily="18" charset="0"/>
                <a:cs typeface="Aharoni" panose="02010803020104030203" pitchFamily="2" charset="-79"/>
              </a:rPr>
              <a:t> </a:t>
            </a:r>
            <a:r>
              <a:rPr lang="fi-FI" sz="1400" b="1" dirty="0" err="1">
                <a:solidFill>
                  <a:schemeClr val="accent2"/>
                </a:solidFill>
                <a:latin typeface="Amasis MT Pro Black" panose="02040A04050005020304" pitchFamily="18" charset="0"/>
                <a:cs typeface="Aharoni" panose="02010803020104030203" pitchFamily="2" charset="-79"/>
              </a:rPr>
              <a:t>information</a:t>
            </a:r>
            <a:r>
              <a:rPr lang="fi-FI" sz="1400" b="1" dirty="0">
                <a:solidFill>
                  <a:schemeClr val="accent2"/>
                </a:solidFill>
                <a:latin typeface="Amasis MT Pro Black" panose="02040A04050005020304" pitchFamily="18" charset="0"/>
                <a:cs typeface="Aharoni" panose="02010803020104030203" pitchFamily="2" charset="-79"/>
              </a:rPr>
              <a:t>:</a:t>
            </a:r>
          </a:p>
        </p:txBody>
      </p:sp>
      <p:sp>
        <p:nvSpPr>
          <p:cNvPr id="7" name="TextBox 6">
            <a:extLst>
              <a:ext uri="{FF2B5EF4-FFF2-40B4-BE49-F238E27FC236}">
                <a16:creationId xmlns:a16="http://schemas.microsoft.com/office/drawing/2014/main" id="{2D7D9B9B-76B2-1DF6-70AF-6DF729631BDA}"/>
              </a:ext>
            </a:extLst>
          </p:cNvPr>
          <p:cNvSpPr txBox="1"/>
          <p:nvPr/>
        </p:nvSpPr>
        <p:spPr>
          <a:xfrm>
            <a:off x="2718733" y="1205670"/>
            <a:ext cx="1816753" cy="369332"/>
          </a:xfrm>
          <a:prstGeom prst="rect">
            <a:avLst/>
          </a:prstGeom>
          <a:solidFill>
            <a:srgbClr val="FFFFFF"/>
          </a:solidFill>
        </p:spPr>
        <p:txBody>
          <a:bodyPr wrap="square" rtlCol="0">
            <a:spAutoFit/>
          </a:bodyPr>
          <a:lstStyle/>
          <a:p>
            <a:r>
              <a:rPr lang="fi-FI" b="1" dirty="0" err="1">
                <a:solidFill>
                  <a:schemeClr val="accent2"/>
                </a:solidFill>
                <a:latin typeface="Amasis MT Pro Black" panose="02040A04050005020304" pitchFamily="18" charset="0"/>
                <a:cs typeface="Aharoni" panose="02010803020104030203" pitchFamily="2" charset="-79"/>
              </a:rPr>
              <a:t>Webbsida</a:t>
            </a:r>
            <a:r>
              <a:rPr lang="fi-FI" b="1" dirty="0">
                <a:solidFill>
                  <a:schemeClr val="accent2"/>
                </a:solidFill>
                <a:latin typeface="Amasis MT Pro Black" panose="02040A04050005020304" pitchFamily="18" charset="0"/>
                <a:cs typeface="Aharoni" panose="02010803020104030203" pitchFamily="2" charset="-79"/>
              </a:rPr>
              <a:t>:</a:t>
            </a:r>
          </a:p>
        </p:txBody>
      </p:sp>
      <p:sp>
        <p:nvSpPr>
          <p:cNvPr id="8" name="TextBox 7">
            <a:extLst>
              <a:ext uri="{FF2B5EF4-FFF2-40B4-BE49-F238E27FC236}">
                <a16:creationId xmlns:a16="http://schemas.microsoft.com/office/drawing/2014/main" id="{D3AEFD24-1CE7-06C1-047B-B22F9D720137}"/>
              </a:ext>
            </a:extLst>
          </p:cNvPr>
          <p:cNvSpPr txBox="1"/>
          <p:nvPr/>
        </p:nvSpPr>
        <p:spPr>
          <a:xfrm>
            <a:off x="2718733" y="2705877"/>
            <a:ext cx="2695725" cy="369332"/>
          </a:xfrm>
          <a:prstGeom prst="rect">
            <a:avLst/>
          </a:prstGeom>
          <a:solidFill>
            <a:srgbClr val="FFFFFF"/>
          </a:solidFill>
        </p:spPr>
        <p:txBody>
          <a:bodyPr wrap="square" rtlCol="0">
            <a:spAutoFit/>
          </a:bodyPr>
          <a:lstStyle/>
          <a:p>
            <a:r>
              <a:rPr lang="fi-FI" b="1" dirty="0" err="1">
                <a:solidFill>
                  <a:schemeClr val="accent2"/>
                </a:solidFill>
                <a:latin typeface="Amasis MT Pro Black" panose="02040A04050005020304" pitchFamily="18" charset="0"/>
                <a:cs typeface="Aharoni" panose="02010803020104030203" pitchFamily="2" charset="-79"/>
              </a:rPr>
              <a:t>Sociala</a:t>
            </a:r>
            <a:r>
              <a:rPr lang="fi-FI" b="1" dirty="0">
                <a:solidFill>
                  <a:schemeClr val="accent2"/>
                </a:solidFill>
                <a:latin typeface="Amasis MT Pro Black" panose="02040A04050005020304" pitchFamily="18" charset="0"/>
                <a:cs typeface="Aharoni" panose="02010803020104030203" pitchFamily="2" charset="-79"/>
              </a:rPr>
              <a:t> </a:t>
            </a:r>
            <a:r>
              <a:rPr lang="fi-FI" b="1" dirty="0" err="1">
                <a:solidFill>
                  <a:schemeClr val="accent2"/>
                </a:solidFill>
                <a:latin typeface="Amasis MT Pro Black" panose="02040A04050005020304" pitchFamily="18" charset="0"/>
                <a:cs typeface="Aharoni" panose="02010803020104030203" pitchFamily="2" charset="-79"/>
              </a:rPr>
              <a:t>medier</a:t>
            </a:r>
            <a:r>
              <a:rPr lang="fi-FI" b="1" dirty="0">
                <a:solidFill>
                  <a:schemeClr val="accent2"/>
                </a:solidFill>
                <a:latin typeface="Amasis MT Pro Black" panose="02040A04050005020304" pitchFamily="18" charset="0"/>
                <a:cs typeface="Aharoni" panose="02010803020104030203" pitchFamily="2" charset="-79"/>
              </a:rPr>
              <a:t>:</a:t>
            </a:r>
          </a:p>
        </p:txBody>
      </p:sp>
    </p:spTree>
    <p:extLst>
      <p:ext uri="{BB962C8B-B14F-4D97-AF65-F5344CB8AC3E}">
        <p14:creationId xmlns:p14="http://schemas.microsoft.com/office/powerpoint/2010/main" val="2655683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 name="Rectangle 2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4" name="Picture 2" descr="Etusivu - Suomen Uimaopetus- ja Hengenpelastusliitto">
            <a:extLst>
              <a:ext uri="{FF2B5EF4-FFF2-40B4-BE49-F238E27FC236}">
                <a16:creationId xmlns:a16="http://schemas.microsoft.com/office/drawing/2014/main" id="{BC90BD18-F7AE-9661-1263-B3299F756C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4" b="-2"/>
          <a:stretch/>
        </p:blipFill>
        <p:spPr bwMode="auto">
          <a:xfrm>
            <a:off x="7057926" y="1915297"/>
            <a:ext cx="3406213" cy="342284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404118"/>
            <a:ext cx="5911517" cy="365125"/>
          </a:xfrm>
        </p:spPr>
        <p:txBody>
          <a:bodyPr>
            <a:normAutofit/>
          </a:bodyPr>
          <a:lstStyle/>
          <a:p>
            <a:pPr>
              <a:spcAft>
                <a:spcPts val="600"/>
              </a:spcAft>
            </a:pPr>
            <a:r>
              <a:rPr lang="en-US">
                <a:solidFill>
                  <a:srgbClr val="FFFFFF"/>
                </a:solidFill>
              </a:rPr>
              <a:t>Trygghetscoachträning</a:t>
            </a: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a:solidFill>
                  <a:srgbClr val="FFFFFF"/>
                </a:solidFill>
              </a:rPr>
              <a:pPr>
                <a:spcAft>
                  <a:spcPts val="600"/>
                </a:spcAft>
              </a:pPr>
              <a:t>26</a:t>
            </a:fld>
            <a:endParaRPr lang="en-US">
              <a:solidFill>
                <a:srgbClr val="FFFFFF"/>
              </a:solidFill>
            </a:endParaRPr>
          </a:p>
        </p:txBody>
      </p:sp>
      <p:pic>
        <p:nvPicPr>
          <p:cNvPr id="6" name="Picture 5" descr="A black cat with a tail&#10;&#10;Description automatically generated">
            <a:extLst>
              <a:ext uri="{FF2B5EF4-FFF2-40B4-BE49-F238E27FC236}">
                <a16:creationId xmlns:a16="http://schemas.microsoft.com/office/drawing/2014/main" id="{905F9BAF-9C29-8C3D-AE62-A954F5EE2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525" y="1915297"/>
            <a:ext cx="3675888" cy="2953512"/>
          </a:xfrm>
          <a:prstGeom prst="rect">
            <a:avLst/>
          </a:prstGeom>
        </p:spPr>
      </p:pic>
    </p:spTree>
    <p:extLst>
      <p:ext uri="{BB962C8B-B14F-4D97-AF65-F5344CB8AC3E}">
        <p14:creationId xmlns:p14="http://schemas.microsoft.com/office/powerpoint/2010/main" val="221254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0CA4-28CD-458E-AAA4-8B5C41FDD652}"/>
              </a:ext>
            </a:extLst>
          </p:cNvPr>
          <p:cNvSpPr>
            <a:spLocks noGrp="1"/>
          </p:cNvSpPr>
          <p:nvPr>
            <p:ph type="title"/>
          </p:nvPr>
        </p:nvSpPr>
        <p:spPr/>
        <p:txBody>
          <a:bodyPr>
            <a:normAutofit/>
          </a:bodyPr>
          <a:lstStyle/>
          <a:p>
            <a:r>
              <a:rPr lang="fi-FI" sz="3200" b="1" dirty="0" err="1"/>
              <a:t>Drunknings-olyckor</a:t>
            </a:r>
            <a:r>
              <a:rPr lang="fi-FI" sz="3200" b="1" dirty="0"/>
              <a:t> </a:t>
            </a:r>
            <a:br>
              <a:rPr lang="fi-FI" sz="3200" b="1" dirty="0"/>
            </a:br>
            <a:r>
              <a:rPr lang="fi-FI" sz="3200" b="1" dirty="0"/>
              <a:t>1998–2019</a:t>
            </a:r>
          </a:p>
        </p:txBody>
      </p:sp>
      <p:sp>
        <p:nvSpPr>
          <p:cNvPr id="4" name="Footer Placeholder 3">
            <a:extLst>
              <a:ext uri="{FF2B5EF4-FFF2-40B4-BE49-F238E27FC236}">
                <a16:creationId xmlns:a16="http://schemas.microsoft.com/office/drawing/2014/main" id="{928B958A-9D7D-4E67-98DE-96C3D53B0A67}"/>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E64C4000-C856-4479-A873-E595CD099E9A}"/>
              </a:ext>
            </a:extLst>
          </p:cNvPr>
          <p:cNvSpPr>
            <a:spLocks noGrp="1"/>
          </p:cNvSpPr>
          <p:nvPr>
            <p:ph type="sldNum" sz="quarter" idx="12"/>
          </p:nvPr>
        </p:nvSpPr>
        <p:spPr/>
        <p:txBody>
          <a:bodyPr/>
          <a:lstStyle/>
          <a:p>
            <a:fld id="{B7DA4E9F-0A7E-452B-AE79-EEF7D13AAFEF}" type="slidenum">
              <a:rPr lang="fi-FI" smtClean="0"/>
              <a:t>3</a:t>
            </a:fld>
            <a:endParaRPr lang="fi-FI"/>
          </a:p>
        </p:txBody>
      </p:sp>
      <p:pic>
        <p:nvPicPr>
          <p:cNvPr id="19" name="Picture 18">
            <a:extLst>
              <a:ext uri="{FF2B5EF4-FFF2-40B4-BE49-F238E27FC236}">
                <a16:creationId xmlns:a16="http://schemas.microsoft.com/office/drawing/2014/main" id="{55AD3C53-8C09-4E2C-9EBB-D4BFF5611016}"/>
              </a:ext>
            </a:extLst>
          </p:cNvPr>
          <p:cNvPicPr>
            <a:picLocks noChangeAspect="1"/>
          </p:cNvPicPr>
          <p:nvPr/>
        </p:nvPicPr>
        <p:blipFill>
          <a:blip r:embed="rId3"/>
          <a:stretch>
            <a:fillRect/>
          </a:stretch>
        </p:blipFill>
        <p:spPr>
          <a:xfrm>
            <a:off x="128337" y="1"/>
            <a:ext cx="1040063" cy="698628"/>
          </a:xfrm>
          <a:prstGeom prst="rect">
            <a:avLst/>
          </a:prstGeom>
        </p:spPr>
      </p:pic>
      <p:pic>
        <p:nvPicPr>
          <p:cNvPr id="8" name="Content Placeholder 7">
            <a:extLst>
              <a:ext uri="{FF2B5EF4-FFF2-40B4-BE49-F238E27FC236}">
                <a16:creationId xmlns:a16="http://schemas.microsoft.com/office/drawing/2014/main" id="{CD83F275-C588-4331-BC71-AA6A997079E7}"/>
              </a:ext>
            </a:extLst>
          </p:cNvPr>
          <p:cNvPicPr>
            <a:picLocks noGrp="1" noChangeAspect="1"/>
          </p:cNvPicPr>
          <p:nvPr>
            <p:ph idx="1"/>
          </p:nvPr>
        </p:nvPicPr>
        <p:blipFill>
          <a:blip r:embed="rId4"/>
          <a:stretch>
            <a:fillRect/>
          </a:stretch>
        </p:blipFill>
        <p:spPr>
          <a:xfrm>
            <a:off x="3868738" y="1366837"/>
            <a:ext cx="7315200" cy="4114800"/>
          </a:xfrm>
          <a:prstGeom prst="rect">
            <a:avLst/>
          </a:prstGeom>
        </p:spPr>
      </p:pic>
      <p:sp>
        <p:nvSpPr>
          <p:cNvPr id="9" name="TextBox 8">
            <a:extLst>
              <a:ext uri="{FF2B5EF4-FFF2-40B4-BE49-F238E27FC236}">
                <a16:creationId xmlns:a16="http://schemas.microsoft.com/office/drawing/2014/main" id="{D913E411-47C8-4577-901B-E4CB250F034B}"/>
              </a:ext>
            </a:extLst>
          </p:cNvPr>
          <p:cNvSpPr txBox="1"/>
          <p:nvPr/>
        </p:nvSpPr>
        <p:spPr>
          <a:xfrm>
            <a:off x="6727337" y="1636216"/>
            <a:ext cx="2135328" cy="400110"/>
          </a:xfrm>
          <a:prstGeom prst="rect">
            <a:avLst/>
          </a:prstGeom>
          <a:noFill/>
        </p:spPr>
        <p:txBody>
          <a:bodyPr wrap="none" rtlCol="0">
            <a:spAutoFit/>
          </a:bodyPr>
          <a:lstStyle/>
          <a:p>
            <a:r>
              <a:rPr lang="fi-FI" sz="2000" b="1" dirty="0" err="1">
                <a:solidFill>
                  <a:schemeClr val="accent1"/>
                </a:solidFill>
              </a:rPr>
              <a:t>Drunknigsolyckor</a:t>
            </a:r>
            <a:endParaRPr lang="fi-FI" sz="2000" b="1" dirty="0">
              <a:solidFill>
                <a:schemeClr val="accent1"/>
              </a:solidFill>
            </a:endParaRPr>
          </a:p>
        </p:txBody>
      </p:sp>
      <p:sp>
        <p:nvSpPr>
          <p:cNvPr id="10" name="TextBox 9">
            <a:extLst>
              <a:ext uri="{FF2B5EF4-FFF2-40B4-BE49-F238E27FC236}">
                <a16:creationId xmlns:a16="http://schemas.microsoft.com/office/drawing/2014/main" id="{7606E597-150C-4679-B289-6CB189FD7724}"/>
              </a:ext>
            </a:extLst>
          </p:cNvPr>
          <p:cNvSpPr txBox="1"/>
          <p:nvPr/>
        </p:nvSpPr>
        <p:spPr>
          <a:xfrm>
            <a:off x="4127821" y="5445287"/>
            <a:ext cx="6749285" cy="584775"/>
          </a:xfrm>
          <a:prstGeom prst="rect">
            <a:avLst/>
          </a:prstGeom>
          <a:noFill/>
        </p:spPr>
        <p:txBody>
          <a:bodyPr wrap="square" rtlCol="0">
            <a:spAutoFit/>
          </a:bodyPr>
          <a:lstStyle/>
          <a:p>
            <a:r>
              <a:rPr lang="fi-FI" sz="1600" dirty="0">
                <a:solidFill>
                  <a:schemeClr val="tx1">
                    <a:lumMod val="65000"/>
                    <a:lumOff val="35000"/>
                  </a:schemeClr>
                </a:solidFill>
              </a:rPr>
              <a:t>I </a:t>
            </a:r>
            <a:r>
              <a:rPr lang="fi-FI" sz="1600" dirty="0" err="1">
                <a:solidFill>
                  <a:schemeClr val="tx1">
                    <a:lumMod val="65000"/>
                    <a:lumOff val="35000"/>
                  </a:schemeClr>
                </a:solidFill>
              </a:rPr>
              <a:t>början</a:t>
            </a:r>
            <a:r>
              <a:rPr lang="fi-FI" sz="1600" dirty="0">
                <a:solidFill>
                  <a:schemeClr val="tx1">
                    <a:lumMod val="65000"/>
                    <a:lumOff val="35000"/>
                  </a:schemeClr>
                </a:solidFill>
              </a:rPr>
              <a:t> av </a:t>
            </a:r>
            <a:r>
              <a:rPr lang="fi-FI" sz="1600" dirty="0" err="1">
                <a:solidFill>
                  <a:schemeClr val="tx1">
                    <a:lumMod val="65000"/>
                    <a:lumOff val="35000"/>
                  </a:schemeClr>
                </a:solidFill>
              </a:rPr>
              <a:t>perioden</a:t>
            </a:r>
            <a:r>
              <a:rPr lang="fi-FI" sz="1600" dirty="0">
                <a:solidFill>
                  <a:schemeClr val="tx1">
                    <a:lumMod val="65000"/>
                    <a:lumOff val="35000"/>
                  </a:schemeClr>
                </a:solidFill>
              </a:rPr>
              <a:t> (98-99) </a:t>
            </a:r>
            <a:r>
              <a:rPr lang="fi-FI" sz="1600" dirty="0" err="1">
                <a:solidFill>
                  <a:schemeClr val="tx1">
                    <a:lumMod val="65000"/>
                    <a:lumOff val="35000"/>
                  </a:schemeClr>
                </a:solidFill>
              </a:rPr>
              <a:t>imedeltal</a:t>
            </a:r>
            <a:r>
              <a:rPr lang="fi-FI" sz="1600" dirty="0">
                <a:solidFill>
                  <a:schemeClr val="tx1">
                    <a:lumMod val="65000"/>
                    <a:lumOff val="35000"/>
                  </a:schemeClr>
                </a:solidFill>
              </a:rPr>
              <a:t> 185 </a:t>
            </a:r>
            <a:r>
              <a:rPr lang="fi-FI" sz="1600" dirty="0" err="1">
                <a:solidFill>
                  <a:schemeClr val="tx1">
                    <a:lumMod val="65000"/>
                    <a:lumOff val="35000"/>
                  </a:schemeClr>
                </a:solidFill>
              </a:rPr>
              <a:t>drunkningsolyckor</a:t>
            </a:r>
            <a:r>
              <a:rPr lang="fi-FI" sz="1600" dirty="0">
                <a:solidFill>
                  <a:schemeClr val="tx1">
                    <a:lumMod val="65000"/>
                    <a:lumOff val="35000"/>
                  </a:schemeClr>
                </a:solidFill>
              </a:rPr>
              <a:t>/</a:t>
            </a:r>
            <a:r>
              <a:rPr lang="fi-FI" sz="1600" dirty="0" err="1">
                <a:solidFill>
                  <a:schemeClr val="tx1">
                    <a:lumMod val="65000"/>
                    <a:lumOff val="35000"/>
                  </a:schemeClr>
                </a:solidFill>
              </a:rPr>
              <a:t>år</a:t>
            </a:r>
            <a:r>
              <a:rPr lang="fi-FI" sz="1600" dirty="0">
                <a:solidFill>
                  <a:schemeClr val="tx1">
                    <a:lumMod val="65000"/>
                    <a:lumOff val="35000"/>
                  </a:schemeClr>
                </a:solidFill>
              </a:rPr>
              <a:t>, </a:t>
            </a:r>
          </a:p>
          <a:p>
            <a:r>
              <a:rPr lang="fi-FI" sz="1600" dirty="0">
                <a:solidFill>
                  <a:schemeClr val="tx1">
                    <a:lumMod val="65000"/>
                    <a:lumOff val="35000"/>
                  </a:schemeClr>
                </a:solidFill>
              </a:rPr>
              <a:t>I </a:t>
            </a:r>
            <a:r>
              <a:rPr lang="fi-FI" sz="1600" dirty="0" err="1">
                <a:solidFill>
                  <a:schemeClr val="tx1">
                    <a:lumMod val="65000"/>
                    <a:lumOff val="35000"/>
                  </a:schemeClr>
                </a:solidFill>
              </a:rPr>
              <a:t>slutet</a:t>
            </a:r>
            <a:r>
              <a:rPr lang="fi-FI" sz="1600" dirty="0">
                <a:solidFill>
                  <a:schemeClr val="tx1">
                    <a:lumMod val="65000"/>
                    <a:lumOff val="35000"/>
                  </a:schemeClr>
                </a:solidFill>
              </a:rPr>
              <a:t> i </a:t>
            </a:r>
            <a:r>
              <a:rPr lang="fi-FI" sz="1600" dirty="0" err="1">
                <a:solidFill>
                  <a:schemeClr val="tx1">
                    <a:lumMod val="65000"/>
                    <a:lumOff val="35000"/>
                  </a:schemeClr>
                </a:solidFill>
              </a:rPr>
              <a:t>medeltal</a:t>
            </a:r>
            <a:r>
              <a:rPr lang="fi-FI" sz="1600" dirty="0">
                <a:solidFill>
                  <a:schemeClr val="tx1">
                    <a:lumMod val="65000"/>
                    <a:lumOff val="35000"/>
                  </a:schemeClr>
                </a:solidFill>
              </a:rPr>
              <a:t> 131 (</a:t>
            </a:r>
            <a:r>
              <a:rPr lang="fi-FI" sz="1600" dirty="0" err="1">
                <a:solidFill>
                  <a:schemeClr val="tx1">
                    <a:lumMod val="65000"/>
                    <a:lumOff val="35000"/>
                  </a:schemeClr>
                </a:solidFill>
              </a:rPr>
              <a:t>minskning</a:t>
            </a:r>
            <a:r>
              <a:rPr lang="fi-FI" sz="1600" dirty="0">
                <a:solidFill>
                  <a:schemeClr val="tx1">
                    <a:lumMod val="65000"/>
                    <a:lumOff val="35000"/>
                  </a:schemeClr>
                </a:solidFill>
              </a:rPr>
              <a:t> </a:t>
            </a:r>
            <a:r>
              <a:rPr lang="fi-FI" sz="1600" dirty="0" err="1">
                <a:solidFill>
                  <a:schemeClr val="tx1">
                    <a:lumMod val="65000"/>
                    <a:lumOff val="35000"/>
                  </a:schemeClr>
                </a:solidFill>
              </a:rPr>
              <a:t>på</a:t>
            </a:r>
            <a:r>
              <a:rPr lang="fi-FI" sz="1600" dirty="0">
                <a:solidFill>
                  <a:schemeClr val="tx1">
                    <a:lumMod val="65000"/>
                    <a:lumOff val="35000"/>
                  </a:schemeClr>
                </a:solidFill>
              </a:rPr>
              <a:t> </a:t>
            </a:r>
            <a:r>
              <a:rPr lang="fi-FI" sz="1600" dirty="0" err="1">
                <a:solidFill>
                  <a:schemeClr val="tx1">
                    <a:lumMod val="65000"/>
                    <a:lumOff val="35000"/>
                  </a:schemeClr>
                </a:solidFill>
              </a:rPr>
              <a:t>nästan</a:t>
            </a:r>
            <a:r>
              <a:rPr lang="fi-FI" sz="1600" dirty="0">
                <a:solidFill>
                  <a:schemeClr val="tx1">
                    <a:lumMod val="65000"/>
                    <a:lumOff val="35000"/>
                  </a:schemeClr>
                </a:solidFill>
              </a:rPr>
              <a:t> 30 %)</a:t>
            </a:r>
          </a:p>
        </p:txBody>
      </p:sp>
      <p:sp>
        <p:nvSpPr>
          <p:cNvPr id="11" name="TextBox 10">
            <a:extLst>
              <a:ext uri="{FF2B5EF4-FFF2-40B4-BE49-F238E27FC236}">
                <a16:creationId xmlns:a16="http://schemas.microsoft.com/office/drawing/2014/main" id="{01F1893D-6128-40E2-912E-6375552D7973}"/>
              </a:ext>
            </a:extLst>
          </p:cNvPr>
          <p:cNvSpPr txBox="1"/>
          <p:nvPr/>
        </p:nvSpPr>
        <p:spPr>
          <a:xfrm rot="16200000">
            <a:off x="3674011" y="3119330"/>
            <a:ext cx="599844" cy="307777"/>
          </a:xfrm>
          <a:prstGeom prst="rect">
            <a:avLst/>
          </a:prstGeom>
          <a:noFill/>
        </p:spPr>
        <p:txBody>
          <a:bodyPr wrap="none" rtlCol="0">
            <a:spAutoFit/>
          </a:bodyPr>
          <a:lstStyle/>
          <a:p>
            <a:r>
              <a:rPr lang="fi-FI" sz="1400" b="1" dirty="0" err="1">
                <a:solidFill>
                  <a:schemeClr val="tx1">
                    <a:lumMod val="65000"/>
                    <a:lumOff val="35000"/>
                  </a:schemeClr>
                </a:solidFill>
              </a:rPr>
              <a:t>Döda</a:t>
            </a:r>
            <a:endParaRPr lang="fi-FI" sz="1400" b="1" dirty="0">
              <a:solidFill>
                <a:schemeClr val="tx1">
                  <a:lumMod val="65000"/>
                  <a:lumOff val="35000"/>
                </a:schemeClr>
              </a:solidFill>
            </a:endParaRPr>
          </a:p>
        </p:txBody>
      </p:sp>
      <p:sp>
        <p:nvSpPr>
          <p:cNvPr id="12" name="TextBox 11">
            <a:extLst>
              <a:ext uri="{FF2B5EF4-FFF2-40B4-BE49-F238E27FC236}">
                <a16:creationId xmlns:a16="http://schemas.microsoft.com/office/drawing/2014/main" id="{F42F0FC4-CBCD-40E6-9CE6-1B554C035E20}"/>
              </a:ext>
            </a:extLst>
          </p:cNvPr>
          <p:cNvSpPr txBox="1"/>
          <p:nvPr/>
        </p:nvSpPr>
        <p:spPr>
          <a:xfrm>
            <a:off x="5972611" y="4821674"/>
            <a:ext cx="1410964" cy="307777"/>
          </a:xfrm>
          <a:prstGeom prst="rect">
            <a:avLst/>
          </a:prstGeom>
          <a:noFill/>
        </p:spPr>
        <p:txBody>
          <a:bodyPr wrap="square" rtlCol="0">
            <a:spAutoFit/>
          </a:bodyPr>
          <a:lstStyle/>
          <a:p>
            <a:r>
              <a:rPr lang="fi-FI" sz="1400" b="1" dirty="0" err="1">
                <a:solidFill>
                  <a:srgbClr val="00509E"/>
                </a:solidFill>
              </a:rPr>
              <a:t>Sammanlagt</a:t>
            </a:r>
            <a:endParaRPr lang="fi-FI" sz="1400" b="1" dirty="0">
              <a:solidFill>
                <a:srgbClr val="00509E"/>
              </a:solidFill>
            </a:endParaRPr>
          </a:p>
        </p:txBody>
      </p:sp>
      <p:sp>
        <p:nvSpPr>
          <p:cNvPr id="13" name="TextBox 12">
            <a:extLst>
              <a:ext uri="{FF2B5EF4-FFF2-40B4-BE49-F238E27FC236}">
                <a16:creationId xmlns:a16="http://schemas.microsoft.com/office/drawing/2014/main" id="{DAD39392-1269-4A20-914A-599F8EF6DAE3}"/>
              </a:ext>
            </a:extLst>
          </p:cNvPr>
          <p:cNvSpPr txBox="1"/>
          <p:nvPr/>
        </p:nvSpPr>
        <p:spPr>
          <a:xfrm>
            <a:off x="7268895" y="4821674"/>
            <a:ext cx="526106" cy="307777"/>
          </a:xfrm>
          <a:prstGeom prst="rect">
            <a:avLst/>
          </a:prstGeom>
          <a:noFill/>
        </p:spPr>
        <p:txBody>
          <a:bodyPr wrap="none" rtlCol="0">
            <a:spAutoFit/>
          </a:bodyPr>
          <a:lstStyle/>
          <a:p>
            <a:r>
              <a:rPr lang="fi-FI" sz="1400" b="1" dirty="0" err="1">
                <a:solidFill>
                  <a:srgbClr val="00509E"/>
                </a:solidFill>
              </a:rPr>
              <a:t>Män</a:t>
            </a:r>
            <a:endParaRPr lang="fi-FI" sz="1400" b="1" dirty="0">
              <a:solidFill>
                <a:srgbClr val="00509E"/>
              </a:solidFill>
            </a:endParaRPr>
          </a:p>
        </p:txBody>
      </p:sp>
      <p:sp>
        <p:nvSpPr>
          <p:cNvPr id="14" name="TextBox 13">
            <a:extLst>
              <a:ext uri="{FF2B5EF4-FFF2-40B4-BE49-F238E27FC236}">
                <a16:creationId xmlns:a16="http://schemas.microsoft.com/office/drawing/2014/main" id="{AF128226-B7BB-4739-9A77-26F47E548C37}"/>
              </a:ext>
            </a:extLst>
          </p:cNvPr>
          <p:cNvSpPr txBox="1"/>
          <p:nvPr/>
        </p:nvSpPr>
        <p:spPr>
          <a:xfrm>
            <a:off x="7994526" y="4819570"/>
            <a:ext cx="782587" cy="307777"/>
          </a:xfrm>
          <a:prstGeom prst="rect">
            <a:avLst/>
          </a:prstGeom>
          <a:noFill/>
        </p:spPr>
        <p:txBody>
          <a:bodyPr wrap="none" rtlCol="0">
            <a:spAutoFit/>
          </a:bodyPr>
          <a:lstStyle/>
          <a:p>
            <a:r>
              <a:rPr lang="fi-FI" sz="1400" b="1" dirty="0" err="1">
                <a:solidFill>
                  <a:srgbClr val="00509E"/>
                </a:solidFill>
              </a:rPr>
              <a:t>Kvinnor</a:t>
            </a:r>
            <a:endParaRPr lang="fi-FI" sz="1400" b="1" dirty="0">
              <a:solidFill>
                <a:srgbClr val="00509E"/>
              </a:solidFill>
            </a:endParaRPr>
          </a:p>
        </p:txBody>
      </p:sp>
      <p:sp>
        <p:nvSpPr>
          <p:cNvPr id="15" name="TextBox 14">
            <a:extLst>
              <a:ext uri="{FF2B5EF4-FFF2-40B4-BE49-F238E27FC236}">
                <a16:creationId xmlns:a16="http://schemas.microsoft.com/office/drawing/2014/main" id="{E208AEB4-9804-4D1B-AA84-ECFD509418D1}"/>
              </a:ext>
            </a:extLst>
          </p:cNvPr>
          <p:cNvSpPr txBox="1"/>
          <p:nvPr/>
        </p:nvSpPr>
        <p:spPr>
          <a:xfrm>
            <a:off x="9327108" y="2176309"/>
            <a:ext cx="1295226" cy="307777"/>
          </a:xfrm>
          <a:prstGeom prst="rect">
            <a:avLst/>
          </a:prstGeom>
          <a:noFill/>
        </p:spPr>
        <p:txBody>
          <a:bodyPr wrap="none" rtlCol="0">
            <a:spAutoFit/>
          </a:bodyPr>
          <a:lstStyle/>
          <a:p>
            <a:r>
              <a:rPr lang="fi-FI" sz="1400" b="1" dirty="0">
                <a:solidFill>
                  <a:schemeClr val="accent1"/>
                </a:solidFill>
              </a:rPr>
              <a:t>50 % </a:t>
            </a:r>
            <a:r>
              <a:rPr lang="fi-FI" sz="1400" b="1" dirty="0" err="1">
                <a:solidFill>
                  <a:schemeClr val="accent1"/>
                </a:solidFill>
              </a:rPr>
              <a:t>berusade</a:t>
            </a:r>
            <a:endParaRPr lang="fi-FI" sz="1400" b="1" dirty="0">
              <a:solidFill>
                <a:schemeClr val="accent1"/>
              </a:solidFill>
            </a:endParaRPr>
          </a:p>
        </p:txBody>
      </p:sp>
      <p:pic>
        <p:nvPicPr>
          <p:cNvPr id="3" name="Picture 2" descr="Etusivu - Suomen Uimaopetus- ja Hengenpelastusliitto">
            <a:extLst>
              <a:ext uri="{FF2B5EF4-FFF2-40B4-BE49-F238E27FC236}">
                <a16:creationId xmlns:a16="http://schemas.microsoft.com/office/drawing/2014/main" id="{E72D4713-6E4C-47DB-D078-A17D3214EDA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67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6FB3-4BB9-4449-AB51-042976BEC27F}"/>
              </a:ext>
            </a:extLst>
          </p:cNvPr>
          <p:cNvSpPr>
            <a:spLocks noGrp="1"/>
          </p:cNvSpPr>
          <p:nvPr>
            <p:ph type="title"/>
          </p:nvPr>
        </p:nvSpPr>
        <p:spPr/>
        <p:txBody>
          <a:bodyPr>
            <a:normAutofit/>
          </a:bodyPr>
          <a:lstStyle/>
          <a:p>
            <a:r>
              <a:rPr lang="fi-FI" sz="3200" b="1" dirty="0" err="1"/>
              <a:t>Drunknings-olyckor</a:t>
            </a:r>
            <a:r>
              <a:rPr lang="fi-FI" sz="3200" b="1" dirty="0"/>
              <a:t> </a:t>
            </a:r>
            <a:r>
              <a:rPr lang="fi-FI" sz="3200" b="1" dirty="0" err="1"/>
              <a:t>enligt</a:t>
            </a:r>
            <a:r>
              <a:rPr lang="fi-FI" sz="3200" b="1" dirty="0"/>
              <a:t> </a:t>
            </a:r>
            <a:r>
              <a:rPr lang="fi-FI" sz="3200" b="1" dirty="0" err="1"/>
              <a:t>åldersgrupp</a:t>
            </a:r>
            <a:endParaRPr lang="fi-FI" sz="3200" b="1" dirty="0"/>
          </a:p>
        </p:txBody>
      </p:sp>
      <p:sp>
        <p:nvSpPr>
          <p:cNvPr id="4" name="Footer Placeholder 3">
            <a:extLst>
              <a:ext uri="{FF2B5EF4-FFF2-40B4-BE49-F238E27FC236}">
                <a16:creationId xmlns:a16="http://schemas.microsoft.com/office/drawing/2014/main" id="{284B7F4B-47C8-4293-9AA8-A25C7C319956}"/>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6697BE59-8FA3-4199-8AC5-A8D9621877C0}"/>
              </a:ext>
            </a:extLst>
          </p:cNvPr>
          <p:cNvSpPr>
            <a:spLocks noGrp="1"/>
          </p:cNvSpPr>
          <p:nvPr>
            <p:ph type="sldNum" sz="quarter" idx="12"/>
          </p:nvPr>
        </p:nvSpPr>
        <p:spPr/>
        <p:txBody>
          <a:bodyPr/>
          <a:lstStyle/>
          <a:p>
            <a:fld id="{B7DA4E9F-0A7E-452B-AE79-EEF7D13AAFEF}" type="slidenum">
              <a:rPr lang="fi-FI" smtClean="0"/>
              <a:t>4</a:t>
            </a:fld>
            <a:endParaRPr lang="fi-FI"/>
          </a:p>
        </p:txBody>
      </p:sp>
      <p:pic>
        <p:nvPicPr>
          <p:cNvPr id="7" name="Picture 6">
            <a:extLst>
              <a:ext uri="{FF2B5EF4-FFF2-40B4-BE49-F238E27FC236}">
                <a16:creationId xmlns:a16="http://schemas.microsoft.com/office/drawing/2014/main" id="{57577188-4A8E-4815-9580-42E88100E589}"/>
              </a:ext>
            </a:extLst>
          </p:cNvPr>
          <p:cNvPicPr>
            <a:picLocks noChangeAspect="1"/>
          </p:cNvPicPr>
          <p:nvPr/>
        </p:nvPicPr>
        <p:blipFill>
          <a:blip r:embed="rId2"/>
          <a:stretch>
            <a:fillRect/>
          </a:stretch>
        </p:blipFill>
        <p:spPr>
          <a:xfrm>
            <a:off x="128337" y="1"/>
            <a:ext cx="1040063" cy="698628"/>
          </a:xfrm>
          <a:prstGeom prst="rect">
            <a:avLst/>
          </a:prstGeom>
        </p:spPr>
      </p:pic>
      <p:pic>
        <p:nvPicPr>
          <p:cNvPr id="9" name="Content Placeholder 8">
            <a:extLst>
              <a:ext uri="{FF2B5EF4-FFF2-40B4-BE49-F238E27FC236}">
                <a16:creationId xmlns:a16="http://schemas.microsoft.com/office/drawing/2014/main" id="{95E3B245-F248-41B6-B550-18C57CE45517}"/>
              </a:ext>
            </a:extLst>
          </p:cNvPr>
          <p:cNvPicPr>
            <a:picLocks noGrp="1" noChangeAspect="1"/>
          </p:cNvPicPr>
          <p:nvPr>
            <p:ph idx="1"/>
          </p:nvPr>
        </p:nvPicPr>
        <p:blipFill>
          <a:blip r:embed="rId3"/>
          <a:stretch>
            <a:fillRect/>
          </a:stretch>
        </p:blipFill>
        <p:spPr>
          <a:xfrm>
            <a:off x="3869268" y="1367028"/>
            <a:ext cx="7315200" cy="4114800"/>
          </a:xfrm>
          <a:prstGeom prst="rect">
            <a:avLst/>
          </a:prstGeom>
        </p:spPr>
      </p:pic>
      <p:sp>
        <p:nvSpPr>
          <p:cNvPr id="10" name="Rectangle 9">
            <a:extLst>
              <a:ext uri="{FF2B5EF4-FFF2-40B4-BE49-F238E27FC236}">
                <a16:creationId xmlns:a16="http://schemas.microsoft.com/office/drawing/2014/main" id="{52CDD4E7-39B2-40EF-86F5-E4DCA1503B49}"/>
              </a:ext>
            </a:extLst>
          </p:cNvPr>
          <p:cNvSpPr/>
          <p:nvPr/>
        </p:nvSpPr>
        <p:spPr>
          <a:xfrm>
            <a:off x="6770285" y="1637681"/>
            <a:ext cx="3186000" cy="400110"/>
          </a:xfrm>
          <a:prstGeom prst="rect">
            <a:avLst/>
          </a:prstGeom>
        </p:spPr>
        <p:txBody>
          <a:bodyPr wrap="square">
            <a:spAutoFit/>
          </a:bodyPr>
          <a:lstStyle/>
          <a:p>
            <a:r>
              <a:rPr lang="fi-FI" sz="2000" b="1" dirty="0" err="1">
                <a:solidFill>
                  <a:schemeClr val="accent1"/>
                </a:solidFill>
              </a:rPr>
              <a:t>Drunknigsolyckor</a:t>
            </a:r>
            <a:endParaRPr lang="fi-FI" sz="2000" dirty="0"/>
          </a:p>
        </p:txBody>
      </p:sp>
      <p:sp>
        <p:nvSpPr>
          <p:cNvPr id="11" name="TextBox 10">
            <a:extLst>
              <a:ext uri="{FF2B5EF4-FFF2-40B4-BE49-F238E27FC236}">
                <a16:creationId xmlns:a16="http://schemas.microsoft.com/office/drawing/2014/main" id="{4F53F7A8-862A-4593-8F9A-F739C421D456}"/>
              </a:ext>
            </a:extLst>
          </p:cNvPr>
          <p:cNvSpPr txBox="1"/>
          <p:nvPr/>
        </p:nvSpPr>
        <p:spPr>
          <a:xfrm>
            <a:off x="4100529" y="5294133"/>
            <a:ext cx="6960337" cy="861774"/>
          </a:xfrm>
          <a:prstGeom prst="rect">
            <a:avLst/>
          </a:prstGeom>
          <a:noFill/>
        </p:spPr>
        <p:txBody>
          <a:bodyPr wrap="square" rtlCol="0">
            <a:spAutoFit/>
          </a:bodyPr>
          <a:lstStyle/>
          <a:p>
            <a:r>
              <a:rPr lang="fi-FI" sz="1600" dirty="0" err="1">
                <a:solidFill>
                  <a:schemeClr val="tx1">
                    <a:lumMod val="65000"/>
                    <a:lumOff val="35000"/>
                  </a:schemeClr>
                </a:solidFill>
              </a:rPr>
              <a:t>Det</a:t>
            </a:r>
            <a:r>
              <a:rPr lang="fi-FI" sz="1600" dirty="0">
                <a:solidFill>
                  <a:schemeClr val="tx1">
                    <a:lumMod val="65000"/>
                    <a:lumOff val="35000"/>
                  </a:schemeClr>
                </a:solidFill>
              </a:rPr>
              <a:t> </a:t>
            </a:r>
            <a:r>
              <a:rPr lang="fi-FI" sz="1600" dirty="0" err="1">
                <a:solidFill>
                  <a:schemeClr val="tx1">
                    <a:lumMod val="65000"/>
                    <a:lumOff val="35000"/>
                  </a:schemeClr>
                </a:solidFill>
              </a:rPr>
              <a:t>är</a:t>
            </a:r>
            <a:r>
              <a:rPr lang="fi-FI" sz="1600" dirty="0">
                <a:solidFill>
                  <a:schemeClr val="tx1">
                    <a:lumMod val="65000"/>
                    <a:lumOff val="35000"/>
                  </a:schemeClr>
                </a:solidFill>
              </a:rPr>
              <a:t> i </a:t>
            </a:r>
            <a:r>
              <a:rPr lang="fi-FI" sz="1600" dirty="0" err="1">
                <a:solidFill>
                  <a:schemeClr val="tx1">
                    <a:lumMod val="65000"/>
                    <a:lumOff val="35000"/>
                  </a:schemeClr>
                </a:solidFill>
              </a:rPr>
              <a:t>regel</a:t>
            </a:r>
            <a:r>
              <a:rPr lang="fi-FI" sz="1600" dirty="0">
                <a:solidFill>
                  <a:schemeClr val="tx1">
                    <a:lumMod val="65000"/>
                    <a:lumOff val="35000"/>
                  </a:schemeClr>
                </a:solidFill>
              </a:rPr>
              <a:t> </a:t>
            </a:r>
            <a:r>
              <a:rPr lang="fi-FI" sz="1600" dirty="0" err="1">
                <a:solidFill>
                  <a:schemeClr val="tx1">
                    <a:lumMod val="65000"/>
                    <a:lumOff val="35000"/>
                  </a:schemeClr>
                </a:solidFill>
              </a:rPr>
              <a:t>personer</a:t>
            </a:r>
            <a:r>
              <a:rPr lang="fi-FI" sz="1600" dirty="0">
                <a:solidFill>
                  <a:schemeClr val="tx1">
                    <a:lumMod val="65000"/>
                    <a:lumOff val="35000"/>
                  </a:schemeClr>
                </a:solidFill>
              </a:rPr>
              <a:t> i </a:t>
            </a:r>
            <a:r>
              <a:rPr lang="fi-FI" sz="1600" dirty="0" err="1">
                <a:solidFill>
                  <a:schemeClr val="tx1">
                    <a:lumMod val="65000"/>
                    <a:lumOff val="35000"/>
                  </a:schemeClr>
                </a:solidFill>
              </a:rPr>
              <a:t>medelåldern</a:t>
            </a:r>
            <a:r>
              <a:rPr lang="fi-FI" sz="1600" dirty="0">
                <a:solidFill>
                  <a:schemeClr val="tx1">
                    <a:lumMod val="65000"/>
                    <a:lumOff val="35000"/>
                  </a:schemeClr>
                </a:solidFill>
              </a:rPr>
              <a:t> </a:t>
            </a:r>
            <a:r>
              <a:rPr lang="fi-FI" sz="1600" dirty="0" err="1">
                <a:solidFill>
                  <a:schemeClr val="tx1">
                    <a:lumMod val="65000"/>
                    <a:lumOff val="35000"/>
                  </a:schemeClr>
                </a:solidFill>
              </a:rPr>
              <a:t>och</a:t>
            </a:r>
            <a:r>
              <a:rPr lang="fi-FI" sz="1600" dirty="0">
                <a:solidFill>
                  <a:schemeClr val="tx1">
                    <a:lumMod val="65000"/>
                    <a:lumOff val="35000"/>
                  </a:schemeClr>
                </a:solidFill>
              </a:rPr>
              <a:t> </a:t>
            </a:r>
            <a:r>
              <a:rPr lang="fi-FI" sz="1600" dirty="0" err="1">
                <a:solidFill>
                  <a:schemeClr val="tx1">
                    <a:lumMod val="65000"/>
                    <a:lumOff val="35000"/>
                  </a:schemeClr>
                </a:solidFill>
              </a:rPr>
              <a:t>äldre</a:t>
            </a:r>
            <a:r>
              <a:rPr lang="fi-FI" sz="1600" dirty="0">
                <a:solidFill>
                  <a:schemeClr val="tx1">
                    <a:lumMod val="65000"/>
                    <a:lumOff val="35000"/>
                  </a:schemeClr>
                </a:solidFill>
              </a:rPr>
              <a:t> </a:t>
            </a:r>
            <a:r>
              <a:rPr lang="fi-FI" sz="1600" dirty="0" err="1">
                <a:solidFill>
                  <a:schemeClr val="tx1">
                    <a:lumMod val="65000"/>
                    <a:lumOff val="35000"/>
                  </a:schemeClr>
                </a:solidFill>
              </a:rPr>
              <a:t>som</a:t>
            </a:r>
            <a:r>
              <a:rPr lang="fi-FI" sz="1600" dirty="0">
                <a:solidFill>
                  <a:schemeClr val="tx1">
                    <a:lumMod val="65000"/>
                    <a:lumOff val="35000"/>
                  </a:schemeClr>
                </a:solidFill>
              </a:rPr>
              <a:t> </a:t>
            </a:r>
            <a:r>
              <a:rPr lang="fi-FI" sz="1600" dirty="0" err="1">
                <a:solidFill>
                  <a:schemeClr val="tx1">
                    <a:lumMod val="65000"/>
                    <a:lumOff val="35000"/>
                  </a:schemeClr>
                </a:solidFill>
              </a:rPr>
              <a:t>råkar</a:t>
            </a:r>
            <a:r>
              <a:rPr lang="fi-FI" sz="1600" dirty="0">
                <a:solidFill>
                  <a:schemeClr val="tx1">
                    <a:lumMod val="65000"/>
                    <a:lumOff val="35000"/>
                  </a:schemeClr>
                </a:solidFill>
              </a:rPr>
              <a:t> </a:t>
            </a:r>
            <a:r>
              <a:rPr lang="fi-FI" sz="1600" dirty="0" err="1">
                <a:solidFill>
                  <a:schemeClr val="tx1">
                    <a:lumMod val="65000"/>
                    <a:lumOff val="35000"/>
                  </a:schemeClr>
                </a:solidFill>
              </a:rPr>
              <a:t>ut</a:t>
            </a:r>
            <a:r>
              <a:rPr lang="fi-FI" sz="1600" dirty="0">
                <a:solidFill>
                  <a:schemeClr val="tx1">
                    <a:lumMod val="65000"/>
                    <a:lumOff val="35000"/>
                  </a:schemeClr>
                </a:solidFill>
              </a:rPr>
              <a:t> för </a:t>
            </a:r>
            <a:r>
              <a:rPr lang="fi-FI" sz="1600" dirty="0" err="1">
                <a:solidFill>
                  <a:schemeClr val="tx1">
                    <a:lumMod val="65000"/>
                    <a:lumOff val="35000"/>
                  </a:schemeClr>
                </a:solidFill>
              </a:rPr>
              <a:t>drunkningsolyckor</a:t>
            </a:r>
            <a:r>
              <a:rPr lang="fi-FI" sz="1600" dirty="0">
                <a:solidFill>
                  <a:schemeClr val="tx1">
                    <a:lumMod val="65000"/>
                    <a:lumOff val="35000"/>
                  </a:schemeClr>
                </a:solidFill>
              </a:rPr>
              <a:t> </a:t>
            </a:r>
            <a:r>
              <a:rPr lang="fi-FI" sz="1600" dirty="0" err="1">
                <a:solidFill>
                  <a:schemeClr val="tx1">
                    <a:lumMod val="65000"/>
                    <a:lumOff val="35000"/>
                  </a:schemeClr>
                </a:solidFill>
              </a:rPr>
              <a:t>som</a:t>
            </a:r>
            <a:r>
              <a:rPr lang="fi-FI" sz="1600" dirty="0">
                <a:solidFill>
                  <a:schemeClr val="tx1">
                    <a:lumMod val="65000"/>
                    <a:lumOff val="35000"/>
                  </a:schemeClr>
                </a:solidFill>
              </a:rPr>
              <a:t> </a:t>
            </a:r>
            <a:r>
              <a:rPr lang="fi-FI" sz="1600" dirty="0" err="1">
                <a:solidFill>
                  <a:schemeClr val="tx1">
                    <a:lumMod val="65000"/>
                    <a:lumOff val="35000"/>
                  </a:schemeClr>
                </a:solidFill>
              </a:rPr>
              <a:t>leder</a:t>
            </a:r>
            <a:r>
              <a:rPr lang="fi-FI" sz="1600" dirty="0">
                <a:solidFill>
                  <a:schemeClr val="tx1">
                    <a:lumMod val="65000"/>
                    <a:lumOff val="35000"/>
                  </a:schemeClr>
                </a:solidFill>
              </a:rPr>
              <a:t> </a:t>
            </a:r>
            <a:r>
              <a:rPr lang="fi-FI" sz="1600" dirty="0" err="1">
                <a:solidFill>
                  <a:schemeClr val="tx1">
                    <a:lumMod val="65000"/>
                    <a:lumOff val="35000"/>
                  </a:schemeClr>
                </a:solidFill>
              </a:rPr>
              <a:t>till</a:t>
            </a:r>
            <a:r>
              <a:rPr lang="fi-FI" sz="1600" dirty="0">
                <a:solidFill>
                  <a:schemeClr val="tx1">
                    <a:lumMod val="65000"/>
                    <a:lumOff val="35000"/>
                  </a:schemeClr>
                </a:solidFill>
              </a:rPr>
              <a:t> </a:t>
            </a:r>
            <a:r>
              <a:rPr lang="fi-FI" sz="1600" dirty="0" err="1">
                <a:solidFill>
                  <a:schemeClr val="tx1">
                    <a:lumMod val="65000"/>
                    <a:lumOff val="35000"/>
                  </a:schemeClr>
                </a:solidFill>
              </a:rPr>
              <a:t>döden</a:t>
            </a:r>
            <a:r>
              <a:rPr lang="fi-FI" sz="1600" dirty="0">
                <a:solidFill>
                  <a:schemeClr val="tx1">
                    <a:lumMod val="65000"/>
                    <a:lumOff val="35000"/>
                  </a:schemeClr>
                </a:solidFill>
              </a:rPr>
              <a:t>. </a:t>
            </a:r>
            <a:r>
              <a:rPr lang="fi-FI" sz="1600" dirty="0" err="1">
                <a:solidFill>
                  <a:schemeClr val="tx1">
                    <a:lumMod val="65000"/>
                    <a:lumOff val="35000"/>
                  </a:schemeClr>
                </a:solidFill>
              </a:rPr>
              <a:t>Männen</a:t>
            </a:r>
            <a:r>
              <a:rPr lang="fi-FI" sz="1600" dirty="0">
                <a:solidFill>
                  <a:schemeClr val="tx1">
                    <a:lumMod val="65000"/>
                    <a:lumOff val="35000"/>
                  </a:schemeClr>
                </a:solidFill>
              </a:rPr>
              <a:t> </a:t>
            </a:r>
            <a:r>
              <a:rPr lang="fi-FI" sz="1600" dirty="0" err="1">
                <a:solidFill>
                  <a:schemeClr val="tx1">
                    <a:lumMod val="65000"/>
                    <a:lumOff val="35000"/>
                  </a:schemeClr>
                </a:solidFill>
              </a:rPr>
              <a:t>står</a:t>
            </a:r>
            <a:r>
              <a:rPr lang="fi-FI" sz="1600" dirty="0">
                <a:solidFill>
                  <a:schemeClr val="tx1">
                    <a:lumMod val="65000"/>
                    <a:lumOff val="35000"/>
                  </a:schemeClr>
                </a:solidFill>
              </a:rPr>
              <a:t> </a:t>
            </a:r>
            <a:r>
              <a:rPr lang="fi-FI" sz="1600" dirty="0" err="1">
                <a:solidFill>
                  <a:schemeClr val="tx1">
                    <a:lumMod val="65000"/>
                    <a:lumOff val="35000"/>
                  </a:schemeClr>
                </a:solidFill>
              </a:rPr>
              <a:t>tydligt</a:t>
            </a:r>
            <a:r>
              <a:rPr lang="fi-FI" sz="1600" dirty="0">
                <a:solidFill>
                  <a:schemeClr val="tx1">
                    <a:lumMod val="65000"/>
                    <a:lumOff val="35000"/>
                  </a:schemeClr>
                </a:solidFill>
              </a:rPr>
              <a:t> för ett </a:t>
            </a:r>
            <a:r>
              <a:rPr lang="fi-FI" sz="1600" dirty="0" err="1">
                <a:solidFill>
                  <a:schemeClr val="tx1">
                    <a:lumMod val="65000"/>
                    <a:lumOff val="35000"/>
                  </a:schemeClr>
                </a:solidFill>
              </a:rPr>
              <a:t>sörre</a:t>
            </a:r>
            <a:r>
              <a:rPr lang="fi-FI" sz="1600" dirty="0">
                <a:solidFill>
                  <a:schemeClr val="tx1">
                    <a:lumMod val="65000"/>
                    <a:lumOff val="35000"/>
                  </a:schemeClr>
                </a:solidFill>
              </a:rPr>
              <a:t> </a:t>
            </a:r>
            <a:r>
              <a:rPr lang="fi-FI" sz="1600" dirty="0" err="1">
                <a:solidFill>
                  <a:schemeClr val="tx1">
                    <a:lumMod val="65000"/>
                    <a:lumOff val="35000"/>
                  </a:schemeClr>
                </a:solidFill>
              </a:rPr>
              <a:t>antal</a:t>
            </a:r>
            <a:r>
              <a:rPr lang="fi-FI" sz="1600" dirty="0">
                <a:solidFill>
                  <a:schemeClr val="tx1">
                    <a:lumMod val="65000"/>
                    <a:lumOff val="35000"/>
                  </a:schemeClr>
                </a:solidFill>
              </a:rPr>
              <a:t> i alla </a:t>
            </a:r>
            <a:r>
              <a:rPr lang="fi-FI" sz="1600" dirty="0" err="1">
                <a:solidFill>
                  <a:schemeClr val="tx1">
                    <a:lumMod val="65000"/>
                    <a:lumOff val="35000"/>
                  </a:schemeClr>
                </a:solidFill>
              </a:rPr>
              <a:t>åldersgrupper</a:t>
            </a:r>
            <a:r>
              <a:rPr lang="fi-FI" sz="1600" dirty="0">
                <a:solidFill>
                  <a:schemeClr val="tx1">
                    <a:lumMod val="65000"/>
                    <a:lumOff val="35000"/>
                  </a:schemeClr>
                </a:solidFill>
              </a:rPr>
              <a:t>.</a:t>
            </a:r>
          </a:p>
        </p:txBody>
      </p:sp>
      <p:sp>
        <p:nvSpPr>
          <p:cNvPr id="12" name="TextBox 11">
            <a:extLst>
              <a:ext uri="{FF2B5EF4-FFF2-40B4-BE49-F238E27FC236}">
                <a16:creationId xmlns:a16="http://schemas.microsoft.com/office/drawing/2014/main" id="{54A22BA1-9209-47D8-9D86-F851D1F5ADC4}"/>
              </a:ext>
            </a:extLst>
          </p:cNvPr>
          <p:cNvSpPr txBox="1"/>
          <p:nvPr/>
        </p:nvSpPr>
        <p:spPr>
          <a:xfrm>
            <a:off x="10267560" y="2411815"/>
            <a:ext cx="479618" cy="276999"/>
          </a:xfrm>
          <a:prstGeom prst="rect">
            <a:avLst/>
          </a:prstGeom>
          <a:noFill/>
        </p:spPr>
        <p:txBody>
          <a:bodyPr wrap="none" rtlCol="0">
            <a:spAutoFit/>
          </a:bodyPr>
          <a:lstStyle/>
          <a:p>
            <a:r>
              <a:rPr lang="fi-FI" sz="1200" b="1" dirty="0" err="1">
                <a:solidFill>
                  <a:srgbClr val="00509E"/>
                </a:solidFill>
              </a:rPr>
              <a:t>män</a:t>
            </a:r>
            <a:endParaRPr lang="fi-FI" sz="1200" b="1" dirty="0">
              <a:solidFill>
                <a:srgbClr val="00509E"/>
              </a:solidFill>
            </a:endParaRPr>
          </a:p>
        </p:txBody>
      </p:sp>
      <p:sp>
        <p:nvSpPr>
          <p:cNvPr id="13" name="Rectangle 12">
            <a:extLst>
              <a:ext uri="{FF2B5EF4-FFF2-40B4-BE49-F238E27FC236}">
                <a16:creationId xmlns:a16="http://schemas.microsoft.com/office/drawing/2014/main" id="{6A15B510-AD4B-4280-8113-502BDEA7308C}"/>
              </a:ext>
            </a:extLst>
          </p:cNvPr>
          <p:cNvSpPr/>
          <p:nvPr/>
        </p:nvSpPr>
        <p:spPr>
          <a:xfrm rot="16200000">
            <a:off x="3582266" y="3275111"/>
            <a:ext cx="599844" cy="307777"/>
          </a:xfrm>
          <a:prstGeom prst="rect">
            <a:avLst/>
          </a:prstGeom>
        </p:spPr>
        <p:txBody>
          <a:bodyPr wrap="none">
            <a:spAutoFit/>
          </a:bodyPr>
          <a:lstStyle/>
          <a:p>
            <a:r>
              <a:rPr lang="fi-FI" sz="1400" b="1" dirty="0" err="1">
                <a:solidFill>
                  <a:schemeClr val="tx1">
                    <a:lumMod val="65000"/>
                    <a:lumOff val="35000"/>
                  </a:schemeClr>
                </a:solidFill>
              </a:rPr>
              <a:t>Döda</a:t>
            </a:r>
            <a:endParaRPr lang="fi-FI" sz="1400" dirty="0">
              <a:solidFill>
                <a:schemeClr val="tx1">
                  <a:lumMod val="65000"/>
                  <a:lumOff val="35000"/>
                </a:schemeClr>
              </a:solidFill>
            </a:endParaRPr>
          </a:p>
        </p:txBody>
      </p:sp>
      <p:sp>
        <p:nvSpPr>
          <p:cNvPr id="14" name="TextBox 13">
            <a:extLst>
              <a:ext uri="{FF2B5EF4-FFF2-40B4-BE49-F238E27FC236}">
                <a16:creationId xmlns:a16="http://schemas.microsoft.com/office/drawing/2014/main" id="{7E766C8C-4F07-4AE0-B3EA-9F856E1AE58C}"/>
              </a:ext>
            </a:extLst>
          </p:cNvPr>
          <p:cNvSpPr txBox="1"/>
          <p:nvPr/>
        </p:nvSpPr>
        <p:spPr>
          <a:xfrm>
            <a:off x="6794546" y="4820209"/>
            <a:ext cx="526106" cy="307777"/>
          </a:xfrm>
          <a:prstGeom prst="rect">
            <a:avLst/>
          </a:prstGeom>
          <a:noFill/>
        </p:spPr>
        <p:txBody>
          <a:bodyPr wrap="none" rtlCol="0">
            <a:spAutoFit/>
          </a:bodyPr>
          <a:lstStyle/>
          <a:p>
            <a:r>
              <a:rPr lang="fi-FI" sz="1400" b="1" dirty="0" err="1">
                <a:solidFill>
                  <a:srgbClr val="00509E"/>
                </a:solidFill>
              </a:rPr>
              <a:t>Män</a:t>
            </a:r>
            <a:endParaRPr lang="fi-FI" sz="1400" b="1" dirty="0">
              <a:solidFill>
                <a:srgbClr val="00509E"/>
              </a:solidFill>
            </a:endParaRPr>
          </a:p>
        </p:txBody>
      </p:sp>
      <p:sp>
        <p:nvSpPr>
          <p:cNvPr id="15" name="Rectangle 14">
            <a:extLst>
              <a:ext uri="{FF2B5EF4-FFF2-40B4-BE49-F238E27FC236}">
                <a16:creationId xmlns:a16="http://schemas.microsoft.com/office/drawing/2014/main" id="{4FB4E69C-459C-4265-8D01-E1310EB3534F}"/>
              </a:ext>
            </a:extLst>
          </p:cNvPr>
          <p:cNvSpPr/>
          <p:nvPr/>
        </p:nvSpPr>
        <p:spPr>
          <a:xfrm>
            <a:off x="7580698" y="4815729"/>
            <a:ext cx="782587" cy="307777"/>
          </a:xfrm>
          <a:prstGeom prst="rect">
            <a:avLst/>
          </a:prstGeom>
        </p:spPr>
        <p:txBody>
          <a:bodyPr wrap="none">
            <a:spAutoFit/>
          </a:bodyPr>
          <a:lstStyle/>
          <a:p>
            <a:r>
              <a:rPr lang="fi-FI" sz="1400" b="1" dirty="0" err="1">
                <a:solidFill>
                  <a:srgbClr val="00509E"/>
                </a:solidFill>
              </a:rPr>
              <a:t>Kvinnor</a:t>
            </a:r>
            <a:endParaRPr lang="fi-FI" sz="1400" dirty="0">
              <a:solidFill>
                <a:srgbClr val="00509E"/>
              </a:solidFill>
            </a:endParaRPr>
          </a:p>
        </p:txBody>
      </p:sp>
      <p:pic>
        <p:nvPicPr>
          <p:cNvPr id="3" name="Picture 2" descr="Etusivu - Suomen Uimaopetus- ja Hengenpelastusliitto">
            <a:extLst>
              <a:ext uri="{FF2B5EF4-FFF2-40B4-BE49-F238E27FC236}">
                <a16:creationId xmlns:a16="http://schemas.microsoft.com/office/drawing/2014/main" id="{4AE1FD35-B779-0E25-1B4D-6089D510546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4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hart of a diagram of a water accident&#10;&#10;Description automatically generated with medium confidence">
            <a:extLst>
              <a:ext uri="{FF2B5EF4-FFF2-40B4-BE49-F238E27FC236}">
                <a16:creationId xmlns:a16="http://schemas.microsoft.com/office/drawing/2014/main" id="{8A331D6F-4A5E-BA9A-1875-6E13A52BA1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9683" y="467938"/>
            <a:ext cx="8002375" cy="5321580"/>
          </a:xfrm>
        </p:spPr>
      </p:pic>
      <p:sp>
        <p:nvSpPr>
          <p:cNvPr id="4" name="Footer Placeholder 3">
            <a:extLst>
              <a:ext uri="{FF2B5EF4-FFF2-40B4-BE49-F238E27FC236}">
                <a16:creationId xmlns:a16="http://schemas.microsoft.com/office/drawing/2014/main" id="{7A079D3D-12FA-7249-D03F-41E58D471FC0}"/>
              </a:ext>
            </a:extLst>
          </p:cNvPr>
          <p:cNvSpPr>
            <a:spLocks noGrp="1"/>
          </p:cNvSpPr>
          <p:nvPr>
            <p:ph type="ftr" sz="quarter" idx="11"/>
          </p:nvPr>
        </p:nvSpPr>
        <p:spPr>
          <a:xfrm>
            <a:off x="3188337" y="5719644"/>
            <a:ext cx="5241533" cy="323743"/>
          </a:xfrm>
        </p:spPr>
        <p:txBody>
          <a:bodyPr/>
          <a:lstStyle/>
          <a:p>
            <a:pPr defTabSz="402336">
              <a:spcAft>
                <a:spcPts val="600"/>
              </a:spcAft>
            </a:pPr>
            <a:r>
              <a:rPr lang="en-US" sz="968" kern="1200">
                <a:solidFill>
                  <a:schemeClr val="tx1">
                    <a:lumMod val="50000"/>
                    <a:lumOff val="50000"/>
                  </a:schemeClr>
                </a:solidFill>
                <a:latin typeface="+mn-lt"/>
                <a:ea typeface="+mn-ea"/>
                <a:cs typeface="+mn-cs"/>
              </a:rPr>
              <a:t>Trygghetscoachträning</a:t>
            </a:r>
            <a:endParaRPr lang="en-US"/>
          </a:p>
        </p:txBody>
      </p:sp>
      <p:sp>
        <p:nvSpPr>
          <p:cNvPr id="5" name="Slide Number Placeholder 4">
            <a:extLst>
              <a:ext uri="{FF2B5EF4-FFF2-40B4-BE49-F238E27FC236}">
                <a16:creationId xmlns:a16="http://schemas.microsoft.com/office/drawing/2014/main" id="{4D572F8B-02BD-1A99-ABAC-1014D959AC39}"/>
              </a:ext>
            </a:extLst>
          </p:cNvPr>
          <p:cNvSpPr>
            <a:spLocks noGrp="1"/>
          </p:cNvSpPr>
          <p:nvPr>
            <p:ph type="sldNum" sz="quarter" idx="12"/>
          </p:nvPr>
        </p:nvSpPr>
        <p:spPr>
          <a:xfrm>
            <a:off x="9186506" y="5719644"/>
            <a:ext cx="1357419" cy="323743"/>
          </a:xfrm>
        </p:spPr>
        <p:txBody>
          <a:bodyPr/>
          <a:lstStyle/>
          <a:p>
            <a:pPr defTabSz="402336">
              <a:spcAft>
                <a:spcPts val="600"/>
              </a:spcAft>
            </a:pPr>
            <a:fld id="{B7DA4E9F-0A7E-452B-AE79-EEF7D13AAFEF}" type="slidenum">
              <a:rPr lang="en-US" sz="1056" b="1" kern="1200">
                <a:solidFill>
                  <a:schemeClr val="accent1"/>
                </a:solidFill>
                <a:latin typeface="+mn-lt"/>
                <a:ea typeface="+mn-ea"/>
                <a:cs typeface="+mn-cs"/>
              </a:rPr>
              <a:pPr defTabSz="402336">
                <a:spcAft>
                  <a:spcPts val="600"/>
                </a:spcAft>
              </a:pPr>
              <a:t>5</a:t>
            </a:fld>
            <a:endParaRPr lang="en-US"/>
          </a:p>
        </p:txBody>
      </p:sp>
      <p:sp>
        <p:nvSpPr>
          <p:cNvPr id="7" name="TextBox 6">
            <a:extLst>
              <a:ext uri="{FF2B5EF4-FFF2-40B4-BE49-F238E27FC236}">
                <a16:creationId xmlns:a16="http://schemas.microsoft.com/office/drawing/2014/main" id="{095D33EE-BE34-146E-D9FF-DB044DCA59DD}"/>
              </a:ext>
            </a:extLst>
          </p:cNvPr>
          <p:cNvSpPr txBox="1"/>
          <p:nvPr/>
        </p:nvSpPr>
        <p:spPr>
          <a:xfrm>
            <a:off x="2530857" y="1271002"/>
            <a:ext cx="1535175" cy="566789"/>
          </a:xfrm>
          <a:custGeom>
            <a:avLst/>
            <a:gdLst>
              <a:gd name="connsiteX0" fmla="*/ 0 w 1535175"/>
              <a:gd name="connsiteY0" fmla="*/ 0 h 471539"/>
              <a:gd name="connsiteX1" fmla="*/ 1535175 w 1535175"/>
              <a:gd name="connsiteY1" fmla="*/ 0 h 471539"/>
              <a:gd name="connsiteX2" fmla="*/ 1535175 w 1535175"/>
              <a:gd name="connsiteY2" fmla="*/ 471539 h 471539"/>
              <a:gd name="connsiteX3" fmla="*/ 0 w 1535175"/>
              <a:gd name="connsiteY3" fmla="*/ 471539 h 471539"/>
              <a:gd name="connsiteX4" fmla="*/ 0 w 1535175"/>
              <a:gd name="connsiteY4" fmla="*/ 0 h 471539"/>
              <a:gd name="connsiteX0" fmla="*/ 0 w 1535175"/>
              <a:gd name="connsiteY0" fmla="*/ 0 h 566789"/>
              <a:gd name="connsiteX1" fmla="*/ 1535175 w 1535175"/>
              <a:gd name="connsiteY1" fmla="*/ 0 h 566789"/>
              <a:gd name="connsiteX2" fmla="*/ 1516125 w 1535175"/>
              <a:gd name="connsiteY2" fmla="*/ 566789 h 566789"/>
              <a:gd name="connsiteX3" fmla="*/ 0 w 1535175"/>
              <a:gd name="connsiteY3" fmla="*/ 471539 h 566789"/>
              <a:gd name="connsiteX4" fmla="*/ 0 w 1535175"/>
              <a:gd name="connsiteY4" fmla="*/ 0 h 56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75" h="566789">
                <a:moveTo>
                  <a:pt x="0" y="0"/>
                </a:moveTo>
                <a:lnTo>
                  <a:pt x="1535175" y="0"/>
                </a:lnTo>
                <a:lnTo>
                  <a:pt x="1516125" y="566789"/>
                </a:lnTo>
                <a:lnTo>
                  <a:pt x="0" y="471539"/>
                </a:lnTo>
                <a:lnTo>
                  <a:pt x="0" y="0"/>
                </a:lnTo>
                <a:close/>
              </a:path>
            </a:pathLst>
          </a:custGeom>
          <a:solidFill>
            <a:srgbClr val="FFFFFF"/>
          </a:solidFill>
        </p:spPr>
        <p:txBody>
          <a:bodyPr wrap="square" rtlCol="0">
            <a:spAutoFit/>
          </a:bodyPr>
          <a:lstStyle/>
          <a:p>
            <a:pPr algn="ctr" defTabSz="402336">
              <a:spcAft>
                <a:spcPts val="600"/>
              </a:spcAft>
            </a:pPr>
            <a:r>
              <a:rPr lang="fi-FI" sz="1232" b="1" kern="1200" dirty="0">
                <a:solidFill>
                  <a:schemeClr val="tx1"/>
                </a:solidFill>
                <a:latin typeface="+mn-lt"/>
                <a:ea typeface="+mn-ea"/>
                <a:cs typeface="+mn-cs"/>
              </a:rPr>
              <a:t>SIMMA, PLASKA OCH SVALKA SIG</a:t>
            </a:r>
            <a:endParaRPr lang="fi-FI" sz="1400" b="1" dirty="0"/>
          </a:p>
        </p:txBody>
      </p:sp>
      <p:sp>
        <p:nvSpPr>
          <p:cNvPr id="8" name="TextBox 7">
            <a:extLst>
              <a:ext uri="{FF2B5EF4-FFF2-40B4-BE49-F238E27FC236}">
                <a16:creationId xmlns:a16="http://schemas.microsoft.com/office/drawing/2014/main" id="{4D5887CC-C3D5-AF0E-678D-DB946E57EC74}"/>
              </a:ext>
            </a:extLst>
          </p:cNvPr>
          <p:cNvSpPr txBox="1"/>
          <p:nvPr/>
        </p:nvSpPr>
        <p:spPr>
          <a:xfrm>
            <a:off x="5047368" y="1258283"/>
            <a:ext cx="2355294" cy="654947"/>
          </a:xfrm>
          <a:custGeom>
            <a:avLst/>
            <a:gdLst>
              <a:gd name="connsiteX0" fmla="*/ 0 w 2571292"/>
              <a:gd name="connsiteY0" fmla="*/ 0 h 738664"/>
              <a:gd name="connsiteX1" fmla="*/ 2571292 w 2571292"/>
              <a:gd name="connsiteY1" fmla="*/ 0 h 738664"/>
              <a:gd name="connsiteX2" fmla="*/ 2571292 w 2571292"/>
              <a:gd name="connsiteY2" fmla="*/ 738664 h 738664"/>
              <a:gd name="connsiteX3" fmla="*/ 0 w 2571292"/>
              <a:gd name="connsiteY3" fmla="*/ 738664 h 738664"/>
              <a:gd name="connsiteX4" fmla="*/ 0 w 2571292"/>
              <a:gd name="connsiteY4" fmla="*/ 0 h 738664"/>
              <a:gd name="connsiteX0" fmla="*/ 0 w 2571292"/>
              <a:gd name="connsiteY0" fmla="*/ 0 h 781194"/>
              <a:gd name="connsiteX1" fmla="*/ 2571292 w 2571292"/>
              <a:gd name="connsiteY1" fmla="*/ 0 h 781194"/>
              <a:gd name="connsiteX2" fmla="*/ 2238138 w 2571292"/>
              <a:gd name="connsiteY2" fmla="*/ 781194 h 781194"/>
              <a:gd name="connsiteX3" fmla="*/ 0 w 2571292"/>
              <a:gd name="connsiteY3" fmla="*/ 738664 h 781194"/>
              <a:gd name="connsiteX4" fmla="*/ 0 w 2571292"/>
              <a:gd name="connsiteY4" fmla="*/ 0 h 781194"/>
              <a:gd name="connsiteX0" fmla="*/ 0 w 2656353"/>
              <a:gd name="connsiteY0" fmla="*/ 0 h 781194"/>
              <a:gd name="connsiteX1" fmla="*/ 2656353 w 2656353"/>
              <a:gd name="connsiteY1" fmla="*/ 0 h 781194"/>
              <a:gd name="connsiteX2" fmla="*/ 2238138 w 2656353"/>
              <a:gd name="connsiteY2" fmla="*/ 781194 h 781194"/>
              <a:gd name="connsiteX3" fmla="*/ 0 w 2656353"/>
              <a:gd name="connsiteY3" fmla="*/ 738664 h 781194"/>
              <a:gd name="connsiteX4" fmla="*/ 0 w 2656353"/>
              <a:gd name="connsiteY4" fmla="*/ 0 h 781194"/>
              <a:gd name="connsiteX0" fmla="*/ 0 w 2656353"/>
              <a:gd name="connsiteY0" fmla="*/ 0 h 738664"/>
              <a:gd name="connsiteX1" fmla="*/ 2656353 w 2656353"/>
              <a:gd name="connsiteY1" fmla="*/ 0 h 738664"/>
              <a:gd name="connsiteX2" fmla="*/ 2259403 w 2656353"/>
              <a:gd name="connsiteY2" fmla="*/ 710311 h 738664"/>
              <a:gd name="connsiteX3" fmla="*/ 0 w 2656353"/>
              <a:gd name="connsiteY3" fmla="*/ 738664 h 738664"/>
              <a:gd name="connsiteX4" fmla="*/ 0 w 2656353"/>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353" h="738664">
                <a:moveTo>
                  <a:pt x="0" y="0"/>
                </a:moveTo>
                <a:lnTo>
                  <a:pt x="2656353" y="0"/>
                </a:lnTo>
                <a:lnTo>
                  <a:pt x="2259403" y="710311"/>
                </a:lnTo>
                <a:lnTo>
                  <a:pt x="0" y="738664"/>
                </a:lnTo>
                <a:lnTo>
                  <a:pt x="0" y="0"/>
                </a:lnTo>
                <a:close/>
              </a:path>
            </a:pathLst>
          </a:custGeom>
          <a:solidFill>
            <a:srgbClr val="FFFFFF"/>
          </a:solidFill>
        </p:spPr>
        <p:txBody>
          <a:bodyPr wrap="square" rtlCol="0">
            <a:spAutoFit/>
          </a:bodyPr>
          <a:lstStyle/>
          <a:p>
            <a:pPr algn="ctr" defTabSz="402336">
              <a:spcAft>
                <a:spcPts val="600"/>
              </a:spcAft>
            </a:pPr>
            <a:r>
              <a:rPr lang="fi-FI" sz="1232" b="1" kern="1200" dirty="0">
                <a:solidFill>
                  <a:schemeClr val="tx1"/>
                </a:solidFill>
                <a:latin typeface="+mn-lt"/>
                <a:ea typeface="+mn-ea"/>
                <a:cs typeface="+mn-cs"/>
              </a:rPr>
              <a:t>FALLA IAVSUJTLIGT I VATTNET FRÅN STRANDEN ELLER BRYGGAN</a:t>
            </a:r>
            <a:endParaRPr lang="fi-FI" sz="1400" b="1" dirty="0"/>
          </a:p>
        </p:txBody>
      </p:sp>
      <p:sp>
        <p:nvSpPr>
          <p:cNvPr id="9" name="TextBox 8">
            <a:extLst>
              <a:ext uri="{FF2B5EF4-FFF2-40B4-BE49-F238E27FC236}">
                <a16:creationId xmlns:a16="http://schemas.microsoft.com/office/drawing/2014/main" id="{CEF9CBBD-E8B5-D5FC-A75A-DCAF336C6AB5}"/>
              </a:ext>
            </a:extLst>
          </p:cNvPr>
          <p:cNvSpPr txBox="1"/>
          <p:nvPr/>
        </p:nvSpPr>
        <p:spPr>
          <a:xfrm>
            <a:off x="8193382" y="1271002"/>
            <a:ext cx="1345588" cy="541389"/>
          </a:xfrm>
          <a:custGeom>
            <a:avLst/>
            <a:gdLst>
              <a:gd name="connsiteX0" fmla="*/ 0 w 1345588"/>
              <a:gd name="connsiteY0" fmla="*/ 0 h 471539"/>
              <a:gd name="connsiteX1" fmla="*/ 1345588 w 1345588"/>
              <a:gd name="connsiteY1" fmla="*/ 0 h 471539"/>
              <a:gd name="connsiteX2" fmla="*/ 1345588 w 1345588"/>
              <a:gd name="connsiteY2" fmla="*/ 471539 h 471539"/>
              <a:gd name="connsiteX3" fmla="*/ 0 w 1345588"/>
              <a:gd name="connsiteY3" fmla="*/ 471539 h 471539"/>
              <a:gd name="connsiteX4" fmla="*/ 0 w 1345588"/>
              <a:gd name="connsiteY4" fmla="*/ 0 h 471539"/>
              <a:gd name="connsiteX0" fmla="*/ 0 w 1345588"/>
              <a:gd name="connsiteY0" fmla="*/ 0 h 541389"/>
              <a:gd name="connsiteX1" fmla="*/ 1345588 w 1345588"/>
              <a:gd name="connsiteY1" fmla="*/ 0 h 541389"/>
              <a:gd name="connsiteX2" fmla="*/ 1301138 w 1345588"/>
              <a:gd name="connsiteY2" fmla="*/ 541389 h 541389"/>
              <a:gd name="connsiteX3" fmla="*/ 0 w 1345588"/>
              <a:gd name="connsiteY3" fmla="*/ 471539 h 541389"/>
              <a:gd name="connsiteX4" fmla="*/ 0 w 1345588"/>
              <a:gd name="connsiteY4" fmla="*/ 0 h 54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588" h="541389">
                <a:moveTo>
                  <a:pt x="0" y="0"/>
                </a:moveTo>
                <a:lnTo>
                  <a:pt x="1345588" y="0"/>
                </a:lnTo>
                <a:lnTo>
                  <a:pt x="1301138" y="541389"/>
                </a:lnTo>
                <a:lnTo>
                  <a:pt x="0" y="471539"/>
                </a:lnTo>
                <a:lnTo>
                  <a:pt x="0" y="0"/>
                </a:lnTo>
                <a:close/>
              </a:path>
            </a:pathLst>
          </a:custGeom>
          <a:solidFill>
            <a:srgbClr val="FFFFFF"/>
          </a:solidFill>
        </p:spPr>
        <p:txBody>
          <a:bodyPr wrap="square" rtlCol="0">
            <a:spAutoFit/>
          </a:bodyPr>
          <a:lstStyle/>
          <a:p>
            <a:pPr algn="ctr" defTabSz="402336">
              <a:spcAft>
                <a:spcPts val="600"/>
              </a:spcAft>
            </a:pPr>
            <a:r>
              <a:rPr lang="fi-FI" sz="1232" b="1" kern="1200" dirty="0">
                <a:solidFill>
                  <a:schemeClr val="tx1"/>
                </a:solidFill>
                <a:latin typeface="+mn-lt"/>
                <a:ea typeface="+mn-ea"/>
                <a:cs typeface="+mn-cs"/>
              </a:rPr>
              <a:t>RÖRA SIG MED FLYTETYG</a:t>
            </a:r>
            <a:endParaRPr lang="fi-FI" sz="1400" b="1" dirty="0"/>
          </a:p>
        </p:txBody>
      </p:sp>
      <p:sp>
        <p:nvSpPr>
          <p:cNvPr id="10" name="TextBox 9">
            <a:extLst>
              <a:ext uri="{FF2B5EF4-FFF2-40B4-BE49-F238E27FC236}">
                <a16:creationId xmlns:a16="http://schemas.microsoft.com/office/drawing/2014/main" id="{E7490791-7D83-4B1F-80FA-8F87A32CBE3B}"/>
              </a:ext>
            </a:extLst>
          </p:cNvPr>
          <p:cNvSpPr txBox="1"/>
          <p:nvPr/>
        </p:nvSpPr>
        <p:spPr>
          <a:xfrm>
            <a:off x="2668336" y="3589198"/>
            <a:ext cx="1165060" cy="471539"/>
          </a:xfrm>
          <a:prstGeom prst="rect">
            <a:avLst/>
          </a:prstGeom>
          <a:solidFill>
            <a:srgbClr val="FFFFFF"/>
          </a:solidFill>
        </p:spPr>
        <p:txBody>
          <a:bodyPr wrap="square" rtlCol="0">
            <a:spAutoFit/>
          </a:bodyPr>
          <a:lstStyle/>
          <a:p>
            <a:pPr algn="ctr" defTabSz="402336">
              <a:spcAft>
                <a:spcPts val="600"/>
              </a:spcAft>
            </a:pPr>
            <a:r>
              <a:rPr lang="fi-FI" sz="1232" b="1" kern="1200" dirty="0">
                <a:solidFill>
                  <a:schemeClr val="tx1"/>
                </a:solidFill>
                <a:latin typeface="+mn-lt"/>
                <a:ea typeface="+mn-ea"/>
                <a:cs typeface="+mn-cs"/>
              </a:rPr>
              <a:t>FALLA GENOM ISEN</a:t>
            </a:r>
            <a:endParaRPr lang="fi-FI" sz="1400" b="1" dirty="0"/>
          </a:p>
        </p:txBody>
      </p:sp>
      <p:sp>
        <p:nvSpPr>
          <p:cNvPr id="12" name="TextBox 11">
            <a:extLst>
              <a:ext uri="{FF2B5EF4-FFF2-40B4-BE49-F238E27FC236}">
                <a16:creationId xmlns:a16="http://schemas.microsoft.com/office/drawing/2014/main" id="{2631E0E8-7799-740B-D1B0-5B2E49EFB1D5}"/>
              </a:ext>
            </a:extLst>
          </p:cNvPr>
          <p:cNvSpPr txBox="1"/>
          <p:nvPr/>
        </p:nvSpPr>
        <p:spPr>
          <a:xfrm>
            <a:off x="4646808" y="3602359"/>
            <a:ext cx="1449192" cy="471539"/>
          </a:xfrm>
          <a:custGeom>
            <a:avLst/>
            <a:gdLst>
              <a:gd name="connsiteX0" fmla="*/ 0 w 1620254"/>
              <a:gd name="connsiteY0" fmla="*/ 0 h 523220"/>
              <a:gd name="connsiteX1" fmla="*/ 1620254 w 1620254"/>
              <a:gd name="connsiteY1" fmla="*/ 0 h 523220"/>
              <a:gd name="connsiteX2" fmla="*/ 1620254 w 1620254"/>
              <a:gd name="connsiteY2" fmla="*/ 523220 h 523220"/>
              <a:gd name="connsiteX3" fmla="*/ 0 w 1620254"/>
              <a:gd name="connsiteY3" fmla="*/ 523220 h 523220"/>
              <a:gd name="connsiteX4" fmla="*/ 0 w 1620254"/>
              <a:gd name="connsiteY4" fmla="*/ 0 h 523220"/>
              <a:gd name="connsiteX0" fmla="*/ 70883 w 1620254"/>
              <a:gd name="connsiteY0" fmla="*/ 7088 h 523220"/>
              <a:gd name="connsiteX1" fmla="*/ 1620254 w 1620254"/>
              <a:gd name="connsiteY1" fmla="*/ 0 h 523220"/>
              <a:gd name="connsiteX2" fmla="*/ 1620254 w 1620254"/>
              <a:gd name="connsiteY2" fmla="*/ 523220 h 523220"/>
              <a:gd name="connsiteX3" fmla="*/ 0 w 1620254"/>
              <a:gd name="connsiteY3" fmla="*/ 523220 h 523220"/>
              <a:gd name="connsiteX4" fmla="*/ 70883 w 1620254"/>
              <a:gd name="connsiteY4" fmla="*/ 7088 h 523220"/>
              <a:gd name="connsiteX0" fmla="*/ 7088 w 1556459"/>
              <a:gd name="connsiteY0" fmla="*/ 7088 h 523220"/>
              <a:gd name="connsiteX1" fmla="*/ 1556459 w 1556459"/>
              <a:gd name="connsiteY1" fmla="*/ 0 h 523220"/>
              <a:gd name="connsiteX2" fmla="*/ 1556459 w 1556459"/>
              <a:gd name="connsiteY2" fmla="*/ 523220 h 523220"/>
              <a:gd name="connsiteX3" fmla="*/ 0 w 1556459"/>
              <a:gd name="connsiteY3" fmla="*/ 516132 h 523220"/>
              <a:gd name="connsiteX4" fmla="*/ 7088 w 1556459"/>
              <a:gd name="connsiteY4" fmla="*/ 7088 h 523220"/>
              <a:gd name="connsiteX0" fmla="*/ 7088 w 1563548"/>
              <a:gd name="connsiteY0" fmla="*/ 7088 h 579927"/>
              <a:gd name="connsiteX1" fmla="*/ 1556459 w 1563548"/>
              <a:gd name="connsiteY1" fmla="*/ 0 h 579927"/>
              <a:gd name="connsiteX2" fmla="*/ 1563548 w 1563548"/>
              <a:gd name="connsiteY2" fmla="*/ 579927 h 579927"/>
              <a:gd name="connsiteX3" fmla="*/ 0 w 1563548"/>
              <a:gd name="connsiteY3" fmla="*/ 516132 h 579927"/>
              <a:gd name="connsiteX4" fmla="*/ 7088 w 1563548"/>
              <a:gd name="connsiteY4" fmla="*/ 7088 h 579927"/>
              <a:gd name="connsiteX0" fmla="*/ 14176 w 1570636"/>
              <a:gd name="connsiteY0" fmla="*/ 7088 h 608281"/>
              <a:gd name="connsiteX1" fmla="*/ 1563547 w 1570636"/>
              <a:gd name="connsiteY1" fmla="*/ 0 h 608281"/>
              <a:gd name="connsiteX2" fmla="*/ 1570636 w 1570636"/>
              <a:gd name="connsiteY2" fmla="*/ 579927 h 608281"/>
              <a:gd name="connsiteX3" fmla="*/ 0 w 1570636"/>
              <a:gd name="connsiteY3" fmla="*/ 608281 h 608281"/>
              <a:gd name="connsiteX4" fmla="*/ 14176 w 1570636"/>
              <a:gd name="connsiteY4" fmla="*/ 7088 h 608281"/>
              <a:gd name="connsiteX0" fmla="*/ 54 w 1641574"/>
              <a:gd name="connsiteY0" fmla="*/ 0 h 636635"/>
              <a:gd name="connsiteX1" fmla="*/ 1634485 w 1641574"/>
              <a:gd name="connsiteY1" fmla="*/ 28354 h 636635"/>
              <a:gd name="connsiteX2" fmla="*/ 1641574 w 1641574"/>
              <a:gd name="connsiteY2" fmla="*/ 608281 h 636635"/>
              <a:gd name="connsiteX3" fmla="*/ 70938 w 1641574"/>
              <a:gd name="connsiteY3" fmla="*/ 636635 h 636635"/>
              <a:gd name="connsiteX4" fmla="*/ 54 w 1641574"/>
              <a:gd name="connsiteY4" fmla="*/ 0 h 636635"/>
              <a:gd name="connsiteX0" fmla="*/ 0 w 1641520"/>
              <a:gd name="connsiteY0" fmla="*/ 0 h 636635"/>
              <a:gd name="connsiteX1" fmla="*/ 1634431 w 1641520"/>
              <a:gd name="connsiteY1" fmla="*/ 28354 h 636635"/>
              <a:gd name="connsiteX2" fmla="*/ 1641520 w 1641520"/>
              <a:gd name="connsiteY2" fmla="*/ 608281 h 636635"/>
              <a:gd name="connsiteX3" fmla="*/ 70884 w 1641520"/>
              <a:gd name="connsiteY3" fmla="*/ 636635 h 636635"/>
              <a:gd name="connsiteX4" fmla="*/ 0 w 1641520"/>
              <a:gd name="connsiteY4" fmla="*/ 0 h 636635"/>
              <a:gd name="connsiteX0" fmla="*/ 0 w 1641520"/>
              <a:gd name="connsiteY0" fmla="*/ 0 h 608281"/>
              <a:gd name="connsiteX1" fmla="*/ 1634431 w 1641520"/>
              <a:gd name="connsiteY1" fmla="*/ 28354 h 608281"/>
              <a:gd name="connsiteX2" fmla="*/ 1641520 w 1641520"/>
              <a:gd name="connsiteY2" fmla="*/ 608281 h 608281"/>
              <a:gd name="connsiteX3" fmla="*/ 120503 w 1641520"/>
              <a:gd name="connsiteY3" fmla="*/ 558663 h 608281"/>
              <a:gd name="connsiteX4" fmla="*/ 0 w 1641520"/>
              <a:gd name="connsiteY4" fmla="*/ 0 h 608281"/>
              <a:gd name="connsiteX0" fmla="*/ 0 w 1634431"/>
              <a:gd name="connsiteY0" fmla="*/ 0 h 572839"/>
              <a:gd name="connsiteX1" fmla="*/ 1634431 w 1634431"/>
              <a:gd name="connsiteY1" fmla="*/ 28354 h 572839"/>
              <a:gd name="connsiteX2" fmla="*/ 1584813 w 1634431"/>
              <a:gd name="connsiteY2" fmla="*/ 572839 h 572839"/>
              <a:gd name="connsiteX3" fmla="*/ 120503 w 1634431"/>
              <a:gd name="connsiteY3" fmla="*/ 558663 h 572839"/>
              <a:gd name="connsiteX4" fmla="*/ 0 w 1634431"/>
              <a:gd name="connsiteY4" fmla="*/ 0 h 572839"/>
              <a:gd name="connsiteX0" fmla="*/ 0 w 1634431"/>
              <a:gd name="connsiteY0" fmla="*/ 0 h 572839"/>
              <a:gd name="connsiteX1" fmla="*/ 1034570 w 1634431"/>
              <a:gd name="connsiteY1" fmla="*/ 16217 h 572839"/>
              <a:gd name="connsiteX2" fmla="*/ 1634431 w 1634431"/>
              <a:gd name="connsiteY2" fmla="*/ 28354 h 572839"/>
              <a:gd name="connsiteX3" fmla="*/ 1584813 w 1634431"/>
              <a:gd name="connsiteY3" fmla="*/ 572839 h 572839"/>
              <a:gd name="connsiteX4" fmla="*/ 120503 w 1634431"/>
              <a:gd name="connsiteY4" fmla="*/ 558663 h 572839"/>
              <a:gd name="connsiteX5" fmla="*/ 0 w 1634431"/>
              <a:gd name="connsiteY5" fmla="*/ 0 h 5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4431" h="572839">
                <a:moveTo>
                  <a:pt x="0" y="0"/>
                </a:moveTo>
                <a:lnTo>
                  <a:pt x="1034570" y="16217"/>
                </a:lnTo>
                <a:lnTo>
                  <a:pt x="1634431" y="28354"/>
                </a:lnTo>
                <a:lnTo>
                  <a:pt x="1584813" y="572839"/>
                </a:lnTo>
                <a:lnTo>
                  <a:pt x="120503" y="558663"/>
                </a:lnTo>
                <a:cubicBezTo>
                  <a:pt x="122866" y="388982"/>
                  <a:pt x="96874" y="261829"/>
                  <a:pt x="0" y="0"/>
                </a:cubicBezTo>
                <a:close/>
              </a:path>
            </a:pathLst>
          </a:custGeom>
          <a:solidFill>
            <a:srgbClr val="FFFFFF"/>
          </a:solidFill>
        </p:spPr>
        <p:txBody>
          <a:bodyPr wrap="square" rtlCol="0">
            <a:spAutoFit/>
          </a:bodyPr>
          <a:lstStyle/>
          <a:p>
            <a:pPr algn="ctr" defTabSz="402336">
              <a:spcAft>
                <a:spcPts val="600"/>
              </a:spcAft>
            </a:pPr>
            <a:r>
              <a:rPr lang="fi-FI" sz="1232" b="1" kern="1200" dirty="0">
                <a:solidFill>
                  <a:schemeClr val="tx1"/>
                </a:solidFill>
                <a:latin typeface="+mn-lt"/>
                <a:ea typeface="+mn-ea"/>
                <a:cs typeface="+mn-cs"/>
              </a:rPr>
              <a:t>BALJOR, BADKAR OCH DUSCH</a:t>
            </a:r>
            <a:endParaRPr lang="fi-FI" sz="1400" b="1" dirty="0"/>
          </a:p>
        </p:txBody>
      </p:sp>
      <p:sp>
        <p:nvSpPr>
          <p:cNvPr id="14" name="TextBox 13">
            <a:extLst>
              <a:ext uri="{FF2B5EF4-FFF2-40B4-BE49-F238E27FC236}">
                <a16:creationId xmlns:a16="http://schemas.microsoft.com/office/drawing/2014/main" id="{3B253304-62DA-7C27-C38A-3FA42080C14D}"/>
              </a:ext>
            </a:extLst>
          </p:cNvPr>
          <p:cNvSpPr txBox="1"/>
          <p:nvPr/>
        </p:nvSpPr>
        <p:spPr>
          <a:xfrm>
            <a:off x="6652252" y="3777891"/>
            <a:ext cx="1113629" cy="281937"/>
          </a:xfrm>
          <a:prstGeom prst="rect">
            <a:avLst/>
          </a:prstGeom>
          <a:solidFill>
            <a:srgbClr val="FFFFFF"/>
          </a:solidFill>
        </p:spPr>
        <p:txBody>
          <a:bodyPr wrap="square" rtlCol="0">
            <a:spAutoFit/>
          </a:bodyPr>
          <a:lstStyle/>
          <a:p>
            <a:pPr algn="ctr" defTabSz="402336">
              <a:spcAft>
                <a:spcPts val="600"/>
              </a:spcAft>
            </a:pPr>
            <a:r>
              <a:rPr lang="fi-FI" sz="1232" b="1" kern="1200">
                <a:solidFill>
                  <a:schemeClr val="tx1"/>
                </a:solidFill>
                <a:latin typeface="+mn-lt"/>
                <a:ea typeface="+mn-ea"/>
                <a:cs typeface="+mn-cs"/>
              </a:rPr>
              <a:t>VÄGTRAFIK</a:t>
            </a:r>
            <a:endParaRPr lang="fi-FI" sz="1400" b="1"/>
          </a:p>
        </p:txBody>
      </p:sp>
      <p:sp>
        <p:nvSpPr>
          <p:cNvPr id="15" name="TextBox 14">
            <a:extLst>
              <a:ext uri="{FF2B5EF4-FFF2-40B4-BE49-F238E27FC236}">
                <a16:creationId xmlns:a16="http://schemas.microsoft.com/office/drawing/2014/main" id="{C9B5723D-935F-F833-4638-012A4A428F8A}"/>
              </a:ext>
            </a:extLst>
          </p:cNvPr>
          <p:cNvSpPr txBox="1"/>
          <p:nvPr/>
        </p:nvSpPr>
        <p:spPr>
          <a:xfrm>
            <a:off x="8382520" y="3458137"/>
            <a:ext cx="1326536" cy="648443"/>
          </a:xfrm>
          <a:custGeom>
            <a:avLst/>
            <a:gdLst>
              <a:gd name="connsiteX0" fmla="*/ 0 w 2116323"/>
              <a:gd name="connsiteY0" fmla="*/ 0 h 523220"/>
              <a:gd name="connsiteX1" fmla="*/ 2116323 w 2116323"/>
              <a:gd name="connsiteY1" fmla="*/ 0 h 523220"/>
              <a:gd name="connsiteX2" fmla="*/ 2116323 w 2116323"/>
              <a:gd name="connsiteY2" fmla="*/ 523220 h 523220"/>
              <a:gd name="connsiteX3" fmla="*/ 0 w 2116323"/>
              <a:gd name="connsiteY3" fmla="*/ 523220 h 523220"/>
              <a:gd name="connsiteX4" fmla="*/ 0 w 2116323"/>
              <a:gd name="connsiteY4" fmla="*/ 0 h 523220"/>
              <a:gd name="connsiteX0" fmla="*/ 347331 w 2116323"/>
              <a:gd name="connsiteY0" fmla="*/ 14176 h 523220"/>
              <a:gd name="connsiteX1" fmla="*/ 2116323 w 2116323"/>
              <a:gd name="connsiteY1" fmla="*/ 0 h 523220"/>
              <a:gd name="connsiteX2" fmla="*/ 2116323 w 2116323"/>
              <a:gd name="connsiteY2" fmla="*/ 523220 h 523220"/>
              <a:gd name="connsiteX3" fmla="*/ 0 w 2116323"/>
              <a:gd name="connsiteY3" fmla="*/ 523220 h 523220"/>
              <a:gd name="connsiteX4" fmla="*/ 347331 w 2116323"/>
              <a:gd name="connsiteY4" fmla="*/ 14176 h 523220"/>
              <a:gd name="connsiteX0" fmla="*/ 77972 w 1846964"/>
              <a:gd name="connsiteY0" fmla="*/ 14176 h 523220"/>
              <a:gd name="connsiteX1" fmla="*/ 1846964 w 1846964"/>
              <a:gd name="connsiteY1" fmla="*/ 0 h 523220"/>
              <a:gd name="connsiteX2" fmla="*/ 1846964 w 1846964"/>
              <a:gd name="connsiteY2" fmla="*/ 523220 h 523220"/>
              <a:gd name="connsiteX3" fmla="*/ 0 w 1846964"/>
              <a:gd name="connsiteY3" fmla="*/ 473602 h 523220"/>
              <a:gd name="connsiteX4" fmla="*/ 77972 w 1846964"/>
              <a:gd name="connsiteY4" fmla="*/ 14176 h 523220"/>
              <a:gd name="connsiteX0" fmla="*/ 7089 w 1776081"/>
              <a:gd name="connsiteY0" fmla="*/ 14176 h 523220"/>
              <a:gd name="connsiteX1" fmla="*/ 1776081 w 1776081"/>
              <a:gd name="connsiteY1" fmla="*/ 0 h 523220"/>
              <a:gd name="connsiteX2" fmla="*/ 1776081 w 1776081"/>
              <a:gd name="connsiteY2" fmla="*/ 523220 h 523220"/>
              <a:gd name="connsiteX3" fmla="*/ 0 w 1776081"/>
              <a:gd name="connsiteY3" fmla="*/ 487779 h 523220"/>
              <a:gd name="connsiteX4" fmla="*/ 7089 w 1776081"/>
              <a:gd name="connsiteY4" fmla="*/ 14176 h 523220"/>
              <a:gd name="connsiteX0" fmla="*/ 0 w 1790258"/>
              <a:gd name="connsiteY0" fmla="*/ 0 h 523221"/>
              <a:gd name="connsiteX1" fmla="*/ 1790258 w 1790258"/>
              <a:gd name="connsiteY1" fmla="*/ 1 h 523221"/>
              <a:gd name="connsiteX2" fmla="*/ 1790258 w 1790258"/>
              <a:gd name="connsiteY2" fmla="*/ 523221 h 523221"/>
              <a:gd name="connsiteX3" fmla="*/ 14177 w 1790258"/>
              <a:gd name="connsiteY3" fmla="*/ 487780 h 523221"/>
              <a:gd name="connsiteX4" fmla="*/ 0 w 1790258"/>
              <a:gd name="connsiteY4" fmla="*/ 0 h 523221"/>
              <a:gd name="connsiteX0" fmla="*/ 0 w 1790258"/>
              <a:gd name="connsiteY0" fmla="*/ 63794 h 587015"/>
              <a:gd name="connsiteX1" fmla="*/ 1379132 w 1790258"/>
              <a:gd name="connsiteY1" fmla="*/ 0 h 587015"/>
              <a:gd name="connsiteX2" fmla="*/ 1790258 w 1790258"/>
              <a:gd name="connsiteY2" fmla="*/ 587015 h 587015"/>
              <a:gd name="connsiteX3" fmla="*/ 14177 w 1790258"/>
              <a:gd name="connsiteY3" fmla="*/ 551574 h 587015"/>
              <a:gd name="connsiteX4" fmla="*/ 0 w 1790258"/>
              <a:gd name="connsiteY4" fmla="*/ 63794 h 587015"/>
              <a:gd name="connsiteX0" fmla="*/ 0 w 1790258"/>
              <a:gd name="connsiteY0" fmla="*/ 0 h 523221"/>
              <a:gd name="connsiteX1" fmla="*/ 1492546 w 1790258"/>
              <a:gd name="connsiteY1" fmla="*/ 21267 h 523221"/>
              <a:gd name="connsiteX2" fmla="*/ 1790258 w 1790258"/>
              <a:gd name="connsiteY2" fmla="*/ 523221 h 523221"/>
              <a:gd name="connsiteX3" fmla="*/ 14177 w 1790258"/>
              <a:gd name="connsiteY3" fmla="*/ 487780 h 523221"/>
              <a:gd name="connsiteX4" fmla="*/ 0 w 1790258"/>
              <a:gd name="connsiteY4" fmla="*/ 0 h 523221"/>
              <a:gd name="connsiteX0" fmla="*/ 0 w 1556342"/>
              <a:gd name="connsiteY0" fmla="*/ 0 h 487780"/>
              <a:gd name="connsiteX1" fmla="*/ 1492546 w 1556342"/>
              <a:gd name="connsiteY1" fmla="*/ 21267 h 487780"/>
              <a:gd name="connsiteX2" fmla="*/ 1556342 w 1556342"/>
              <a:gd name="connsiteY2" fmla="*/ 466514 h 487780"/>
              <a:gd name="connsiteX3" fmla="*/ 14177 w 1556342"/>
              <a:gd name="connsiteY3" fmla="*/ 487780 h 487780"/>
              <a:gd name="connsiteX4" fmla="*/ 0 w 1556342"/>
              <a:gd name="connsiteY4" fmla="*/ 0 h 487780"/>
              <a:gd name="connsiteX0" fmla="*/ 0 w 1492546"/>
              <a:gd name="connsiteY0" fmla="*/ 0 h 487780"/>
              <a:gd name="connsiteX1" fmla="*/ 1492546 w 1492546"/>
              <a:gd name="connsiteY1" fmla="*/ 21267 h 487780"/>
              <a:gd name="connsiteX2" fmla="*/ 1478370 w 1492546"/>
              <a:gd name="connsiteY2" fmla="*/ 459426 h 487780"/>
              <a:gd name="connsiteX3" fmla="*/ 14177 w 1492546"/>
              <a:gd name="connsiteY3" fmla="*/ 487780 h 487780"/>
              <a:gd name="connsiteX4" fmla="*/ 0 w 1492546"/>
              <a:gd name="connsiteY4" fmla="*/ 0 h 487780"/>
              <a:gd name="connsiteX0" fmla="*/ 0 w 1492546"/>
              <a:gd name="connsiteY0" fmla="*/ 0 h 487780"/>
              <a:gd name="connsiteX1" fmla="*/ 1492546 w 1492546"/>
              <a:gd name="connsiteY1" fmla="*/ 21267 h 487780"/>
              <a:gd name="connsiteX2" fmla="*/ 1485813 w 1492546"/>
              <a:gd name="connsiteY2" fmla="*/ 421979 h 487780"/>
              <a:gd name="connsiteX3" fmla="*/ 14177 w 1492546"/>
              <a:gd name="connsiteY3" fmla="*/ 487780 h 487780"/>
              <a:gd name="connsiteX4" fmla="*/ 0 w 1492546"/>
              <a:gd name="connsiteY4" fmla="*/ 0 h 487780"/>
              <a:gd name="connsiteX0" fmla="*/ 709 w 1493255"/>
              <a:gd name="connsiteY0" fmla="*/ 0 h 436291"/>
              <a:gd name="connsiteX1" fmla="*/ 1493255 w 1493255"/>
              <a:gd name="connsiteY1" fmla="*/ 21267 h 436291"/>
              <a:gd name="connsiteX2" fmla="*/ 1486522 w 1493255"/>
              <a:gd name="connsiteY2" fmla="*/ 421979 h 436291"/>
              <a:gd name="connsiteX3" fmla="*/ 0 w 1493255"/>
              <a:gd name="connsiteY3" fmla="*/ 436291 h 436291"/>
              <a:gd name="connsiteX4" fmla="*/ 709 w 1493255"/>
              <a:gd name="connsiteY4" fmla="*/ 0 h 436291"/>
              <a:gd name="connsiteX0" fmla="*/ 5 w 1492551"/>
              <a:gd name="connsiteY0" fmla="*/ 0 h 422248"/>
              <a:gd name="connsiteX1" fmla="*/ 1492551 w 1492551"/>
              <a:gd name="connsiteY1" fmla="*/ 21267 h 422248"/>
              <a:gd name="connsiteX2" fmla="*/ 1485818 w 1492551"/>
              <a:gd name="connsiteY2" fmla="*/ 421979 h 422248"/>
              <a:gd name="connsiteX3" fmla="*/ 6740 w 1492551"/>
              <a:gd name="connsiteY3" fmla="*/ 422248 h 422248"/>
              <a:gd name="connsiteX4" fmla="*/ 5 w 1492551"/>
              <a:gd name="connsiteY4" fmla="*/ 0 h 422248"/>
              <a:gd name="connsiteX0" fmla="*/ 5 w 1492551"/>
              <a:gd name="connsiteY0" fmla="*/ 0 h 422248"/>
              <a:gd name="connsiteX1" fmla="*/ 1492551 w 1492551"/>
              <a:gd name="connsiteY1" fmla="*/ 21267 h 422248"/>
              <a:gd name="connsiteX2" fmla="*/ 1457644 w 1492551"/>
              <a:gd name="connsiteY2" fmla="*/ 389535 h 422248"/>
              <a:gd name="connsiteX3" fmla="*/ 6740 w 1492551"/>
              <a:gd name="connsiteY3" fmla="*/ 422248 h 422248"/>
              <a:gd name="connsiteX4" fmla="*/ 5 w 1492551"/>
              <a:gd name="connsiteY4" fmla="*/ 0 h 422248"/>
              <a:gd name="connsiteX0" fmla="*/ 5 w 1492551"/>
              <a:gd name="connsiteY0" fmla="*/ 0 h 422248"/>
              <a:gd name="connsiteX1" fmla="*/ 1492551 w 1492551"/>
              <a:gd name="connsiteY1" fmla="*/ 21267 h 422248"/>
              <a:gd name="connsiteX2" fmla="*/ 1457644 w 1492551"/>
              <a:gd name="connsiteY2" fmla="*/ 389535 h 422248"/>
              <a:gd name="connsiteX3" fmla="*/ 6740 w 1492551"/>
              <a:gd name="connsiteY3" fmla="*/ 422248 h 422248"/>
              <a:gd name="connsiteX4" fmla="*/ 5 w 1492551"/>
              <a:gd name="connsiteY4" fmla="*/ 0 h 422248"/>
              <a:gd name="connsiteX0" fmla="*/ 5 w 1471420"/>
              <a:gd name="connsiteY0" fmla="*/ 0 h 422248"/>
              <a:gd name="connsiteX1" fmla="*/ 1471420 w 1471420"/>
              <a:gd name="connsiteY1" fmla="*/ 25322 h 422248"/>
              <a:gd name="connsiteX2" fmla="*/ 1457644 w 1471420"/>
              <a:gd name="connsiteY2" fmla="*/ 389535 h 422248"/>
              <a:gd name="connsiteX3" fmla="*/ 6740 w 1471420"/>
              <a:gd name="connsiteY3" fmla="*/ 422248 h 422248"/>
              <a:gd name="connsiteX4" fmla="*/ 5 w 1471420"/>
              <a:gd name="connsiteY4" fmla="*/ 0 h 422248"/>
              <a:gd name="connsiteX0" fmla="*/ 3 w 1471418"/>
              <a:gd name="connsiteY0" fmla="*/ 0 h 414137"/>
              <a:gd name="connsiteX1" fmla="*/ 1471418 w 1471418"/>
              <a:gd name="connsiteY1" fmla="*/ 25322 h 414137"/>
              <a:gd name="connsiteX2" fmla="*/ 1457642 w 1471418"/>
              <a:gd name="connsiteY2" fmla="*/ 389535 h 414137"/>
              <a:gd name="connsiteX3" fmla="*/ 13781 w 1471418"/>
              <a:gd name="connsiteY3" fmla="*/ 414137 h 414137"/>
              <a:gd name="connsiteX4" fmla="*/ 3 w 1471418"/>
              <a:gd name="connsiteY4" fmla="*/ 0 h 414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418" h="414137">
                <a:moveTo>
                  <a:pt x="3" y="0"/>
                </a:moveTo>
                <a:lnTo>
                  <a:pt x="1471418" y="25322"/>
                </a:lnTo>
                <a:cubicBezTo>
                  <a:pt x="1459782" y="148078"/>
                  <a:pt x="1476321" y="214057"/>
                  <a:pt x="1457642" y="389535"/>
                </a:cubicBezTo>
                <a:lnTo>
                  <a:pt x="13781" y="414137"/>
                </a:lnTo>
                <a:cubicBezTo>
                  <a:pt x="14017" y="268707"/>
                  <a:pt x="-233" y="145430"/>
                  <a:pt x="3" y="0"/>
                </a:cubicBezTo>
                <a:close/>
              </a:path>
            </a:pathLst>
          </a:custGeom>
          <a:solidFill>
            <a:srgbClr val="FFFFFF"/>
          </a:solidFill>
        </p:spPr>
        <p:txBody>
          <a:bodyPr wrap="square" rtlCol="0">
            <a:spAutoFit/>
          </a:bodyPr>
          <a:lstStyle/>
          <a:p>
            <a:pPr algn="ctr" defTabSz="402336">
              <a:spcAft>
                <a:spcPts val="600"/>
              </a:spcAft>
            </a:pPr>
            <a:r>
              <a:rPr lang="fi-FI" sz="1232" b="1" kern="1200" dirty="0">
                <a:solidFill>
                  <a:schemeClr val="tx1"/>
                </a:solidFill>
                <a:latin typeface="+mn-lt"/>
                <a:ea typeface="+mn-ea"/>
                <a:cs typeface="+mn-cs"/>
              </a:rPr>
              <a:t>DYKNING MED ADNINGS-UTRUSTNING</a:t>
            </a:r>
            <a:endParaRPr lang="fi-FI" sz="1400" b="1" dirty="0"/>
          </a:p>
        </p:txBody>
      </p:sp>
      <p:sp>
        <p:nvSpPr>
          <p:cNvPr id="16" name="TextBox 15">
            <a:extLst>
              <a:ext uri="{FF2B5EF4-FFF2-40B4-BE49-F238E27FC236}">
                <a16:creationId xmlns:a16="http://schemas.microsoft.com/office/drawing/2014/main" id="{FC59786F-E92A-F046-97FE-318E164EB0CB}"/>
              </a:ext>
            </a:extLst>
          </p:cNvPr>
          <p:cNvSpPr txBox="1"/>
          <p:nvPr/>
        </p:nvSpPr>
        <p:spPr>
          <a:xfrm>
            <a:off x="3571885" y="509257"/>
            <a:ext cx="5294291" cy="584775"/>
          </a:xfrm>
          <a:prstGeom prst="rect">
            <a:avLst/>
          </a:prstGeom>
          <a:solidFill>
            <a:srgbClr val="FFFFFF"/>
          </a:solidFill>
        </p:spPr>
        <p:txBody>
          <a:bodyPr wrap="square" rtlCol="0">
            <a:spAutoFit/>
          </a:bodyPr>
          <a:lstStyle/>
          <a:p>
            <a:pPr algn="ctr" defTabSz="402336">
              <a:spcAft>
                <a:spcPts val="600"/>
              </a:spcAft>
            </a:pPr>
            <a:r>
              <a:rPr lang="fi-FI" sz="3200" b="1" kern="1200" dirty="0" err="1">
                <a:solidFill>
                  <a:schemeClr val="tx1"/>
                </a:solidFill>
                <a:latin typeface="Amasis MT Pro Black" panose="02040A04050005020304" pitchFamily="18" charset="0"/>
              </a:rPr>
              <a:t>Drukningsolyckor</a:t>
            </a:r>
            <a:r>
              <a:rPr lang="fi-FI" sz="3200" b="1" kern="1200" dirty="0">
                <a:solidFill>
                  <a:schemeClr val="tx1"/>
                </a:solidFill>
                <a:latin typeface="Amasis MT Pro Black" panose="02040A04050005020304" pitchFamily="18" charset="0"/>
              </a:rPr>
              <a:t> 2021</a:t>
            </a:r>
            <a:endParaRPr lang="fi-FI" sz="3600" b="1" dirty="0">
              <a:latin typeface="Amasis MT Pro Black" panose="02040A04050005020304" pitchFamily="18" charset="0"/>
            </a:endParaRPr>
          </a:p>
        </p:txBody>
      </p:sp>
    </p:spTree>
    <p:extLst>
      <p:ext uri="{BB962C8B-B14F-4D97-AF65-F5344CB8AC3E}">
        <p14:creationId xmlns:p14="http://schemas.microsoft.com/office/powerpoint/2010/main" val="337609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DA2F-8B91-4A8B-82D2-0380C4C9A4A8}"/>
              </a:ext>
            </a:extLst>
          </p:cNvPr>
          <p:cNvSpPr>
            <a:spLocks noGrp="1"/>
          </p:cNvSpPr>
          <p:nvPr>
            <p:ph type="title"/>
          </p:nvPr>
        </p:nvSpPr>
        <p:spPr>
          <a:xfrm>
            <a:off x="252919" y="1123837"/>
            <a:ext cx="2947482" cy="4601183"/>
          </a:xfrm>
        </p:spPr>
        <p:txBody>
          <a:bodyPr>
            <a:normAutofit/>
          </a:bodyPr>
          <a:lstStyle/>
          <a:p>
            <a:r>
              <a:rPr lang="fi-FI" sz="3200" b="1" dirty="0" err="1"/>
              <a:t>Drunknings-läget</a:t>
            </a:r>
            <a:r>
              <a:rPr lang="fi-FI" sz="3200" b="1" dirty="0"/>
              <a:t> </a:t>
            </a:r>
            <a:r>
              <a:rPr lang="fi-FI" sz="3200" b="1" dirty="0" err="1"/>
              <a:t>enligt</a:t>
            </a:r>
            <a:r>
              <a:rPr lang="fi-FI" sz="3200" b="1" dirty="0"/>
              <a:t> </a:t>
            </a:r>
            <a:r>
              <a:rPr lang="fi-FI" sz="3200" b="1" dirty="0" err="1"/>
              <a:t>område</a:t>
            </a:r>
            <a:endParaRPr lang="fi-FI" sz="3200" b="1" dirty="0"/>
          </a:p>
        </p:txBody>
      </p:sp>
      <p:sp>
        <p:nvSpPr>
          <p:cNvPr id="11" name="Content Placeholder 10">
            <a:extLst>
              <a:ext uri="{FF2B5EF4-FFF2-40B4-BE49-F238E27FC236}">
                <a16:creationId xmlns:a16="http://schemas.microsoft.com/office/drawing/2014/main" id="{21BF2E00-AA55-4955-9DEE-FED5C21ABDB9}"/>
              </a:ext>
            </a:extLst>
          </p:cNvPr>
          <p:cNvSpPr>
            <a:spLocks noGrp="1"/>
          </p:cNvSpPr>
          <p:nvPr>
            <p:ph idx="1"/>
          </p:nvPr>
        </p:nvSpPr>
        <p:spPr>
          <a:xfrm>
            <a:off x="3869267" y="864108"/>
            <a:ext cx="3585891" cy="5120640"/>
          </a:xfrm>
        </p:spPr>
        <p:txBody>
          <a:bodyPr>
            <a:normAutofit/>
          </a:bodyPr>
          <a:lstStyle/>
          <a:p>
            <a:endParaRPr lang="en-US"/>
          </a:p>
        </p:txBody>
      </p:sp>
      <p:pic>
        <p:nvPicPr>
          <p:cNvPr id="6" name="Sisällön paikkamerkki 4">
            <a:extLst>
              <a:ext uri="{FF2B5EF4-FFF2-40B4-BE49-F238E27FC236}">
                <a16:creationId xmlns:a16="http://schemas.microsoft.com/office/drawing/2014/main" id="{7D1C9A13-984E-449C-88CF-E6C12A758C79}"/>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2616451" y="727477"/>
            <a:ext cx="9575549" cy="5386244"/>
          </a:xfrm>
          <a:prstGeom prst="rect">
            <a:avLst/>
          </a:prstGeom>
        </p:spPr>
      </p:pic>
      <p:sp>
        <p:nvSpPr>
          <p:cNvPr id="4" name="Footer Placeholder 3">
            <a:extLst>
              <a:ext uri="{FF2B5EF4-FFF2-40B4-BE49-F238E27FC236}">
                <a16:creationId xmlns:a16="http://schemas.microsoft.com/office/drawing/2014/main" id="{A06AB5A4-0C3C-4D07-ADA2-D914199D2F02}"/>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dirty="0" err="1"/>
              <a:t>Trygghetscoachträning</a:t>
            </a:r>
            <a:endParaRPr lang="fi-FI" dirty="0"/>
          </a:p>
        </p:txBody>
      </p:sp>
      <p:sp>
        <p:nvSpPr>
          <p:cNvPr id="5" name="Slide Number Placeholder 4">
            <a:extLst>
              <a:ext uri="{FF2B5EF4-FFF2-40B4-BE49-F238E27FC236}">
                <a16:creationId xmlns:a16="http://schemas.microsoft.com/office/drawing/2014/main" id="{1DE67650-E0F3-4527-9674-BC6154C50C02}"/>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6</a:t>
            </a:fld>
            <a:endParaRPr lang="fi-FI" dirty="0"/>
          </a:p>
        </p:txBody>
      </p:sp>
      <p:pic>
        <p:nvPicPr>
          <p:cNvPr id="7" name="Picture 6">
            <a:extLst>
              <a:ext uri="{FF2B5EF4-FFF2-40B4-BE49-F238E27FC236}">
                <a16:creationId xmlns:a16="http://schemas.microsoft.com/office/drawing/2014/main" id="{DAD3994F-D623-4D92-BE59-6593FA63FFD5}"/>
              </a:ext>
            </a:extLst>
          </p:cNvPr>
          <p:cNvPicPr>
            <a:picLocks noChangeAspect="1"/>
          </p:cNvPicPr>
          <p:nvPr/>
        </p:nvPicPr>
        <p:blipFill>
          <a:blip r:embed="rId4"/>
          <a:stretch>
            <a:fillRect/>
          </a:stretch>
        </p:blipFill>
        <p:spPr>
          <a:xfrm>
            <a:off x="128337" y="1"/>
            <a:ext cx="1040063" cy="698628"/>
          </a:xfrm>
          <a:prstGeom prst="rect">
            <a:avLst/>
          </a:prstGeom>
        </p:spPr>
      </p:pic>
      <p:pic>
        <p:nvPicPr>
          <p:cNvPr id="3" name="Picture 2" descr="Etusivu - Suomen Uimaopetus- ja Hengenpelastusliitto">
            <a:extLst>
              <a:ext uri="{FF2B5EF4-FFF2-40B4-BE49-F238E27FC236}">
                <a16:creationId xmlns:a16="http://schemas.microsoft.com/office/drawing/2014/main" id="{FFDEA196-A123-DCD8-97E4-AB811A6051F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FAA6C9-5E3C-831C-3C3B-D0DB695DC769}"/>
              </a:ext>
            </a:extLst>
          </p:cNvPr>
          <p:cNvSpPr txBox="1"/>
          <p:nvPr/>
        </p:nvSpPr>
        <p:spPr>
          <a:xfrm>
            <a:off x="2864529" y="3751353"/>
            <a:ext cx="1803203" cy="2097434"/>
          </a:xfrm>
          <a:prstGeom prst="rect">
            <a:avLst/>
          </a:prstGeom>
          <a:solidFill>
            <a:schemeClr val="bg1"/>
          </a:solidFill>
        </p:spPr>
        <p:txBody>
          <a:bodyPr wrap="square" rtlCol="0">
            <a:spAutoFit/>
          </a:bodyPr>
          <a:lstStyle/>
          <a:p>
            <a:pPr>
              <a:lnSpc>
                <a:spcPct val="150000"/>
              </a:lnSpc>
            </a:pPr>
            <a:r>
              <a:rPr lang="fi-FI" sz="1100" b="1" dirty="0" err="1">
                <a:solidFill>
                  <a:schemeClr val="tx2"/>
                </a:solidFill>
              </a:rPr>
              <a:t>Södra</a:t>
            </a:r>
            <a:r>
              <a:rPr lang="fi-FI" sz="1100" b="1" dirty="0">
                <a:solidFill>
                  <a:schemeClr val="tx2"/>
                </a:solidFill>
              </a:rPr>
              <a:t> Finland</a:t>
            </a:r>
          </a:p>
          <a:p>
            <a:pPr>
              <a:lnSpc>
                <a:spcPct val="150000"/>
              </a:lnSpc>
            </a:pPr>
            <a:r>
              <a:rPr lang="fi-FI" sz="1100" b="1" dirty="0" err="1">
                <a:solidFill>
                  <a:schemeClr val="tx2"/>
                </a:solidFill>
              </a:rPr>
              <a:t>Sydvästra</a:t>
            </a:r>
            <a:r>
              <a:rPr lang="fi-FI" sz="1100" b="1" dirty="0">
                <a:solidFill>
                  <a:schemeClr val="tx2"/>
                </a:solidFill>
              </a:rPr>
              <a:t> Finland</a:t>
            </a:r>
          </a:p>
          <a:p>
            <a:pPr>
              <a:lnSpc>
                <a:spcPct val="150000"/>
              </a:lnSpc>
            </a:pPr>
            <a:r>
              <a:rPr lang="fi-FI" sz="1100" b="1" dirty="0" err="1">
                <a:solidFill>
                  <a:schemeClr val="tx2"/>
                </a:solidFill>
              </a:rPr>
              <a:t>Östra</a:t>
            </a:r>
            <a:r>
              <a:rPr lang="fi-FI" sz="1100" b="1" dirty="0">
                <a:solidFill>
                  <a:schemeClr val="tx2"/>
                </a:solidFill>
              </a:rPr>
              <a:t> Finland</a:t>
            </a:r>
          </a:p>
          <a:p>
            <a:pPr>
              <a:lnSpc>
                <a:spcPct val="150000"/>
              </a:lnSpc>
            </a:pPr>
            <a:r>
              <a:rPr lang="fi-FI" sz="1100" b="1" dirty="0">
                <a:solidFill>
                  <a:schemeClr val="tx2"/>
                </a:solidFill>
              </a:rPr>
              <a:t>Västra </a:t>
            </a:r>
            <a:r>
              <a:rPr lang="fi-FI" sz="1100" b="1" dirty="0" err="1">
                <a:solidFill>
                  <a:schemeClr val="tx2"/>
                </a:solidFill>
              </a:rPr>
              <a:t>och</a:t>
            </a:r>
            <a:r>
              <a:rPr lang="fi-FI" sz="1100" b="1" dirty="0">
                <a:solidFill>
                  <a:schemeClr val="tx2"/>
                </a:solidFill>
              </a:rPr>
              <a:t> </a:t>
            </a:r>
            <a:r>
              <a:rPr lang="fi-FI" sz="1100" b="1" dirty="0" err="1">
                <a:solidFill>
                  <a:schemeClr val="tx2"/>
                </a:solidFill>
              </a:rPr>
              <a:t>Inre</a:t>
            </a:r>
            <a:r>
              <a:rPr lang="fi-FI" sz="1100" b="1" dirty="0">
                <a:solidFill>
                  <a:schemeClr val="tx2"/>
                </a:solidFill>
              </a:rPr>
              <a:t> Finland</a:t>
            </a:r>
          </a:p>
          <a:p>
            <a:pPr>
              <a:lnSpc>
                <a:spcPct val="150000"/>
              </a:lnSpc>
            </a:pPr>
            <a:r>
              <a:rPr lang="fi-FI" sz="1100" b="1" dirty="0" err="1">
                <a:solidFill>
                  <a:schemeClr val="tx2"/>
                </a:solidFill>
              </a:rPr>
              <a:t>Norra</a:t>
            </a:r>
            <a:r>
              <a:rPr lang="fi-FI" sz="1100" b="1" dirty="0">
                <a:solidFill>
                  <a:schemeClr val="tx2"/>
                </a:solidFill>
              </a:rPr>
              <a:t> Finland</a:t>
            </a:r>
          </a:p>
          <a:p>
            <a:pPr>
              <a:lnSpc>
                <a:spcPct val="150000"/>
              </a:lnSpc>
            </a:pPr>
            <a:r>
              <a:rPr lang="fi-FI" sz="1100" b="1" dirty="0" err="1">
                <a:solidFill>
                  <a:schemeClr val="tx2"/>
                </a:solidFill>
              </a:rPr>
              <a:t>Lappland</a:t>
            </a:r>
            <a:endParaRPr lang="fi-FI" sz="1100" b="1" dirty="0">
              <a:solidFill>
                <a:schemeClr val="tx2"/>
              </a:solidFill>
            </a:endParaRPr>
          </a:p>
          <a:p>
            <a:pPr>
              <a:lnSpc>
                <a:spcPct val="150000"/>
              </a:lnSpc>
            </a:pPr>
            <a:r>
              <a:rPr lang="fi-FI" sz="1100" b="1" dirty="0" err="1">
                <a:solidFill>
                  <a:schemeClr val="tx2"/>
                </a:solidFill>
              </a:rPr>
              <a:t>Åland</a:t>
            </a:r>
            <a:endParaRPr lang="fi-FI" sz="1100" b="1" dirty="0">
              <a:solidFill>
                <a:schemeClr val="tx2"/>
              </a:solidFill>
            </a:endParaRPr>
          </a:p>
          <a:p>
            <a:pPr>
              <a:lnSpc>
                <a:spcPct val="150000"/>
              </a:lnSpc>
            </a:pPr>
            <a:r>
              <a:rPr lang="fi-FI" sz="1100" b="1" dirty="0" err="1">
                <a:solidFill>
                  <a:schemeClr val="tx2"/>
                </a:solidFill>
              </a:rPr>
              <a:t>Utomlands</a:t>
            </a:r>
            <a:endParaRPr lang="fi-FI" sz="1100" b="1" dirty="0">
              <a:solidFill>
                <a:schemeClr val="tx2"/>
              </a:solidFill>
            </a:endParaRPr>
          </a:p>
        </p:txBody>
      </p:sp>
      <p:sp>
        <p:nvSpPr>
          <p:cNvPr id="9" name="TextBox 8">
            <a:extLst>
              <a:ext uri="{FF2B5EF4-FFF2-40B4-BE49-F238E27FC236}">
                <a16:creationId xmlns:a16="http://schemas.microsoft.com/office/drawing/2014/main" id="{6CD8264B-22DC-88F4-D4F2-3793C3CA4D18}"/>
              </a:ext>
            </a:extLst>
          </p:cNvPr>
          <p:cNvSpPr txBox="1"/>
          <p:nvPr/>
        </p:nvSpPr>
        <p:spPr>
          <a:xfrm>
            <a:off x="2764465" y="3508724"/>
            <a:ext cx="3147237" cy="338554"/>
          </a:xfrm>
          <a:prstGeom prst="rect">
            <a:avLst/>
          </a:prstGeom>
          <a:solidFill>
            <a:schemeClr val="bg1"/>
          </a:solidFill>
        </p:spPr>
        <p:txBody>
          <a:bodyPr wrap="square" rtlCol="0">
            <a:spAutoFit/>
          </a:bodyPr>
          <a:lstStyle/>
          <a:p>
            <a:r>
              <a:rPr lang="fi-FI" sz="1600" b="1" dirty="0" err="1">
                <a:solidFill>
                  <a:schemeClr val="tx2"/>
                </a:solidFill>
              </a:rPr>
              <a:t>Drunkningsläget</a:t>
            </a:r>
            <a:r>
              <a:rPr lang="fi-FI" sz="1600" b="1" dirty="0">
                <a:solidFill>
                  <a:schemeClr val="tx2"/>
                </a:solidFill>
              </a:rPr>
              <a:t> </a:t>
            </a:r>
            <a:r>
              <a:rPr lang="fi-FI" sz="1600" b="1" dirty="0" err="1">
                <a:solidFill>
                  <a:schemeClr val="tx2"/>
                </a:solidFill>
              </a:rPr>
              <a:t>enligt</a:t>
            </a:r>
            <a:r>
              <a:rPr lang="fi-FI" sz="1600" b="1" dirty="0">
                <a:solidFill>
                  <a:schemeClr val="tx2"/>
                </a:solidFill>
              </a:rPr>
              <a:t> </a:t>
            </a:r>
            <a:r>
              <a:rPr lang="fi-FI" sz="1600" b="1" dirty="0" err="1">
                <a:solidFill>
                  <a:schemeClr val="tx2"/>
                </a:solidFill>
              </a:rPr>
              <a:t>område</a:t>
            </a:r>
            <a:r>
              <a:rPr lang="fi-FI" sz="1600" b="1" dirty="0">
                <a:solidFill>
                  <a:schemeClr val="tx2"/>
                </a:solidFill>
              </a:rPr>
              <a:t>:</a:t>
            </a:r>
            <a:endParaRPr lang="fi-FI" sz="1600" dirty="0">
              <a:solidFill>
                <a:schemeClr val="tx2"/>
              </a:solidFill>
            </a:endParaRPr>
          </a:p>
        </p:txBody>
      </p:sp>
      <p:sp>
        <p:nvSpPr>
          <p:cNvPr id="10" name="TextBox 9">
            <a:extLst>
              <a:ext uri="{FF2B5EF4-FFF2-40B4-BE49-F238E27FC236}">
                <a16:creationId xmlns:a16="http://schemas.microsoft.com/office/drawing/2014/main" id="{9F0ABBA4-A5BD-AB92-6E7B-45EF6C049B2A}"/>
              </a:ext>
            </a:extLst>
          </p:cNvPr>
          <p:cNvSpPr txBox="1"/>
          <p:nvPr/>
        </p:nvSpPr>
        <p:spPr>
          <a:xfrm>
            <a:off x="2817667" y="2830863"/>
            <a:ext cx="1977617" cy="646331"/>
          </a:xfrm>
          <a:prstGeom prst="rect">
            <a:avLst/>
          </a:prstGeom>
          <a:solidFill>
            <a:schemeClr val="bg1"/>
          </a:solidFill>
        </p:spPr>
        <p:txBody>
          <a:bodyPr wrap="square" rtlCol="0">
            <a:spAutoFit/>
          </a:bodyPr>
          <a:lstStyle/>
          <a:p>
            <a:pPr algn="ctr"/>
            <a:r>
              <a:rPr lang="fi-FI" sz="1600" b="1" dirty="0" err="1">
                <a:solidFill>
                  <a:schemeClr val="tx2"/>
                </a:solidFill>
              </a:rPr>
              <a:t>Druknade</a:t>
            </a:r>
            <a:endParaRPr lang="fi-FI" sz="1600" b="1" dirty="0">
              <a:solidFill>
                <a:schemeClr val="tx2"/>
              </a:solidFill>
            </a:endParaRPr>
          </a:p>
          <a:p>
            <a:pPr algn="ctr"/>
            <a:r>
              <a:rPr lang="fi-FI" sz="2000" dirty="0">
                <a:solidFill>
                  <a:schemeClr val="tx2"/>
                </a:solidFill>
              </a:rPr>
              <a:t>1.1.-31.12.2020</a:t>
            </a:r>
          </a:p>
        </p:txBody>
      </p:sp>
      <p:sp>
        <p:nvSpPr>
          <p:cNvPr id="12" name="TextBox 11">
            <a:extLst>
              <a:ext uri="{FF2B5EF4-FFF2-40B4-BE49-F238E27FC236}">
                <a16:creationId xmlns:a16="http://schemas.microsoft.com/office/drawing/2014/main" id="{9E1657A8-BFA5-EB39-1276-5103BC00F84E}"/>
              </a:ext>
            </a:extLst>
          </p:cNvPr>
          <p:cNvSpPr txBox="1"/>
          <p:nvPr/>
        </p:nvSpPr>
        <p:spPr>
          <a:xfrm>
            <a:off x="8254405" y="5601909"/>
            <a:ext cx="3772495" cy="246221"/>
          </a:xfrm>
          <a:prstGeom prst="rect">
            <a:avLst/>
          </a:prstGeom>
          <a:solidFill>
            <a:schemeClr val="bg1"/>
          </a:solidFill>
        </p:spPr>
        <p:txBody>
          <a:bodyPr wrap="square" rtlCol="0">
            <a:spAutoFit/>
          </a:bodyPr>
          <a:lstStyle/>
          <a:p>
            <a:r>
              <a:rPr lang="fi-FI" sz="1000" dirty="0">
                <a:solidFill>
                  <a:schemeClr val="tx2"/>
                </a:solidFill>
              </a:rPr>
              <a:t>Jan.   </a:t>
            </a:r>
            <a:r>
              <a:rPr lang="fi-FI" sz="1000" dirty="0" err="1">
                <a:solidFill>
                  <a:schemeClr val="tx2"/>
                </a:solidFill>
              </a:rPr>
              <a:t>Febr</a:t>
            </a:r>
            <a:r>
              <a:rPr lang="fi-FI" sz="1000" dirty="0">
                <a:solidFill>
                  <a:schemeClr val="tx2"/>
                </a:solidFill>
              </a:rPr>
              <a:t>. Mars </a:t>
            </a:r>
            <a:r>
              <a:rPr lang="fi-FI" sz="1000" dirty="0" err="1">
                <a:solidFill>
                  <a:schemeClr val="tx2"/>
                </a:solidFill>
              </a:rPr>
              <a:t>April</a:t>
            </a:r>
            <a:r>
              <a:rPr lang="fi-FI" sz="1000" dirty="0">
                <a:solidFill>
                  <a:schemeClr val="tx2"/>
                </a:solidFill>
              </a:rPr>
              <a:t>  Maj   Juni     </a:t>
            </a:r>
            <a:r>
              <a:rPr lang="fi-FI" sz="1000" dirty="0" err="1">
                <a:solidFill>
                  <a:schemeClr val="tx2"/>
                </a:solidFill>
              </a:rPr>
              <a:t>Juli</a:t>
            </a:r>
            <a:r>
              <a:rPr lang="fi-FI" sz="1000" dirty="0">
                <a:solidFill>
                  <a:schemeClr val="tx2"/>
                </a:solidFill>
              </a:rPr>
              <a:t>     </a:t>
            </a:r>
            <a:r>
              <a:rPr lang="fi-FI" sz="1000" dirty="0" err="1">
                <a:solidFill>
                  <a:schemeClr val="tx2"/>
                </a:solidFill>
              </a:rPr>
              <a:t>Aug</a:t>
            </a:r>
            <a:r>
              <a:rPr lang="fi-FI" sz="1000" dirty="0">
                <a:solidFill>
                  <a:schemeClr val="tx2"/>
                </a:solidFill>
              </a:rPr>
              <a:t>. </a:t>
            </a:r>
            <a:r>
              <a:rPr lang="fi-FI" sz="1000" dirty="0" err="1">
                <a:solidFill>
                  <a:schemeClr val="tx2"/>
                </a:solidFill>
              </a:rPr>
              <a:t>Sept.Okt</a:t>
            </a:r>
            <a:r>
              <a:rPr lang="fi-FI" sz="1000" dirty="0">
                <a:solidFill>
                  <a:schemeClr val="tx2"/>
                </a:solidFill>
              </a:rPr>
              <a:t>.  </a:t>
            </a:r>
            <a:r>
              <a:rPr lang="fi-FI" sz="1000" dirty="0" err="1">
                <a:solidFill>
                  <a:schemeClr val="tx2"/>
                </a:solidFill>
              </a:rPr>
              <a:t>Nov</a:t>
            </a:r>
            <a:r>
              <a:rPr lang="fi-FI" sz="1000" dirty="0">
                <a:solidFill>
                  <a:schemeClr val="tx2"/>
                </a:solidFill>
              </a:rPr>
              <a:t>.  </a:t>
            </a:r>
            <a:r>
              <a:rPr lang="fi-FI" sz="1000" dirty="0" err="1">
                <a:solidFill>
                  <a:schemeClr val="tx2"/>
                </a:solidFill>
              </a:rPr>
              <a:t>Dec</a:t>
            </a:r>
            <a:r>
              <a:rPr lang="fi-FI" sz="1000" dirty="0">
                <a:solidFill>
                  <a:schemeClr val="tx2"/>
                </a:solidFill>
              </a:rPr>
              <a:t>.</a:t>
            </a:r>
          </a:p>
        </p:txBody>
      </p:sp>
      <p:sp>
        <p:nvSpPr>
          <p:cNvPr id="13" name="TextBox 12">
            <a:extLst>
              <a:ext uri="{FF2B5EF4-FFF2-40B4-BE49-F238E27FC236}">
                <a16:creationId xmlns:a16="http://schemas.microsoft.com/office/drawing/2014/main" id="{421CA5A3-6970-89A2-BF5E-3DB48B6E5579}"/>
              </a:ext>
            </a:extLst>
          </p:cNvPr>
          <p:cNvSpPr txBox="1"/>
          <p:nvPr/>
        </p:nvSpPr>
        <p:spPr>
          <a:xfrm rot="18831204">
            <a:off x="11051335" y="2571789"/>
            <a:ext cx="720445" cy="254413"/>
          </a:xfrm>
          <a:custGeom>
            <a:avLst/>
            <a:gdLst>
              <a:gd name="connsiteX0" fmla="*/ 0 w 720445"/>
              <a:gd name="connsiteY0" fmla="*/ 0 h 215444"/>
              <a:gd name="connsiteX1" fmla="*/ 720445 w 720445"/>
              <a:gd name="connsiteY1" fmla="*/ 0 h 215444"/>
              <a:gd name="connsiteX2" fmla="*/ 720445 w 720445"/>
              <a:gd name="connsiteY2" fmla="*/ 215444 h 215444"/>
              <a:gd name="connsiteX3" fmla="*/ 0 w 720445"/>
              <a:gd name="connsiteY3" fmla="*/ 215444 h 215444"/>
              <a:gd name="connsiteX4" fmla="*/ 0 w 720445"/>
              <a:gd name="connsiteY4" fmla="*/ 0 h 215444"/>
              <a:gd name="connsiteX0" fmla="*/ 0 w 720445"/>
              <a:gd name="connsiteY0" fmla="*/ 38969 h 254413"/>
              <a:gd name="connsiteX1" fmla="*/ 568530 w 720445"/>
              <a:gd name="connsiteY1" fmla="*/ 0 h 254413"/>
              <a:gd name="connsiteX2" fmla="*/ 720445 w 720445"/>
              <a:gd name="connsiteY2" fmla="*/ 254413 h 254413"/>
              <a:gd name="connsiteX3" fmla="*/ 0 w 720445"/>
              <a:gd name="connsiteY3" fmla="*/ 254413 h 254413"/>
              <a:gd name="connsiteX4" fmla="*/ 0 w 720445"/>
              <a:gd name="connsiteY4" fmla="*/ 38969 h 25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45" h="254413">
                <a:moveTo>
                  <a:pt x="0" y="38969"/>
                </a:moveTo>
                <a:lnTo>
                  <a:pt x="568530" y="0"/>
                </a:lnTo>
                <a:lnTo>
                  <a:pt x="720445" y="254413"/>
                </a:lnTo>
                <a:lnTo>
                  <a:pt x="0" y="254413"/>
                </a:lnTo>
                <a:lnTo>
                  <a:pt x="0" y="38969"/>
                </a:lnTo>
                <a:close/>
              </a:path>
            </a:pathLst>
          </a:custGeom>
          <a:solidFill>
            <a:schemeClr val="bg1"/>
          </a:solidFill>
        </p:spPr>
        <p:txBody>
          <a:bodyPr wrap="square" rtlCol="0">
            <a:spAutoFit/>
          </a:bodyPr>
          <a:lstStyle/>
          <a:p>
            <a:r>
              <a:rPr lang="fi-FI" sz="800" dirty="0" err="1">
                <a:solidFill>
                  <a:schemeClr val="tx2"/>
                </a:solidFill>
              </a:rPr>
              <a:t>Utomlands</a:t>
            </a:r>
            <a:endParaRPr lang="fi-FI" sz="800" dirty="0">
              <a:solidFill>
                <a:schemeClr val="tx2"/>
              </a:solidFill>
            </a:endParaRPr>
          </a:p>
        </p:txBody>
      </p:sp>
      <p:sp>
        <p:nvSpPr>
          <p:cNvPr id="14" name="TextBox 13">
            <a:extLst>
              <a:ext uri="{FF2B5EF4-FFF2-40B4-BE49-F238E27FC236}">
                <a16:creationId xmlns:a16="http://schemas.microsoft.com/office/drawing/2014/main" id="{2441C8C6-610B-3CCB-B32D-08A4101CEAD6}"/>
              </a:ext>
            </a:extLst>
          </p:cNvPr>
          <p:cNvSpPr txBox="1"/>
          <p:nvPr/>
        </p:nvSpPr>
        <p:spPr>
          <a:xfrm rot="18831204">
            <a:off x="8033976" y="2453548"/>
            <a:ext cx="709000" cy="338328"/>
          </a:xfrm>
          <a:custGeom>
            <a:avLst/>
            <a:gdLst>
              <a:gd name="connsiteX0" fmla="*/ 0 w 709000"/>
              <a:gd name="connsiteY0" fmla="*/ 0 h 215444"/>
              <a:gd name="connsiteX1" fmla="*/ 709000 w 709000"/>
              <a:gd name="connsiteY1" fmla="*/ 0 h 215444"/>
              <a:gd name="connsiteX2" fmla="*/ 709000 w 709000"/>
              <a:gd name="connsiteY2" fmla="*/ 215444 h 215444"/>
              <a:gd name="connsiteX3" fmla="*/ 0 w 709000"/>
              <a:gd name="connsiteY3" fmla="*/ 215444 h 215444"/>
              <a:gd name="connsiteX4" fmla="*/ 0 w 709000"/>
              <a:gd name="connsiteY4" fmla="*/ 0 h 215444"/>
              <a:gd name="connsiteX0" fmla="*/ 0 w 709000"/>
              <a:gd name="connsiteY0" fmla="*/ 122884 h 338328"/>
              <a:gd name="connsiteX1" fmla="*/ 469647 w 709000"/>
              <a:gd name="connsiteY1" fmla="*/ 0 h 338328"/>
              <a:gd name="connsiteX2" fmla="*/ 709000 w 709000"/>
              <a:gd name="connsiteY2" fmla="*/ 338328 h 338328"/>
              <a:gd name="connsiteX3" fmla="*/ 0 w 709000"/>
              <a:gd name="connsiteY3" fmla="*/ 338328 h 338328"/>
              <a:gd name="connsiteX4" fmla="*/ 0 w 709000"/>
              <a:gd name="connsiteY4" fmla="*/ 122884 h 33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000" h="338328">
                <a:moveTo>
                  <a:pt x="0" y="122884"/>
                </a:moveTo>
                <a:lnTo>
                  <a:pt x="469647" y="0"/>
                </a:lnTo>
                <a:lnTo>
                  <a:pt x="709000" y="338328"/>
                </a:lnTo>
                <a:lnTo>
                  <a:pt x="0" y="338328"/>
                </a:lnTo>
                <a:lnTo>
                  <a:pt x="0" y="122884"/>
                </a:lnTo>
                <a:close/>
              </a:path>
            </a:pathLst>
          </a:custGeom>
          <a:solidFill>
            <a:schemeClr val="bg1"/>
          </a:solidFill>
        </p:spPr>
        <p:txBody>
          <a:bodyPr wrap="square" rtlCol="0">
            <a:spAutoFit/>
          </a:bodyPr>
          <a:lstStyle/>
          <a:p>
            <a:r>
              <a:rPr lang="fi-FI" sz="800" dirty="0" err="1">
                <a:solidFill>
                  <a:schemeClr val="tx2"/>
                </a:solidFill>
              </a:rPr>
              <a:t>sJötrafik</a:t>
            </a:r>
            <a:endParaRPr lang="fi-FI" sz="800" dirty="0">
              <a:solidFill>
                <a:schemeClr val="tx2"/>
              </a:solidFill>
            </a:endParaRPr>
          </a:p>
        </p:txBody>
      </p:sp>
      <p:sp>
        <p:nvSpPr>
          <p:cNvPr id="16" name="TextBox 15">
            <a:extLst>
              <a:ext uri="{FF2B5EF4-FFF2-40B4-BE49-F238E27FC236}">
                <a16:creationId xmlns:a16="http://schemas.microsoft.com/office/drawing/2014/main" id="{1A353C51-0D46-4C3B-FC1D-A62DF492A7E3}"/>
              </a:ext>
            </a:extLst>
          </p:cNvPr>
          <p:cNvSpPr txBox="1"/>
          <p:nvPr/>
        </p:nvSpPr>
        <p:spPr>
          <a:xfrm rot="18831204">
            <a:off x="10185816" y="2488456"/>
            <a:ext cx="576436" cy="268510"/>
          </a:xfrm>
          <a:custGeom>
            <a:avLst/>
            <a:gdLst>
              <a:gd name="connsiteX0" fmla="*/ 0 w 576436"/>
              <a:gd name="connsiteY0" fmla="*/ 0 h 215444"/>
              <a:gd name="connsiteX1" fmla="*/ 576436 w 576436"/>
              <a:gd name="connsiteY1" fmla="*/ 0 h 215444"/>
              <a:gd name="connsiteX2" fmla="*/ 576436 w 576436"/>
              <a:gd name="connsiteY2" fmla="*/ 215444 h 215444"/>
              <a:gd name="connsiteX3" fmla="*/ 0 w 576436"/>
              <a:gd name="connsiteY3" fmla="*/ 215444 h 215444"/>
              <a:gd name="connsiteX4" fmla="*/ 0 w 576436"/>
              <a:gd name="connsiteY4" fmla="*/ 0 h 215444"/>
              <a:gd name="connsiteX0" fmla="*/ 0 w 576436"/>
              <a:gd name="connsiteY0" fmla="*/ 53066 h 268510"/>
              <a:gd name="connsiteX1" fmla="*/ 393366 w 576436"/>
              <a:gd name="connsiteY1" fmla="*/ 0 h 268510"/>
              <a:gd name="connsiteX2" fmla="*/ 576436 w 576436"/>
              <a:gd name="connsiteY2" fmla="*/ 268510 h 268510"/>
              <a:gd name="connsiteX3" fmla="*/ 0 w 576436"/>
              <a:gd name="connsiteY3" fmla="*/ 268510 h 268510"/>
              <a:gd name="connsiteX4" fmla="*/ 0 w 576436"/>
              <a:gd name="connsiteY4" fmla="*/ 53066 h 268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436" h="268510">
                <a:moveTo>
                  <a:pt x="0" y="53066"/>
                </a:moveTo>
                <a:lnTo>
                  <a:pt x="393366" y="0"/>
                </a:lnTo>
                <a:lnTo>
                  <a:pt x="576436" y="268510"/>
                </a:lnTo>
                <a:lnTo>
                  <a:pt x="0" y="268510"/>
                </a:lnTo>
                <a:lnTo>
                  <a:pt x="0" y="53066"/>
                </a:lnTo>
                <a:close/>
              </a:path>
            </a:pathLst>
          </a:custGeom>
          <a:solidFill>
            <a:schemeClr val="bg1"/>
          </a:solidFill>
        </p:spPr>
        <p:txBody>
          <a:bodyPr wrap="square" rtlCol="0">
            <a:spAutoFit/>
          </a:bodyPr>
          <a:lstStyle/>
          <a:p>
            <a:r>
              <a:rPr lang="fi-FI" sz="800" dirty="0" err="1">
                <a:solidFill>
                  <a:schemeClr val="tx2"/>
                </a:solidFill>
              </a:rPr>
              <a:t>Fallit</a:t>
            </a:r>
            <a:endParaRPr lang="fi-FI" sz="800" dirty="0">
              <a:solidFill>
                <a:schemeClr val="tx2"/>
              </a:solidFill>
            </a:endParaRPr>
          </a:p>
        </p:txBody>
      </p:sp>
      <p:sp>
        <p:nvSpPr>
          <p:cNvPr id="17" name="TextBox 16">
            <a:extLst>
              <a:ext uri="{FF2B5EF4-FFF2-40B4-BE49-F238E27FC236}">
                <a16:creationId xmlns:a16="http://schemas.microsoft.com/office/drawing/2014/main" id="{BC42DC77-28AE-BF31-10B8-8A4254FDCCD2}"/>
              </a:ext>
            </a:extLst>
          </p:cNvPr>
          <p:cNvSpPr txBox="1"/>
          <p:nvPr/>
        </p:nvSpPr>
        <p:spPr>
          <a:xfrm rot="18831204">
            <a:off x="8486930" y="2515395"/>
            <a:ext cx="721294" cy="320678"/>
          </a:xfrm>
          <a:custGeom>
            <a:avLst/>
            <a:gdLst>
              <a:gd name="connsiteX0" fmla="*/ 0 w 721294"/>
              <a:gd name="connsiteY0" fmla="*/ 0 h 215444"/>
              <a:gd name="connsiteX1" fmla="*/ 721294 w 721294"/>
              <a:gd name="connsiteY1" fmla="*/ 0 h 215444"/>
              <a:gd name="connsiteX2" fmla="*/ 721294 w 721294"/>
              <a:gd name="connsiteY2" fmla="*/ 215444 h 215444"/>
              <a:gd name="connsiteX3" fmla="*/ 0 w 721294"/>
              <a:gd name="connsiteY3" fmla="*/ 215444 h 215444"/>
              <a:gd name="connsiteX4" fmla="*/ 0 w 721294"/>
              <a:gd name="connsiteY4" fmla="*/ 0 h 215444"/>
              <a:gd name="connsiteX0" fmla="*/ 0 w 721294"/>
              <a:gd name="connsiteY0" fmla="*/ 105234 h 320678"/>
              <a:gd name="connsiteX1" fmla="*/ 520953 w 721294"/>
              <a:gd name="connsiteY1" fmla="*/ 0 h 320678"/>
              <a:gd name="connsiteX2" fmla="*/ 721294 w 721294"/>
              <a:gd name="connsiteY2" fmla="*/ 320678 h 320678"/>
              <a:gd name="connsiteX3" fmla="*/ 0 w 721294"/>
              <a:gd name="connsiteY3" fmla="*/ 320678 h 320678"/>
              <a:gd name="connsiteX4" fmla="*/ 0 w 721294"/>
              <a:gd name="connsiteY4" fmla="*/ 105234 h 32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294" h="320678">
                <a:moveTo>
                  <a:pt x="0" y="105234"/>
                </a:moveTo>
                <a:lnTo>
                  <a:pt x="520953" y="0"/>
                </a:lnTo>
                <a:lnTo>
                  <a:pt x="721294" y="320678"/>
                </a:lnTo>
                <a:lnTo>
                  <a:pt x="0" y="320678"/>
                </a:lnTo>
                <a:lnTo>
                  <a:pt x="0" y="105234"/>
                </a:lnTo>
                <a:close/>
              </a:path>
            </a:pathLst>
          </a:custGeom>
          <a:solidFill>
            <a:schemeClr val="bg1"/>
          </a:solidFill>
        </p:spPr>
        <p:txBody>
          <a:bodyPr wrap="square" rtlCol="0">
            <a:spAutoFit/>
          </a:bodyPr>
          <a:lstStyle/>
          <a:p>
            <a:r>
              <a:rPr lang="fi-FI" sz="800" dirty="0" err="1">
                <a:solidFill>
                  <a:schemeClr val="tx2"/>
                </a:solidFill>
              </a:rPr>
              <a:t>Vid</a:t>
            </a:r>
            <a:r>
              <a:rPr lang="fi-FI" sz="800" dirty="0">
                <a:solidFill>
                  <a:schemeClr val="tx2"/>
                </a:solidFill>
              </a:rPr>
              <a:t> </a:t>
            </a:r>
            <a:r>
              <a:rPr lang="fi-FI" sz="800" dirty="0" err="1">
                <a:solidFill>
                  <a:schemeClr val="tx2"/>
                </a:solidFill>
              </a:rPr>
              <a:t>simning</a:t>
            </a:r>
            <a:endParaRPr lang="fi-FI" sz="800" dirty="0">
              <a:solidFill>
                <a:schemeClr val="tx2"/>
              </a:solidFill>
            </a:endParaRPr>
          </a:p>
        </p:txBody>
      </p:sp>
      <p:sp>
        <p:nvSpPr>
          <p:cNvPr id="18" name="TextBox 17">
            <a:extLst>
              <a:ext uri="{FF2B5EF4-FFF2-40B4-BE49-F238E27FC236}">
                <a16:creationId xmlns:a16="http://schemas.microsoft.com/office/drawing/2014/main" id="{5F2EF7BF-A01C-C603-329E-BE4241418093}"/>
              </a:ext>
            </a:extLst>
          </p:cNvPr>
          <p:cNvSpPr txBox="1"/>
          <p:nvPr/>
        </p:nvSpPr>
        <p:spPr>
          <a:xfrm rot="18831204">
            <a:off x="8892382" y="2575898"/>
            <a:ext cx="820317" cy="268848"/>
          </a:xfrm>
          <a:custGeom>
            <a:avLst/>
            <a:gdLst>
              <a:gd name="connsiteX0" fmla="*/ 0 w 820317"/>
              <a:gd name="connsiteY0" fmla="*/ 0 h 215444"/>
              <a:gd name="connsiteX1" fmla="*/ 820317 w 820317"/>
              <a:gd name="connsiteY1" fmla="*/ 0 h 215444"/>
              <a:gd name="connsiteX2" fmla="*/ 820317 w 820317"/>
              <a:gd name="connsiteY2" fmla="*/ 215444 h 215444"/>
              <a:gd name="connsiteX3" fmla="*/ 0 w 820317"/>
              <a:gd name="connsiteY3" fmla="*/ 215444 h 215444"/>
              <a:gd name="connsiteX4" fmla="*/ 0 w 820317"/>
              <a:gd name="connsiteY4" fmla="*/ 0 h 215444"/>
              <a:gd name="connsiteX0" fmla="*/ 0 w 820317"/>
              <a:gd name="connsiteY0" fmla="*/ 53404 h 268848"/>
              <a:gd name="connsiteX1" fmla="*/ 680797 w 820317"/>
              <a:gd name="connsiteY1" fmla="*/ 0 h 268848"/>
              <a:gd name="connsiteX2" fmla="*/ 820317 w 820317"/>
              <a:gd name="connsiteY2" fmla="*/ 268848 h 268848"/>
              <a:gd name="connsiteX3" fmla="*/ 0 w 820317"/>
              <a:gd name="connsiteY3" fmla="*/ 268848 h 268848"/>
              <a:gd name="connsiteX4" fmla="*/ 0 w 820317"/>
              <a:gd name="connsiteY4" fmla="*/ 53404 h 268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17" h="268848">
                <a:moveTo>
                  <a:pt x="0" y="53404"/>
                </a:moveTo>
                <a:lnTo>
                  <a:pt x="680797" y="0"/>
                </a:lnTo>
                <a:lnTo>
                  <a:pt x="820317" y="268848"/>
                </a:lnTo>
                <a:lnTo>
                  <a:pt x="0" y="268848"/>
                </a:lnTo>
                <a:lnTo>
                  <a:pt x="0" y="53404"/>
                </a:lnTo>
                <a:close/>
              </a:path>
            </a:pathLst>
          </a:custGeom>
          <a:solidFill>
            <a:schemeClr val="bg1"/>
          </a:solidFill>
        </p:spPr>
        <p:txBody>
          <a:bodyPr wrap="square" rtlCol="0">
            <a:spAutoFit/>
          </a:bodyPr>
          <a:lstStyle/>
          <a:p>
            <a:r>
              <a:rPr lang="fi-FI" sz="800" dirty="0" err="1">
                <a:solidFill>
                  <a:schemeClr val="tx2"/>
                </a:solidFill>
              </a:rPr>
              <a:t>Isförhållanden</a:t>
            </a:r>
            <a:endParaRPr lang="fi-FI" sz="800" dirty="0">
              <a:solidFill>
                <a:schemeClr val="tx2"/>
              </a:solidFill>
            </a:endParaRPr>
          </a:p>
        </p:txBody>
      </p:sp>
      <p:sp>
        <p:nvSpPr>
          <p:cNvPr id="19" name="TextBox 18">
            <a:extLst>
              <a:ext uri="{FF2B5EF4-FFF2-40B4-BE49-F238E27FC236}">
                <a16:creationId xmlns:a16="http://schemas.microsoft.com/office/drawing/2014/main" id="{BBEAF22F-9BDA-609B-70E4-24440AC5AD24}"/>
              </a:ext>
            </a:extLst>
          </p:cNvPr>
          <p:cNvSpPr txBox="1"/>
          <p:nvPr/>
        </p:nvSpPr>
        <p:spPr>
          <a:xfrm rot="18831204">
            <a:off x="9612213" y="2487837"/>
            <a:ext cx="675164" cy="269749"/>
          </a:xfrm>
          <a:custGeom>
            <a:avLst/>
            <a:gdLst>
              <a:gd name="connsiteX0" fmla="*/ 0 w 675164"/>
              <a:gd name="connsiteY0" fmla="*/ 0 h 215444"/>
              <a:gd name="connsiteX1" fmla="*/ 675164 w 675164"/>
              <a:gd name="connsiteY1" fmla="*/ 0 h 215444"/>
              <a:gd name="connsiteX2" fmla="*/ 675164 w 675164"/>
              <a:gd name="connsiteY2" fmla="*/ 215444 h 215444"/>
              <a:gd name="connsiteX3" fmla="*/ 0 w 675164"/>
              <a:gd name="connsiteY3" fmla="*/ 215444 h 215444"/>
              <a:gd name="connsiteX4" fmla="*/ 0 w 675164"/>
              <a:gd name="connsiteY4" fmla="*/ 0 h 215444"/>
              <a:gd name="connsiteX0" fmla="*/ 0 w 675164"/>
              <a:gd name="connsiteY0" fmla="*/ 54305 h 269749"/>
              <a:gd name="connsiteX1" fmla="*/ 490673 w 675164"/>
              <a:gd name="connsiteY1" fmla="*/ 0 h 269749"/>
              <a:gd name="connsiteX2" fmla="*/ 675164 w 675164"/>
              <a:gd name="connsiteY2" fmla="*/ 269749 h 269749"/>
              <a:gd name="connsiteX3" fmla="*/ 0 w 675164"/>
              <a:gd name="connsiteY3" fmla="*/ 269749 h 269749"/>
              <a:gd name="connsiteX4" fmla="*/ 0 w 675164"/>
              <a:gd name="connsiteY4" fmla="*/ 54305 h 26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64" h="269749">
                <a:moveTo>
                  <a:pt x="0" y="54305"/>
                </a:moveTo>
                <a:lnTo>
                  <a:pt x="490673" y="0"/>
                </a:lnTo>
                <a:lnTo>
                  <a:pt x="675164" y="269749"/>
                </a:lnTo>
                <a:lnTo>
                  <a:pt x="0" y="269749"/>
                </a:lnTo>
                <a:lnTo>
                  <a:pt x="0" y="54305"/>
                </a:lnTo>
                <a:close/>
              </a:path>
            </a:pathLst>
          </a:custGeom>
          <a:solidFill>
            <a:schemeClr val="bg1"/>
          </a:solidFill>
        </p:spPr>
        <p:txBody>
          <a:bodyPr wrap="square" rtlCol="0">
            <a:spAutoFit/>
          </a:bodyPr>
          <a:lstStyle/>
          <a:p>
            <a:r>
              <a:rPr lang="fi-FI" sz="800" dirty="0" err="1">
                <a:solidFill>
                  <a:schemeClr val="tx2"/>
                </a:solidFill>
              </a:rPr>
              <a:t>Dykning</a:t>
            </a:r>
            <a:endParaRPr lang="fi-FI" sz="800" dirty="0">
              <a:solidFill>
                <a:schemeClr val="tx2"/>
              </a:solidFill>
            </a:endParaRPr>
          </a:p>
        </p:txBody>
      </p:sp>
      <p:sp>
        <p:nvSpPr>
          <p:cNvPr id="20" name="TextBox 19">
            <a:extLst>
              <a:ext uri="{FF2B5EF4-FFF2-40B4-BE49-F238E27FC236}">
                <a16:creationId xmlns:a16="http://schemas.microsoft.com/office/drawing/2014/main" id="{10F7D7B4-2303-C5F9-234E-9002AB25A2A3}"/>
              </a:ext>
            </a:extLst>
          </p:cNvPr>
          <p:cNvSpPr txBox="1"/>
          <p:nvPr/>
        </p:nvSpPr>
        <p:spPr>
          <a:xfrm rot="18831204">
            <a:off x="10547630" y="2527103"/>
            <a:ext cx="760936" cy="215444"/>
          </a:xfrm>
          <a:custGeom>
            <a:avLst/>
            <a:gdLst>
              <a:gd name="connsiteX0" fmla="*/ 0 w 604999"/>
              <a:gd name="connsiteY0" fmla="*/ 0 h 215444"/>
              <a:gd name="connsiteX1" fmla="*/ 604999 w 604999"/>
              <a:gd name="connsiteY1" fmla="*/ 0 h 215444"/>
              <a:gd name="connsiteX2" fmla="*/ 604999 w 604999"/>
              <a:gd name="connsiteY2" fmla="*/ 215444 h 215444"/>
              <a:gd name="connsiteX3" fmla="*/ 0 w 604999"/>
              <a:gd name="connsiteY3" fmla="*/ 215444 h 215444"/>
              <a:gd name="connsiteX4" fmla="*/ 0 w 604999"/>
              <a:gd name="connsiteY4" fmla="*/ 0 h 215444"/>
              <a:gd name="connsiteX0" fmla="*/ 0 w 604999"/>
              <a:gd name="connsiteY0" fmla="*/ 49385 h 264829"/>
              <a:gd name="connsiteX1" fmla="*/ 381436 w 604999"/>
              <a:gd name="connsiteY1" fmla="*/ 0 h 264829"/>
              <a:gd name="connsiteX2" fmla="*/ 604999 w 604999"/>
              <a:gd name="connsiteY2" fmla="*/ 264829 h 264829"/>
              <a:gd name="connsiteX3" fmla="*/ 0 w 604999"/>
              <a:gd name="connsiteY3" fmla="*/ 264829 h 264829"/>
              <a:gd name="connsiteX4" fmla="*/ 0 w 604999"/>
              <a:gd name="connsiteY4" fmla="*/ 49385 h 26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999" h="264829">
                <a:moveTo>
                  <a:pt x="0" y="49385"/>
                </a:moveTo>
                <a:lnTo>
                  <a:pt x="381436" y="0"/>
                </a:lnTo>
                <a:lnTo>
                  <a:pt x="604999" y="264829"/>
                </a:lnTo>
                <a:lnTo>
                  <a:pt x="0" y="264829"/>
                </a:lnTo>
                <a:lnTo>
                  <a:pt x="0" y="49385"/>
                </a:lnTo>
                <a:close/>
              </a:path>
            </a:pathLst>
          </a:custGeom>
          <a:solidFill>
            <a:schemeClr val="bg1"/>
          </a:solidFill>
        </p:spPr>
        <p:txBody>
          <a:bodyPr wrap="square" rtlCol="0">
            <a:spAutoFit/>
          </a:bodyPr>
          <a:lstStyle/>
          <a:p>
            <a:r>
              <a:rPr lang="fi-FI" sz="800" dirty="0">
                <a:solidFill>
                  <a:schemeClr val="tx2"/>
                </a:solidFill>
              </a:rPr>
              <a:t>     </a:t>
            </a:r>
            <a:r>
              <a:rPr lang="fi-FI" sz="800" dirty="0" err="1">
                <a:solidFill>
                  <a:schemeClr val="tx2"/>
                </a:solidFill>
              </a:rPr>
              <a:t>Okänd</a:t>
            </a:r>
            <a:endParaRPr lang="fi-FI" sz="800" dirty="0">
              <a:solidFill>
                <a:schemeClr val="tx2"/>
              </a:solidFill>
            </a:endParaRPr>
          </a:p>
        </p:txBody>
      </p:sp>
    </p:spTree>
    <p:extLst>
      <p:ext uri="{BB962C8B-B14F-4D97-AF65-F5344CB8AC3E}">
        <p14:creationId xmlns:p14="http://schemas.microsoft.com/office/powerpoint/2010/main" val="189438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739F-5D34-4CB5-B8B1-4EB22D8CBA44}"/>
              </a:ext>
            </a:extLst>
          </p:cNvPr>
          <p:cNvSpPr>
            <a:spLocks noGrp="1"/>
          </p:cNvSpPr>
          <p:nvPr>
            <p:ph type="title"/>
          </p:nvPr>
        </p:nvSpPr>
        <p:spPr/>
        <p:txBody>
          <a:bodyPr>
            <a:normAutofit/>
          </a:bodyPr>
          <a:lstStyle/>
          <a:p>
            <a:pPr>
              <a:lnSpc>
                <a:spcPct val="107000"/>
              </a:lnSpc>
              <a:spcAft>
                <a:spcPts val="800"/>
              </a:spcAft>
            </a:pPr>
            <a:r>
              <a:rPr lang="sv-FI" sz="3200" b="1" dirty="0">
                <a:effectLst/>
                <a:ea typeface="Calibri" panose="020F0502020204030204" pitchFamily="34" charset="0"/>
                <a:cs typeface="Times New Roman" panose="02020603050405020304" pitchFamily="18" charset="0"/>
              </a:rPr>
              <a:t>Bakgrund till drunknings-olyckor</a:t>
            </a:r>
            <a:endParaRPr lang="fi-FI" sz="3200" b="1" dirty="0">
              <a:effectLst/>
              <a:ea typeface="Calibri" panose="020F0502020204030204" pitchFamily="34" charset="0"/>
              <a:cs typeface="Times New Roman" panose="02020603050405020304" pitchFamily="18" charset="0"/>
            </a:endParaRPr>
          </a:p>
        </p:txBody>
      </p:sp>
      <p:pic>
        <p:nvPicPr>
          <p:cNvPr id="7" name="Content Placeholder 6" descr="Logo&#10;&#10;Description automatically generated">
            <a:extLst>
              <a:ext uri="{FF2B5EF4-FFF2-40B4-BE49-F238E27FC236}">
                <a16:creationId xmlns:a16="http://schemas.microsoft.com/office/drawing/2014/main" id="{8E56D1D3-6065-44C9-9CF3-169EB239A6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6063" y="1095808"/>
            <a:ext cx="8295794" cy="4666383"/>
          </a:xfrm>
        </p:spPr>
      </p:pic>
      <p:sp>
        <p:nvSpPr>
          <p:cNvPr id="4" name="Footer Placeholder 3">
            <a:extLst>
              <a:ext uri="{FF2B5EF4-FFF2-40B4-BE49-F238E27FC236}">
                <a16:creationId xmlns:a16="http://schemas.microsoft.com/office/drawing/2014/main" id="{180F40DE-8F85-4E09-B092-EEE03E6F7327}"/>
              </a:ext>
            </a:extLst>
          </p:cNvPr>
          <p:cNvSpPr>
            <a:spLocks noGrp="1"/>
          </p:cNvSpPr>
          <p:nvPr>
            <p:ph type="ftr" sz="quarter" idx="11"/>
          </p:nvPr>
        </p:nvSpPr>
        <p:spPr/>
        <p:txBody>
          <a:bodyPr/>
          <a:lstStyle/>
          <a:p>
            <a:r>
              <a:rPr lang="fi-FI"/>
              <a:t>Trygghetscoachträning</a:t>
            </a:r>
          </a:p>
        </p:txBody>
      </p:sp>
      <p:sp>
        <p:nvSpPr>
          <p:cNvPr id="5" name="Slide Number Placeholder 4">
            <a:extLst>
              <a:ext uri="{FF2B5EF4-FFF2-40B4-BE49-F238E27FC236}">
                <a16:creationId xmlns:a16="http://schemas.microsoft.com/office/drawing/2014/main" id="{F57F79CE-D6B2-46F6-B84E-8FA5466AF627}"/>
              </a:ext>
            </a:extLst>
          </p:cNvPr>
          <p:cNvSpPr>
            <a:spLocks noGrp="1"/>
          </p:cNvSpPr>
          <p:nvPr>
            <p:ph type="sldNum" sz="quarter" idx="12"/>
          </p:nvPr>
        </p:nvSpPr>
        <p:spPr/>
        <p:txBody>
          <a:bodyPr/>
          <a:lstStyle/>
          <a:p>
            <a:fld id="{B7DA4E9F-0A7E-452B-AE79-EEF7D13AAFEF}" type="slidenum">
              <a:rPr lang="fi-FI" smtClean="0"/>
              <a:t>7</a:t>
            </a:fld>
            <a:endParaRPr lang="fi-FI"/>
          </a:p>
        </p:txBody>
      </p:sp>
      <p:sp>
        <p:nvSpPr>
          <p:cNvPr id="8" name="TextBox 7">
            <a:extLst>
              <a:ext uri="{FF2B5EF4-FFF2-40B4-BE49-F238E27FC236}">
                <a16:creationId xmlns:a16="http://schemas.microsoft.com/office/drawing/2014/main" id="{2BB0D4B8-1759-48DD-B070-92228CD5169F}"/>
              </a:ext>
            </a:extLst>
          </p:cNvPr>
          <p:cNvSpPr txBox="1"/>
          <p:nvPr/>
        </p:nvSpPr>
        <p:spPr>
          <a:xfrm>
            <a:off x="4366574" y="4369332"/>
            <a:ext cx="952825" cy="369332"/>
          </a:xfrm>
          <a:prstGeom prst="rect">
            <a:avLst/>
          </a:prstGeom>
          <a:noFill/>
        </p:spPr>
        <p:txBody>
          <a:bodyPr wrap="none" rtlCol="0">
            <a:spAutoFit/>
          </a:bodyPr>
          <a:lstStyle/>
          <a:p>
            <a:r>
              <a:rPr lang="fi-FI" b="1" dirty="0" err="1">
                <a:solidFill>
                  <a:schemeClr val="accent1"/>
                </a:solidFill>
              </a:rPr>
              <a:t>Alkohol</a:t>
            </a:r>
            <a:endParaRPr lang="fi-FI" b="1" dirty="0">
              <a:solidFill>
                <a:schemeClr val="accent1"/>
              </a:solidFill>
            </a:endParaRPr>
          </a:p>
        </p:txBody>
      </p:sp>
      <p:sp>
        <p:nvSpPr>
          <p:cNvPr id="9" name="TextBox 8">
            <a:extLst>
              <a:ext uri="{FF2B5EF4-FFF2-40B4-BE49-F238E27FC236}">
                <a16:creationId xmlns:a16="http://schemas.microsoft.com/office/drawing/2014/main" id="{8E768046-E2C4-4C97-A497-7448A20FB7C3}"/>
              </a:ext>
            </a:extLst>
          </p:cNvPr>
          <p:cNvSpPr txBox="1"/>
          <p:nvPr/>
        </p:nvSpPr>
        <p:spPr>
          <a:xfrm>
            <a:off x="5952928" y="2099375"/>
            <a:ext cx="1661032" cy="369332"/>
          </a:xfrm>
          <a:prstGeom prst="rect">
            <a:avLst/>
          </a:prstGeom>
          <a:noFill/>
        </p:spPr>
        <p:txBody>
          <a:bodyPr wrap="none" rtlCol="0">
            <a:spAutoFit/>
          </a:bodyPr>
          <a:lstStyle/>
          <a:p>
            <a:r>
              <a:rPr lang="fi-FI" b="1" dirty="0" err="1">
                <a:solidFill>
                  <a:schemeClr val="accent1"/>
                </a:solidFill>
              </a:rPr>
              <a:t>Räddningsväst</a:t>
            </a:r>
            <a:endParaRPr lang="fi-FI" b="1" dirty="0">
              <a:solidFill>
                <a:schemeClr val="accent1"/>
              </a:solidFill>
            </a:endParaRPr>
          </a:p>
        </p:txBody>
      </p:sp>
      <p:sp>
        <p:nvSpPr>
          <p:cNvPr id="10" name="TextBox 9">
            <a:extLst>
              <a:ext uri="{FF2B5EF4-FFF2-40B4-BE49-F238E27FC236}">
                <a16:creationId xmlns:a16="http://schemas.microsoft.com/office/drawing/2014/main" id="{45B23E58-658F-4CC5-BC02-A9EBCDABD4A7}"/>
              </a:ext>
            </a:extLst>
          </p:cNvPr>
          <p:cNvSpPr txBox="1"/>
          <p:nvPr/>
        </p:nvSpPr>
        <p:spPr>
          <a:xfrm>
            <a:off x="7795248" y="4276999"/>
            <a:ext cx="1659587" cy="923330"/>
          </a:xfrm>
          <a:prstGeom prst="rect">
            <a:avLst/>
          </a:prstGeom>
          <a:noFill/>
        </p:spPr>
        <p:txBody>
          <a:bodyPr wrap="square" rtlCol="0">
            <a:spAutoFit/>
          </a:bodyPr>
          <a:lstStyle/>
          <a:p>
            <a:r>
              <a:rPr lang="fi-FI" b="1" dirty="0" err="1">
                <a:solidFill>
                  <a:schemeClr val="accent1"/>
                </a:solidFill>
              </a:rPr>
              <a:t>Personlig</a:t>
            </a:r>
            <a:endParaRPr lang="fi-FI" b="1" dirty="0">
              <a:solidFill>
                <a:schemeClr val="accent1"/>
              </a:solidFill>
            </a:endParaRPr>
          </a:p>
          <a:p>
            <a:r>
              <a:rPr lang="fi-FI" b="1" dirty="0" err="1">
                <a:solidFill>
                  <a:schemeClr val="accent1"/>
                </a:solidFill>
              </a:rPr>
              <a:t>Funtkions-förmåga</a:t>
            </a:r>
            <a:endParaRPr lang="fi-FI" b="1" dirty="0">
              <a:solidFill>
                <a:schemeClr val="accent1"/>
              </a:solidFill>
            </a:endParaRPr>
          </a:p>
        </p:txBody>
      </p:sp>
      <p:sp>
        <p:nvSpPr>
          <p:cNvPr id="11" name="TextBox 10">
            <a:extLst>
              <a:ext uri="{FF2B5EF4-FFF2-40B4-BE49-F238E27FC236}">
                <a16:creationId xmlns:a16="http://schemas.microsoft.com/office/drawing/2014/main" id="{311EB56D-1FAB-43E0-9AC6-26A301E3C234}"/>
              </a:ext>
            </a:extLst>
          </p:cNvPr>
          <p:cNvSpPr txBox="1"/>
          <p:nvPr/>
        </p:nvSpPr>
        <p:spPr>
          <a:xfrm>
            <a:off x="9454835" y="1657671"/>
            <a:ext cx="2018501" cy="923330"/>
          </a:xfrm>
          <a:prstGeom prst="rect">
            <a:avLst/>
          </a:prstGeom>
          <a:noFill/>
        </p:spPr>
        <p:txBody>
          <a:bodyPr wrap="none" rtlCol="0">
            <a:spAutoFit/>
          </a:bodyPr>
          <a:lstStyle/>
          <a:p>
            <a:r>
              <a:rPr lang="fi-FI" b="1" dirty="0" err="1">
                <a:solidFill>
                  <a:schemeClr val="accent1"/>
                </a:solidFill>
              </a:rPr>
              <a:t>Barn</a:t>
            </a:r>
            <a:r>
              <a:rPr lang="fi-FI" b="1" dirty="0">
                <a:solidFill>
                  <a:schemeClr val="accent1"/>
                </a:solidFill>
              </a:rPr>
              <a:t> </a:t>
            </a:r>
            <a:r>
              <a:rPr lang="fi-FI" b="1" dirty="0" err="1">
                <a:solidFill>
                  <a:schemeClr val="accent1"/>
                </a:solidFill>
              </a:rPr>
              <a:t>lämnats</a:t>
            </a:r>
            <a:r>
              <a:rPr lang="fi-FI" b="1" dirty="0">
                <a:solidFill>
                  <a:schemeClr val="accent1"/>
                </a:solidFill>
              </a:rPr>
              <a:t> </a:t>
            </a:r>
            <a:r>
              <a:rPr lang="fi-FI" b="1" dirty="0" err="1">
                <a:solidFill>
                  <a:schemeClr val="accent1"/>
                </a:solidFill>
              </a:rPr>
              <a:t>utan</a:t>
            </a:r>
            <a:endParaRPr lang="fi-FI" b="1" dirty="0">
              <a:solidFill>
                <a:schemeClr val="accent1"/>
              </a:solidFill>
            </a:endParaRPr>
          </a:p>
          <a:p>
            <a:r>
              <a:rPr lang="fi-FI" b="1" dirty="0" err="1">
                <a:solidFill>
                  <a:schemeClr val="accent1"/>
                </a:solidFill>
              </a:rPr>
              <a:t>åvervakning</a:t>
            </a:r>
            <a:r>
              <a:rPr lang="fi-FI" b="1" dirty="0">
                <a:solidFill>
                  <a:schemeClr val="accent1"/>
                </a:solidFill>
              </a:rPr>
              <a:t> </a:t>
            </a:r>
            <a:r>
              <a:rPr lang="fi-FI" b="1" dirty="0" err="1">
                <a:solidFill>
                  <a:schemeClr val="accent1"/>
                </a:solidFill>
              </a:rPr>
              <a:t>vid</a:t>
            </a:r>
            <a:endParaRPr lang="fi-FI" b="1" dirty="0">
              <a:solidFill>
                <a:schemeClr val="accent1"/>
              </a:solidFill>
            </a:endParaRPr>
          </a:p>
          <a:p>
            <a:r>
              <a:rPr lang="fi-FI" b="1" dirty="0" err="1">
                <a:solidFill>
                  <a:schemeClr val="accent1"/>
                </a:solidFill>
              </a:rPr>
              <a:t>vatten</a:t>
            </a:r>
            <a:endParaRPr lang="fi-FI" b="1" dirty="0">
              <a:solidFill>
                <a:schemeClr val="accent1"/>
              </a:solidFill>
            </a:endParaRPr>
          </a:p>
        </p:txBody>
      </p:sp>
      <p:sp>
        <p:nvSpPr>
          <p:cNvPr id="13" name="Rectangle 12">
            <a:extLst>
              <a:ext uri="{FF2B5EF4-FFF2-40B4-BE49-F238E27FC236}">
                <a16:creationId xmlns:a16="http://schemas.microsoft.com/office/drawing/2014/main" id="{6FF2DC61-8E75-49D7-8B88-4DEA7109C95E}"/>
              </a:ext>
            </a:extLst>
          </p:cNvPr>
          <p:cNvSpPr/>
          <p:nvPr/>
        </p:nvSpPr>
        <p:spPr>
          <a:xfrm>
            <a:off x="6380525" y="5390504"/>
            <a:ext cx="2829446" cy="669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200" b="1" dirty="0"/>
              <a:t>ATTITYD!</a:t>
            </a:r>
            <a:endParaRPr lang="fi-FI" b="1" dirty="0"/>
          </a:p>
        </p:txBody>
      </p:sp>
      <p:pic>
        <p:nvPicPr>
          <p:cNvPr id="14" name="Picture 13">
            <a:extLst>
              <a:ext uri="{FF2B5EF4-FFF2-40B4-BE49-F238E27FC236}">
                <a16:creationId xmlns:a16="http://schemas.microsoft.com/office/drawing/2014/main" id="{B7F4FB72-FEA6-421C-A160-97F14F86BD62}"/>
              </a:ext>
            </a:extLst>
          </p:cNvPr>
          <p:cNvPicPr>
            <a:picLocks noChangeAspect="1"/>
          </p:cNvPicPr>
          <p:nvPr/>
        </p:nvPicPr>
        <p:blipFill>
          <a:blip r:embed="rId4"/>
          <a:stretch>
            <a:fillRect/>
          </a:stretch>
        </p:blipFill>
        <p:spPr>
          <a:xfrm>
            <a:off x="128337" y="1"/>
            <a:ext cx="1040063" cy="698628"/>
          </a:xfrm>
          <a:prstGeom prst="rect">
            <a:avLst/>
          </a:prstGeom>
        </p:spPr>
      </p:pic>
      <p:pic>
        <p:nvPicPr>
          <p:cNvPr id="15" name="Picture 2" descr="Etusivu - Suomen Uimaopetus- ja Hengenpelastusliitto">
            <a:extLst>
              <a:ext uri="{FF2B5EF4-FFF2-40B4-BE49-F238E27FC236}">
                <a16:creationId xmlns:a16="http://schemas.microsoft.com/office/drawing/2014/main" id="{D515E1D2-4CCD-40EE-9B8F-08CF7C5711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6E204C-9BB1-4E6A-8117-334E2A3DB0FF}"/>
              </a:ext>
            </a:extLst>
          </p:cNvPr>
          <p:cNvSpPr>
            <a:spLocks noGrp="1"/>
          </p:cNvSpPr>
          <p:nvPr>
            <p:ph type="title"/>
          </p:nvPr>
        </p:nvSpPr>
        <p:spPr>
          <a:xfrm>
            <a:off x="289248" y="1123837"/>
            <a:ext cx="6451110" cy="1255469"/>
          </a:xfrm>
        </p:spPr>
        <p:txBody>
          <a:bodyPr>
            <a:normAutofit/>
          </a:bodyPr>
          <a:lstStyle/>
          <a:p>
            <a:r>
              <a:rPr lang="fi-FI" sz="3200" b="1" dirty="0" err="1"/>
              <a:t>Bakgrund</a:t>
            </a:r>
            <a:r>
              <a:rPr lang="fi-FI" sz="3200" b="1" dirty="0"/>
              <a:t> </a:t>
            </a:r>
            <a:r>
              <a:rPr lang="fi-FI" sz="3200" b="1" dirty="0" err="1"/>
              <a:t>till</a:t>
            </a:r>
            <a:r>
              <a:rPr lang="fi-FI" sz="3200" b="1" dirty="0"/>
              <a:t> </a:t>
            </a:r>
            <a:r>
              <a:rPr lang="fi-FI" sz="3200" b="1" dirty="0" err="1"/>
              <a:t>drunkningsolyckor</a:t>
            </a:r>
            <a:r>
              <a:rPr lang="fi-FI" sz="3200" b="1" dirty="0"/>
              <a:t>: </a:t>
            </a:r>
            <a:r>
              <a:rPr lang="fi-FI" sz="3200" b="1" dirty="0" err="1"/>
              <a:t>Alkohol</a:t>
            </a:r>
            <a:endParaRPr lang="fi-FI" sz="3200" b="1" dirty="0"/>
          </a:p>
        </p:txBody>
      </p:sp>
      <p:sp>
        <p:nvSpPr>
          <p:cNvPr id="3" name="Content Placeholder 2">
            <a:extLst>
              <a:ext uri="{FF2B5EF4-FFF2-40B4-BE49-F238E27FC236}">
                <a16:creationId xmlns:a16="http://schemas.microsoft.com/office/drawing/2014/main" id="{DE3F3E6E-C514-4B67-AF98-123127D75B21}"/>
              </a:ext>
            </a:extLst>
          </p:cNvPr>
          <p:cNvSpPr>
            <a:spLocks noGrp="1"/>
          </p:cNvSpPr>
          <p:nvPr>
            <p:ph idx="1"/>
          </p:nvPr>
        </p:nvSpPr>
        <p:spPr>
          <a:xfrm>
            <a:off x="289248" y="2510395"/>
            <a:ext cx="6451109" cy="3274586"/>
          </a:xfrm>
        </p:spPr>
        <p:txBody>
          <a:bodyPr anchor="t">
            <a:normAutofit/>
          </a:bodyPr>
          <a:lstStyle/>
          <a:p>
            <a:pPr>
              <a:lnSpc>
                <a:spcPct val="100000"/>
              </a:lnSpc>
              <a:buClr>
                <a:schemeClr val="bg1"/>
              </a:buClr>
            </a:pPr>
            <a:r>
              <a:rPr lang="sv-SE" sz="1800" dirty="0">
                <a:solidFill>
                  <a:srgbClr val="FFFFFF"/>
                </a:solidFill>
              </a:rPr>
              <a:t>Sprit medverkade till cirka hälften av alla drunkningsolyckor. Av dem som drunknade från båten var 80 % berusade.</a:t>
            </a:r>
          </a:p>
          <a:p>
            <a:pPr>
              <a:lnSpc>
                <a:spcPct val="100000"/>
              </a:lnSpc>
              <a:buClr>
                <a:schemeClr val="bg1"/>
              </a:buClr>
            </a:pPr>
            <a:r>
              <a:rPr lang="sv-SE" sz="1800" dirty="0">
                <a:solidFill>
                  <a:srgbClr val="FFFFFF"/>
                </a:solidFill>
              </a:rPr>
              <a:t>Berusning ökar sannolikheten för olyckor. Det kan vara en utmaning att agera i en nödsituation när man är nykter, och när man är berusad är det till och med omöjligt.</a:t>
            </a:r>
            <a:endParaRPr lang="fi-FI" sz="1800" dirty="0">
              <a:solidFill>
                <a:srgbClr val="FFFFFF"/>
              </a:solidFill>
            </a:endParaRPr>
          </a:p>
        </p:txBody>
      </p:sp>
      <p:pic>
        <p:nvPicPr>
          <p:cNvPr id="7" name="Picture 6">
            <a:extLst>
              <a:ext uri="{FF2B5EF4-FFF2-40B4-BE49-F238E27FC236}">
                <a16:creationId xmlns:a16="http://schemas.microsoft.com/office/drawing/2014/main" id="{FEF74E1A-8D6F-423F-9BA9-0DA2448A3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944" y="1535135"/>
            <a:ext cx="3778286" cy="3778286"/>
          </a:xfrm>
          <a:prstGeom prst="rect">
            <a:avLst/>
          </a:prstGeom>
        </p:spPr>
      </p:pic>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4E55899-42F8-45BB-A1A3-73F014226D1E}"/>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a:t>Trygghetscoachträning</a:t>
            </a:r>
            <a:endParaRPr lang="fi-FI" dirty="0"/>
          </a:p>
        </p:txBody>
      </p:sp>
      <p:sp>
        <p:nvSpPr>
          <p:cNvPr id="5" name="Slide Number Placeholder 4">
            <a:extLst>
              <a:ext uri="{FF2B5EF4-FFF2-40B4-BE49-F238E27FC236}">
                <a16:creationId xmlns:a16="http://schemas.microsoft.com/office/drawing/2014/main" id="{2971A935-E784-478B-B546-C5B58B68EE55}"/>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8</a:t>
            </a:fld>
            <a:endParaRPr lang="fi-FI"/>
          </a:p>
        </p:txBody>
      </p:sp>
      <p:sp>
        <p:nvSpPr>
          <p:cNvPr id="8" name="Rectangle 7">
            <a:extLst>
              <a:ext uri="{FF2B5EF4-FFF2-40B4-BE49-F238E27FC236}">
                <a16:creationId xmlns:a16="http://schemas.microsoft.com/office/drawing/2014/main" id="{9EAFEAC5-4257-472A-A8A5-AD11A9540ED6}"/>
              </a:ext>
            </a:extLst>
          </p:cNvPr>
          <p:cNvSpPr/>
          <p:nvPr/>
        </p:nvSpPr>
        <p:spPr>
          <a:xfrm>
            <a:off x="8846763" y="4950796"/>
            <a:ext cx="1120115" cy="430887"/>
          </a:xfrm>
          <a:prstGeom prst="rect">
            <a:avLst/>
          </a:prstGeom>
        </p:spPr>
        <p:txBody>
          <a:bodyPr wrap="none">
            <a:spAutoFit/>
          </a:bodyPr>
          <a:lstStyle/>
          <a:p>
            <a:r>
              <a:rPr lang="fi-FI" sz="2200" b="1" dirty="0" err="1">
                <a:solidFill>
                  <a:schemeClr val="accent1"/>
                </a:solidFill>
              </a:rPr>
              <a:t>Alkohol</a:t>
            </a:r>
            <a:endParaRPr lang="fi-FI" sz="2200" dirty="0"/>
          </a:p>
        </p:txBody>
      </p:sp>
      <p:pic>
        <p:nvPicPr>
          <p:cNvPr id="13" name="Picture 12">
            <a:extLst>
              <a:ext uri="{FF2B5EF4-FFF2-40B4-BE49-F238E27FC236}">
                <a16:creationId xmlns:a16="http://schemas.microsoft.com/office/drawing/2014/main" id="{CA846291-7861-46B2-939F-D38DDDF99A63}"/>
              </a:ext>
            </a:extLst>
          </p:cNvPr>
          <p:cNvPicPr>
            <a:picLocks noChangeAspect="1"/>
          </p:cNvPicPr>
          <p:nvPr/>
        </p:nvPicPr>
        <p:blipFill>
          <a:blip r:embed="rId4"/>
          <a:stretch>
            <a:fillRect/>
          </a:stretch>
        </p:blipFill>
        <p:spPr>
          <a:xfrm>
            <a:off x="128337" y="1"/>
            <a:ext cx="1040063" cy="698628"/>
          </a:xfrm>
          <a:prstGeom prst="rect">
            <a:avLst/>
          </a:prstGeom>
        </p:spPr>
      </p:pic>
      <p:pic>
        <p:nvPicPr>
          <p:cNvPr id="15" name="Picture 2" descr="Etusivu - Suomen Uimaopetus- ja Hengenpelastusliitto">
            <a:extLst>
              <a:ext uri="{FF2B5EF4-FFF2-40B4-BE49-F238E27FC236}">
                <a16:creationId xmlns:a16="http://schemas.microsoft.com/office/drawing/2014/main" id="{EAE79A40-5654-43D8-8870-02365974533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8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8A432E-2DDB-4BD0-BB1D-95BE41A5E3BF}"/>
              </a:ext>
            </a:extLst>
          </p:cNvPr>
          <p:cNvSpPr>
            <a:spLocks noGrp="1"/>
          </p:cNvSpPr>
          <p:nvPr>
            <p:ph type="title"/>
          </p:nvPr>
        </p:nvSpPr>
        <p:spPr>
          <a:xfrm>
            <a:off x="289248" y="1123837"/>
            <a:ext cx="6451110" cy="1255469"/>
          </a:xfrm>
        </p:spPr>
        <p:txBody>
          <a:bodyPr>
            <a:normAutofit/>
          </a:bodyPr>
          <a:lstStyle/>
          <a:p>
            <a:r>
              <a:rPr lang="fi-FI" sz="3200" b="1" dirty="0" err="1"/>
              <a:t>Bakgrund</a:t>
            </a:r>
            <a:r>
              <a:rPr lang="fi-FI" sz="3200" b="1" dirty="0"/>
              <a:t> </a:t>
            </a:r>
            <a:r>
              <a:rPr lang="fi-FI" sz="3200" b="1" dirty="0" err="1"/>
              <a:t>till</a:t>
            </a:r>
            <a:r>
              <a:rPr lang="fi-FI" sz="3200" b="1" dirty="0"/>
              <a:t> </a:t>
            </a:r>
            <a:r>
              <a:rPr lang="fi-FI" sz="3200" b="1" dirty="0" err="1"/>
              <a:t>drunkningsolyckor</a:t>
            </a:r>
            <a:r>
              <a:rPr lang="fi-FI" sz="3200" b="1" dirty="0"/>
              <a:t>: </a:t>
            </a:r>
            <a:r>
              <a:rPr lang="fi-FI" sz="3200" b="1" dirty="0" err="1"/>
              <a:t>Räddningsväst</a:t>
            </a:r>
            <a:endParaRPr lang="fi-FI" sz="3200" b="1" dirty="0"/>
          </a:p>
        </p:txBody>
      </p:sp>
      <p:sp>
        <p:nvSpPr>
          <p:cNvPr id="3" name="Content Placeholder 2">
            <a:extLst>
              <a:ext uri="{FF2B5EF4-FFF2-40B4-BE49-F238E27FC236}">
                <a16:creationId xmlns:a16="http://schemas.microsoft.com/office/drawing/2014/main" id="{BCB927AD-D5F3-49E8-A894-4D88AB92722C}"/>
              </a:ext>
            </a:extLst>
          </p:cNvPr>
          <p:cNvSpPr>
            <a:spLocks noGrp="1"/>
          </p:cNvSpPr>
          <p:nvPr>
            <p:ph idx="1"/>
          </p:nvPr>
        </p:nvSpPr>
        <p:spPr>
          <a:xfrm>
            <a:off x="289248" y="2510395"/>
            <a:ext cx="6451109" cy="3274586"/>
          </a:xfrm>
        </p:spPr>
        <p:txBody>
          <a:bodyPr anchor="t">
            <a:normAutofit/>
          </a:bodyPr>
          <a:lstStyle/>
          <a:p>
            <a:pPr>
              <a:lnSpc>
                <a:spcPct val="100000"/>
              </a:lnSpc>
              <a:buClr>
                <a:schemeClr val="bg1"/>
              </a:buClr>
            </a:pPr>
            <a:r>
              <a:rPr lang="fi-FI" sz="1800" dirty="0" err="1">
                <a:solidFill>
                  <a:srgbClr val="FFFFFF"/>
                </a:solidFill>
              </a:rPr>
              <a:t>Räddningsvästar</a:t>
            </a:r>
            <a:r>
              <a:rPr lang="fi-FI" sz="1800" dirty="0">
                <a:solidFill>
                  <a:srgbClr val="FFFFFF"/>
                </a:solidFill>
              </a:rPr>
              <a:t> </a:t>
            </a:r>
            <a:r>
              <a:rPr lang="fi-FI" sz="1800" dirty="0" err="1">
                <a:solidFill>
                  <a:srgbClr val="FFFFFF"/>
                </a:solidFill>
              </a:rPr>
              <a:t>förebygger</a:t>
            </a:r>
            <a:r>
              <a:rPr lang="fi-FI" sz="1800" dirty="0">
                <a:solidFill>
                  <a:srgbClr val="FFFFFF"/>
                </a:solidFill>
              </a:rPr>
              <a:t> </a:t>
            </a:r>
            <a:r>
              <a:rPr lang="fi-FI" sz="1800" dirty="0" err="1">
                <a:solidFill>
                  <a:srgbClr val="FFFFFF"/>
                </a:solidFill>
              </a:rPr>
              <a:t>drunkningar</a:t>
            </a:r>
            <a:r>
              <a:rPr lang="fi-FI" sz="1800" dirty="0">
                <a:solidFill>
                  <a:srgbClr val="FFFFFF"/>
                </a:solidFill>
              </a:rPr>
              <a:t> </a:t>
            </a:r>
            <a:r>
              <a:rPr lang="fi-FI" sz="1800" dirty="0" err="1">
                <a:solidFill>
                  <a:srgbClr val="FFFFFF"/>
                </a:solidFill>
              </a:rPr>
              <a:t>effektivt</a:t>
            </a:r>
            <a:r>
              <a:rPr lang="fi-FI" sz="1800" dirty="0">
                <a:solidFill>
                  <a:srgbClr val="FFFFFF"/>
                </a:solidFill>
              </a:rPr>
              <a:t>.</a:t>
            </a:r>
          </a:p>
          <a:p>
            <a:pPr>
              <a:lnSpc>
                <a:spcPct val="100000"/>
              </a:lnSpc>
              <a:buClr>
                <a:schemeClr val="bg1"/>
              </a:buClr>
            </a:pPr>
            <a:r>
              <a:rPr lang="sv-SE" sz="1800" dirty="0">
                <a:solidFill>
                  <a:srgbClr val="FFFFFF"/>
                </a:solidFill>
              </a:rPr>
              <a:t>Enligt internationella undersökningar kan ändamålsenliga och korrekt påklädda räddningsvästar förhindra till och med 70–80 % av drunkningarna som inträffat i sjötrafik.</a:t>
            </a:r>
          </a:p>
          <a:p>
            <a:pPr>
              <a:lnSpc>
                <a:spcPct val="100000"/>
              </a:lnSpc>
              <a:buClr>
                <a:schemeClr val="bg1"/>
              </a:buClr>
            </a:pPr>
            <a:r>
              <a:rPr lang="sv-SE" sz="1800" dirty="0">
                <a:solidFill>
                  <a:srgbClr val="FFFFFF"/>
                </a:solidFill>
                <a:hlinkClick r:id="rId3"/>
              </a:rPr>
              <a:t>Räddningsväst – dag </a:t>
            </a:r>
            <a:endParaRPr lang="sv-SE" sz="1800" dirty="0">
              <a:solidFill>
                <a:srgbClr val="FFFFFF"/>
              </a:solidFill>
            </a:endParaRPr>
          </a:p>
          <a:p>
            <a:pPr>
              <a:buClr>
                <a:schemeClr val="bg1"/>
              </a:buClr>
            </a:pPr>
            <a:endParaRPr lang="fi-FI" dirty="0">
              <a:solidFill>
                <a:srgbClr val="FFFFFF"/>
              </a:solidFill>
            </a:endParaRPr>
          </a:p>
        </p:txBody>
      </p:sp>
      <p:pic>
        <p:nvPicPr>
          <p:cNvPr id="7" name="Picture 6" descr="Logo, icon&#10;&#10;Description automatically generated">
            <a:extLst>
              <a:ext uri="{FF2B5EF4-FFF2-40B4-BE49-F238E27FC236}">
                <a16:creationId xmlns:a16="http://schemas.microsoft.com/office/drawing/2014/main" id="{A810E9DA-5461-45D7-B8B7-CEB434463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944" y="1535135"/>
            <a:ext cx="3778286" cy="3778286"/>
          </a:xfrm>
          <a:prstGeom prst="rect">
            <a:avLst/>
          </a:prstGeom>
        </p:spPr>
      </p:pic>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835BAD7-43F9-447A-9BD8-1C0EB6BEAECD}"/>
              </a:ext>
            </a:extLst>
          </p:cNvPr>
          <p:cNvSpPr>
            <a:spLocks noGrp="1"/>
          </p:cNvSpPr>
          <p:nvPr>
            <p:ph type="ftr" sz="quarter" idx="11"/>
          </p:nvPr>
        </p:nvSpPr>
        <p:spPr>
          <a:xfrm>
            <a:off x="3869268" y="6356350"/>
            <a:ext cx="5911517" cy="365125"/>
          </a:xfrm>
        </p:spPr>
        <p:txBody>
          <a:bodyPr>
            <a:normAutofit/>
          </a:bodyPr>
          <a:lstStyle/>
          <a:p>
            <a:pPr>
              <a:spcAft>
                <a:spcPts val="600"/>
              </a:spcAft>
            </a:pPr>
            <a:r>
              <a:rPr lang="fi-FI" dirty="0" err="1"/>
              <a:t>Trygghetscoachträning</a:t>
            </a:r>
            <a:endParaRPr lang="fi-FI" dirty="0"/>
          </a:p>
        </p:txBody>
      </p:sp>
      <p:sp>
        <p:nvSpPr>
          <p:cNvPr id="5" name="Slide Number Placeholder 4">
            <a:extLst>
              <a:ext uri="{FF2B5EF4-FFF2-40B4-BE49-F238E27FC236}">
                <a16:creationId xmlns:a16="http://schemas.microsoft.com/office/drawing/2014/main" id="{9DD86923-5F84-4771-8489-CBBCAB575CBE}"/>
              </a:ext>
            </a:extLst>
          </p:cNvPr>
          <p:cNvSpPr>
            <a:spLocks noGrp="1"/>
          </p:cNvSpPr>
          <p:nvPr>
            <p:ph type="sldNum" sz="quarter" idx="12"/>
          </p:nvPr>
        </p:nvSpPr>
        <p:spPr>
          <a:xfrm>
            <a:off x="10634135" y="6356350"/>
            <a:ext cx="1530927" cy="365125"/>
          </a:xfrm>
        </p:spPr>
        <p:txBody>
          <a:bodyPr>
            <a:normAutofit/>
          </a:bodyPr>
          <a:lstStyle/>
          <a:p>
            <a:pPr>
              <a:spcAft>
                <a:spcPts val="600"/>
              </a:spcAft>
            </a:pPr>
            <a:fld id="{B7DA4E9F-0A7E-452B-AE79-EEF7D13AAFEF}" type="slidenum">
              <a:rPr lang="fi-FI" smtClean="0"/>
              <a:pPr>
                <a:spcAft>
                  <a:spcPts val="600"/>
                </a:spcAft>
              </a:pPr>
              <a:t>9</a:t>
            </a:fld>
            <a:endParaRPr lang="fi-FI"/>
          </a:p>
        </p:txBody>
      </p:sp>
      <p:sp>
        <p:nvSpPr>
          <p:cNvPr id="8" name="Rectangle 7">
            <a:extLst>
              <a:ext uri="{FF2B5EF4-FFF2-40B4-BE49-F238E27FC236}">
                <a16:creationId xmlns:a16="http://schemas.microsoft.com/office/drawing/2014/main" id="{4A0986E3-5ABD-41EB-8D6A-29ABBCFF6C60}"/>
              </a:ext>
            </a:extLst>
          </p:cNvPr>
          <p:cNvSpPr/>
          <p:nvPr/>
        </p:nvSpPr>
        <p:spPr>
          <a:xfrm>
            <a:off x="8436950" y="5148979"/>
            <a:ext cx="1994457" cy="430887"/>
          </a:xfrm>
          <a:prstGeom prst="rect">
            <a:avLst/>
          </a:prstGeom>
        </p:spPr>
        <p:txBody>
          <a:bodyPr wrap="none">
            <a:spAutoFit/>
          </a:bodyPr>
          <a:lstStyle/>
          <a:p>
            <a:pPr algn="ctr"/>
            <a:r>
              <a:rPr lang="fi-FI" sz="2200" b="1" dirty="0" err="1">
                <a:solidFill>
                  <a:schemeClr val="accent1"/>
                </a:solidFill>
              </a:rPr>
              <a:t>Räddningsväst</a:t>
            </a:r>
            <a:endParaRPr lang="fi-FI" sz="2200" b="1" dirty="0">
              <a:solidFill>
                <a:schemeClr val="accent1"/>
              </a:solidFill>
            </a:endParaRPr>
          </a:p>
        </p:txBody>
      </p:sp>
      <p:pic>
        <p:nvPicPr>
          <p:cNvPr id="13" name="Picture 12">
            <a:extLst>
              <a:ext uri="{FF2B5EF4-FFF2-40B4-BE49-F238E27FC236}">
                <a16:creationId xmlns:a16="http://schemas.microsoft.com/office/drawing/2014/main" id="{A4DB4235-FED0-46E9-B8CF-CEA9132E73F4}"/>
              </a:ext>
            </a:extLst>
          </p:cNvPr>
          <p:cNvPicPr>
            <a:picLocks noChangeAspect="1"/>
          </p:cNvPicPr>
          <p:nvPr/>
        </p:nvPicPr>
        <p:blipFill>
          <a:blip r:embed="rId5"/>
          <a:stretch>
            <a:fillRect/>
          </a:stretch>
        </p:blipFill>
        <p:spPr>
          <a:xfrm>
            <a:off x="128337" y="1"/>
            <a:ext cx="1040063" cy="698628"/>
          </a:xfrm>
          <a:prstGeom prst="rect">
            <a:avLst/>
          </a:prstGeom>
        </p:spPr>
      </p:pic>
      <p:pic>
        <p:nvPicPr>
          <p:cNvPr id="15" name="Picture 2" descr="Etusivu - Suomen Uimaopetus- ja Hengenpelastusliitto">
            <a:extLst>
              <a:ext uri="{FF2B5EF4-FFF2-40B4-BE49-F238E27FC236}">
                <a16:creationId xmlns:a16="http://schemas.microsoft.com/office/drawing/2014/main" id="{0F80A47B-1E2E-420A-B450-07F55A108D1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361419"/>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2A30B0CBC4BD146A4417078D797F170" ma:contentTypeVersion="10" ma:contentTypeDescription="Skapa ett nytt dokument." ma:contentTypeScope="" ma:versionID="be23665dc3e0fefa864e8dcc7ba6bdcd">
  <xsd:schema xmlns:xsd="http://www.w3.org/2001/XMLSchema" xmlns:xs="http://www.w3.org/2001/XMLSchema" xmlns:p="http://schemas.microsoft.com/office/2006/metadata/properties" xmlns:ns2="c1f34a3f-8cef-4d58-91c0-b71399955b23" xmlns:ns3="672109ba-20b3-4268-a09c-ddb1ec7e71a1" targetNamespace="http://schemas.microsoft.com/office/2006/metadata/properties" ma:root="true" ma:fieldsID="bf2b6d37f73c2a03bf395a0a4a91e37a" ns2:_="" ns3:_="">
    <xsd:import namespace="c1f34a3f-8cef-4d58-91c0-b71399955b23"/>
    <xsd:import namespace="672109ba-20b3-4268-a09c-ddb1ec7e71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34a3f-8cef-4d58-91c0-b71399955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109ba-20b3-4268-a09c-ddb1ec7e71a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0bf0e6e-6d56-4639-9ab5-85b4cfd28b9a}" ma:internalName="TaxCatchAll" ma:showField="CatchAllData" ma:web="672109ba-20b3-4268-a09c-ddb1ec7e7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f34a3f-8cef-4d58-91c0-b71399955b23">
      <Terms xmlns="http://schemas.microsoft.com/office/infopath/2007/PartnerControls"/>
    </lcf76f155ced4ddcb4097134ff3c332f>
    <TaxCatchAll xmlns="672109ba-20b3-4268-a09c-ddb1ec7e71a1" xsi:nil="true"/>
  </documentManagement>
</p:properties>
</file>

<file path=customXml/itemProps1.xml><?xml version="1.0" encoding="utf-8"?>
<ds:datastoreItem xmlns:ds="http://schemas.openxmlformats.org/officeDocument/2006/customXml" ds:itemID="{0456ADE7-EA59-436F-82D8-D6097619F673}">
  <ds:schemaRefs>
    <ds:schemaRef ds:uri="http://schemas.microsoft.com/sharepoint/v3/contenttype/forms"/>
  </ds:schemaRefs>
</ds:datastoreItem>
</file>

<file path=customXml/itemProps2.xml><?xml version="1.0" encoding="utf-8"?>
<ds:datastoreItem xmlns:ds="http://schemas.openxmlformats.org/officeDocument/2006/customXml" ds:itemID="{C590BC73-3E61-40D2-84DB-82FF7A33F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34a3f-8cef-4d58-91c0-b71399955b23"/>
    <ds:schemaRef ds:uri="672109ba-20b3-4268-a09c-ddb1ec7e7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BDFD0B-FB10-4DA4-B5D2-CA3030FEDC0D}">
  <ds:schemaRefs>
    <ds:schemaRef ds:uri="http://schemas.microsoft.com/office/2006/metadata/properties"/>
    <ds:schemaRef ds:uri="http://schemas.microsoft.com/office/infopath/2007/PartnerControls"/>
    <ds:schemaRef ds:uri="c1f34a3f-8cef-4d58-91c0-b71399955b23"/>
    <ds:schemaRef ds:uri="672109ba-20b3-4268-a09c-ddb1ec7e71a1"/>
  </ds:schemaRefs>
</ds:datastoreItem>
</file>

<file path=docProps/app.xml><?xml version="1.0" encoding="utf-8"?>
<Properties xmlns="http://schemas.openxmlformats.org/officeDocument/2006/extended-properties" xmlns:vt="http://schemas.openxmlformats.org/officeDocument/2006/docPropsVTypes">
  <Template>Frame</Template>
  <TotalTime>3366</TotalTime>
  <Words>2522</Words>
  <Application>Microsoft Office PowerPoint</Application>
  <PresentationFormat>Laajakuva</PresentationFormat>
  <Paragraphs>300</Paragraphs>
  <Slides>26</Slides>
  <Notes>19</Notes>
  <HiddenSlides>0</HiddenSlides>
  <MMClips>0</MMClips>
  <ScaleCrop>false</ScaleCrop>
  <HeadingPairs>
    <vt:vector size="4" baseType="variant">
      <vt:variant>
        <vt:lpstr>Teema</vt:lpstr>
      </vt:variant>
      <vt:variant>
        <vt:i4>1</vt:i4>
      </vt:variant>
      <vt:variant>
        <vt:lpstr>Dian otsikot</vt:lpstr>
      </vt:variant>
      <vt:variant>
        <vt:i4>26</vt:i4>
      </vt:variant>
    </vt:vector>
  </HeadingPairs>
  <TitlesOfParts>
    <vt:vector size="27" baseType="lpstr">
      <vt:lpstr>Frame</vt:lpstr>
      <vt:lpstr>Förebyggande av olyckor i hemmet och på fritiden – Vattensäkerhet</vt:lpstr>
      <vt:lpstr>Finlands Sim-undervisnings- och Livräddnings-förbund</vt:lpstr>
      <vt:lpstr>Drunknings-olyckor  1998–2019</vt:lpstr>
      <vt:lpstr>Drunknings-olyckor enligt åldersgrupp</vt:lpstr>
      <vt:lpstr>PowerPoint-esitys</vt:lpstr>
      <vt:lpstr>Drunknings-läget enligt område</vt:lpstr>
      <vt:lpstr>Bakgrund till drunknings-olyckor</vt:lpstr>
      <vt:lpstr>Bakgrund till drunkningsolyckor: Alkohol</vt:lpstr>
      <vt:lpstr>Bakgrund till drunkningsolyckor: Räddningsväst</vt:lpstr>
      <vt:lpstr>Olika räddningsvästar</vt:lpstr>
      <vt:lpstr>Bakgrund till drunkningsfall: Simkunskap</vt:lpstr>
      <vt:lpstr>Bakgrund till drunkningsolyckor: Barn</vt:lpstr>
      <vt:lpstr>Identifiera och rädda en som drunknar: En som drunknar ser inte ut att drunkna</vt:lpstr>
      <vt:lpstr>PowerPoint-esitys</vt:lpstr>
      <vt:lpstr>Hur känner man igen en som drunknar?</vt:lpstr>
      <vt:lpstr>Identifiera och rädda en som drunknar:</vt:lpstr>
      <vt:lpstr>10 tips för att fira en sjösäker sommar</vt:lpstr>
      <vt:lpstr>Issäkerhet</vt:lpstr>
      <vt:lpstr>Isens bärförmåga</vt:lpstr>
      <vt:lpstr>Farliga platser</vt:lpstr>
      <vt:lpstr>Utrustning</vt:lpstr>
      <vt:lpstr>Gör så här om isen ger vika:</vt:lpstr>
      <vt:lpstr>Gör så här om någon annan behöver din hjälp:</vt:lpstr>
      <vt:lpstr>Gör så här om det finns flera som kan hjälpa på platsen: </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Koti- ja vapaa-ajan tapaturmien ehkäisy – Vesiturvallisuus</dc:title>
  <dc:creator>Kopperi Eeva</dc:creator>
  <cp:lastModifiedBy>Karhunen Iida</cp:lastModifiedBy>
  <cp:revision>42</cp:revision>
  <dcterms:created xsi:type="dcterms:W3CDTF">2021-06-04T06:13:03Z</dcterms:created>
  <dcterms:modified xsi:type="dcterms:W3CDTF">2023-10-26T09:10:56Z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0x01010072A30B0CBC4BD146A4417078D797F170</vt:lpwstr>
  </property>
</Properties>
</file>