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14"/>
  </p:notesMasterIdLst>
  <p:sldIdLst>
    <p:sldId id="256" r:id="rId6"/>
    <p:sldId id="278" r:id="rId7"/>
    <p:sldId id="279" r:id="rId8"/>
    <p:sldId id="280" r:id="rId9"/>
    <p:sldId id="281" r:id="rId10"/>
    <p:sldId id="282" r:id="rId11"/>
    <p:sldId id="283" r:id="rId12"/>
    <p:sldId id="27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4660"/>
  </p:normalViewPr>
  <p:slideViewPr>
    <p:cSldViewPr snapToGrid="0">
      <p:cViewPr varScale="1">
        <p:scale>
          <a:sx n="67" d="100"/>
          <a:sy n="67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2D480-8EE8-4499-B158-FD62B00060B3}" type="datetimeFigureOut">
              <a:rPr lang="fi-FI" smtClean="0"/>
              <a:t>26.10.2023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A8BC5-4375-4067-8267-1368BF6542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2081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E697B-3B92-4539-A65C-C0DBB61F385F}" type="datetime1">
              <a:rPr lang="fi-FI" smtClean="0"/>
              <a:t>26.10.2023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785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E420-9769-4949-99D2-3208963A427A}" type="datetime1">
              <a:rPr lang="fi-FI" smtClean="0"/>
              <a:t>26.10.2023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94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261B-AEF0-4A09-81E0-70F152E9D918}" type="datetime1">
              <a:rPr lang="fi-FI" smtClean="0"/>
              <a:t>26.10.2023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639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A2E5-7FAB-4EDE-94C6-734DCE90BB50}" type="datetime1">
              <a:rPr lang="fi-FI" smtClean="0"/>
              <a:t>26.10.2023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0283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874D-DB9D-497D-9A92-D745C4023E5A}" type="datetime1">
              <a:rPr lang="fi-FI" smtClean="0"/>
              <a:t>26.10.2023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6027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9D94A-289E-400F-8C4E-597AB427F2A7}" type="datetime1">
              <a:rPr lang="fi-FI" smtClean="0"/>
              <a:t>26.10.2023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730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84CE-5E64-45B7-9559-60FE164CD2AD}" type="datetime1">
              <a:rPr lang="fi-FI" smtClean="0"/>
              <a:t>26.10.2023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326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2F434-ABFB-45FB-A168-C891AF7ACB4F}" type="datetime1">
              <a:rPr lang="fi-FI" smtClean="0"/>
              <a:t>26.10.2023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693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A63AF-72E9-400B-A130-CB440087F00C}" type="datetime1">
              <a:rPr lang="fi-FI" smtClean="0"/>
              <a:t>26.10.2023</a:t>
            </a:fld>
            <a:endParaRPr lang="fi-FI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360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CABC-3A8A-4E27-9ABB-DC3FE1FB561C}" type="datetime1">
              <a:rPr lang="fi-FI" smtClean="0"/>
              <a:t>26.10.2023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937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E89D-57AF-4676-B690-15DDC70C3D3B}" type="datetime1">
              <a:rPr lang="fi-FI" smtClean="0"/>
              <a:t>26.10.2023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639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9D957-44FC-4935-9471-FEF45C1F9BDA}" type="datetime1">
              <a:rPr lang="fi-FI" smtClean="0"/>
              <a:t>26.10.2023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0748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DC2F-0708-43AD-9F0D-3BF81C47DA57}" type="datetime1">
              <a:rPr lang="fi-FI" smtClean="0"/>
              <a:t>26.10.2023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8859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9D9D-9B63-4260-92DB-24D17FD56491}" type="datetime1">
              <a:rPr lang="fi-FI" smtClean="0"/>
              <a:t>26.10.2023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3336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A432-7F12-4552-976E-1B32FBA6FBD8}" type="datetime1">
              <a:rPr lang="fi-FI" smtClean="0"/>
              <a:t>26.10.2023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569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DF19-4B8F-4BF7-A5A2-EB9DF26809DF}" type="datetime1">
              <a:rPr lang="fi-FI" smtClean="0"/>
              <a:t>26.10.2023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03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132B0-8EDB-4BA1-974D-B85185371541}" type="datetime1">
              <a:rPr lang="fi-FI" smtClean="0"/>
              <a:t>26.10.2023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671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6DAD-65D2-4122-A4CF-32D1D779379D}" type="datetime1">
              <a:rPr lang="fi-FI" smtClean="0"/>
              <a:t>26.10.2023</a:t>
            </a:fld>
            <a:endParaRPr lang="fi-FI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887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0096F-9853-4AD9-BFF3-7D84BD6C1197}" type="datetime1">
              <a:rPr lang="fi-FI" smtClean="0"/>
              <a:t>26.10.2023</a:t>
            </a:fld>
            <a:endParaRPr lang="fi-FI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06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4246-532F-4ED5-9992-7597BBC65046}" type="datetime1">
              <a:rPr lang="fi-FI" smtClean="0"/>
              <a:t>26.10.2023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690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EE843-8D25-475C-AF6E-04DB9FCEAA23}" type="datetime1">
              <a:rPr lang="fi-FI" smtClean="0"/>
              <a:t>26.10.2023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426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598BA-38C1-4EFF-8E6A-815B7E34EDA6}" type="datetime1">
              <a:rPr lang="fi-FI" smtClean="0"/>
              <a:t>26.10.2023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534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BCF9B3B-E45E-4806-BA4B-E1C7FA9BB018}" type="datetime1">
              <a:rPr lang="fi-FI" smtClean="0"/>
              <a:t>26.10.2023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Hemmets säkerhetsträning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BB799C3-6FDF-4B12-A7E3-2684940BCD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737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1D29E0B-1A5D-492F-A5A2-5FE32F5176E9}" type="datetime1">
              <a:rPr lang="fi-FI" smtClean="0"/>
              <a:t>26.10.2023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Hemmets säkerhetsträning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F040D1AC-0989-41DD-9D74-3919B7094DC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486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dakorset.fi/forsta-hjalpen/forsta-hjalpen-anvisningar/brannskador/?_gl=1*e0envg*_ga*ODk4MDUzNDkwLjE2OTMzNzIyMDk.*_ga_FMVLRNR4HM*MTY5NDUwMjc4Ny4xNS4xLjE2OTQ1MDI4ODUuMC4wLjA." TargetMode="External"/><Relationship Id="rId2" Type="http://schemas.openxmlformats.org/officeDocument/2006/relationships/hyperlink" Target="https://www.rodakorset.fi/forsta-hjalpen/forsta-hjalpen-anvisningar/sar/?_gl=1*zyjy7c*_ga*ODk4MDUzNDkwLjE2OTMzNzIyMDk.*_ga_FMVLRNR4HM*MTY5NDUwMjc4Ny4xNS4wLjE2OTQ1MDI3OTcuMC4wLjA.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63BD7-03BF-4C99-9A3B-C7C927D46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6068070" cy="3255264"/>
          </a:xfrm>
        </p:spPr>
        <p:txBody>
          <a:bodyPr>
            <a:normAutofit/>
          </a:bodyPr>
          <a:lstStyle/>
          <a:p>
            <a:r>
              <a:rPr lang="fi-FI" sz="4600" b="1" err="1"/>
              <a:t>Förebyggande</a:t>
            </a:r>
            <a:r>
              <a:rPr lang="fi-FI" sz="4600" b="1"/>
              <a:t> av </a:t>
            </a:r>
            <a:r>
              <a:rPr lang="fi-FI" sz="4600" b="1" err="1"/>
              <a:t>olyckor</a:t>
            </a:r>
            <a:r>
              <a:rPr lang="fi-FI" sz="4600" b="1"/>
              <a:t> i </a:t>
            </a:r>
            <a:r>
              <a:rPr lang="fi-FI" sz="4600" b="1" err="1"/>
              <a:t>hemmet</a:t>
            </a:r>
            <a:r>
              <a:rPr lang="fi-FI" sz="4600" b="1"/>
              <a:t> </a:t>
            </a:r>
            <a:r>
              <a:rPr lang="fi-FI" sz="4600" b="1" err="1"/>
              <a:t>och</a:t>
            </a:r>
            <a:r>
              <a:rPr lang="fi-FI" sz="4600" b="1"/>
              <a:t> </a:t>
            </a:r>
            <a:r>
              <a:rPr lang="fi-FI" sz="4600" b="1" err="1"/>
              <a:t>på</a:t>
            </a:r>
            <a:r>
              <a:rPr lang="fi-FI" sz="4600" b="1"/>
              <a:t> </a:t>
            </a:r>
            <a:r>
              <a:rPr lang="fi-FI" sz="4600" b="1" err="1"/>
              <a:t>fritiden</a:t>
            </a:r>
            <a:r>
              <a:rPr lang="fi-FI" sz="4600" b="1"/>
              <a:t> – </a:t>
            </a:r>
            <a:r>
              <a:rPr lang="fi-FI" sz="4600" b="1" err="1"/>
              <a:t>Vassa</a:t>
            </a:r>
            <a:r>
              <a:rPr lang="fi-FI" sz="4600" b="1"/>
              <a:t> </a:t>
            </a:r>
            <a:r>
              <a:rPr lang="fi-FI" sz="4600" b="1" err="1"/>
              <a:t>och</a:t>
            </a:r>
            <a:r>
              <a:rPr lang="fi-FI" sz="4600" b="1"/>
              <a:t> </a:t>
            </a:r>
            <a:r>
              <a:rPr lang="fi-FI" sz="4600" b="1" err="1"/>
              <a:t>heta</a:t>
            </a:r>
            <a:r>
              <a:rPr lang="fi-FI" sz="4600" b="1"/>
              <a:t> </a:t>
            </a:r>
            <a:r>
              <a:rPr lang="fi-FI" sz="4600" b="1" err="1"/>
              <a:t>föremål</a:t>
            </a:r>
            <a:r>
              <a:rPr lang="fi-FI" sz="4600" b="1"/>
              <a:t> i </a:t>
            </a:r>
            <a:r>
              <a:rPr lang="fi-FI" sz="4600" b="1" err="1"/>
              <a:t>hemmet</a:t>
            </a:r>
            <a:endParaRPr lang="fi-FI" sz="4600" b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66410-3C71-4866-8EA0-326541CD7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4" y="4670246"/>
            <a:ext cx="6037903" cy="914400"/>
          </a:xfrm>
        </p:spPr>
        <p:txBody>
          <a:bodyPr>
            <a:normAutofit/>
          </a:bodyPr>
          <a:lstStyle/>
          <a:p>
            <a:r>
              <a:rPr lang="fi-FI" dirty="0" err="1"/>
              <a:t>Innehållet</a:t>
            </a:r>
            <a:r>
              <a:rPr lang="fi-FI" dirty="0"/>
              <a:t> </a:t>
            </a:r>
            <a:r>
              <a:rPr lang="fi-FI" dirty="0" err="1"/>
              <a:t>grundar</a:t>
            </a:r>
            <a:r>
              <a:rPr lang="fi-FI" dirty="0"/>
              <a:t> </a:t>
            </a:r>
            <a:r>
              <a:rPr lang="fi-FI" dirty="0" err="1"/>
              <a:t>sig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projektet</a:t>
            </a:r>
            <a:r>
              <a:rPr lang="fi-FI" dirty="0"/>
              <a:t> för </a:t>
            </a:r>
            <a:r>
              <a:rPr lang="fi-FI" dirty="0" err="1"/>
              <a:t>att</a:t>
            </a:r>
            <a:r>
              <a:rPr lang="fi-FI" dirty="0"/>
              <a:t> </a:t>
            </a:r>
            <a:r>
              <a:rPr lang="fi-FI" dirty="0" err="1"/>
              <a:t>förebygga</a:t>
            </a:r>
            <a:r>
              <a:rPr lang="fi-FI" dirty="0"/>
              <a:t> </a:t>
            </a:r>
            <a:r>
              <a:rPr lang="fi-FI" dirty="0" err="1"/>
              <a:t>olyckor</a:t>
            </a:r>
            <a:r>
              <a:rPr lang="fi-FI" dirty="0"/>
              <a:t> i </a:t>
            </a:r>
            <a:r>
              <a:rPr lang="fi-FI" dirty="0" err="1"/>
              <a:t>hemmet</a:t>
            </a:r>
            <a:r>
              <a:rPr lang="fi-FI" dirty="0"/>
              <a:t> </a:t>
            </a:r>
            <a:r>
              <a:rPr lang="fi-FI" dirty="0" err="1"/>
              <a:t>och</a:t>
            </a:r>
            <a:r>
              <a:rPr lang="fi-FI" dirty="0"/>
              <a:t> </a:t>
            </a:r>
            <a:r>
              <a:rPr lang="fi-FI" dirty="0" err="1"/>
              <a:t>på</a:t>
            </a:r>
            <a:r>
              <a:rPr lang="fi-FI" dirty="0"/>
              <a:t> </a:t>
            </a:r>
            <a:r>
              <a:rPr lang="fi-FI" dirty="0" err="1"/>
              <a:t>fritiden</a:t>
            </a:r>
            <a:endParaRPr lang="fi-FI" dirty="0"/>
          </a:p>
        </p:txBody>
      </p:sp>
      <p:pic>
        <p:nvPicPr>
          <p:cNvPr id="5" name="Picture 4" descr="A black cat with a tail&#10;&#10;Description automatically generated">
            <a:extLst>
              <a:ext uri="{FF2B5EF4-FFF2-40B4-BE49-F238E27FC236}">
                <a16:creationId xmlns:a16="http://schemas.microsoft.com/office/drawing/2014/main" id="{EB83A953-17C4-8470-0B96-BA8358500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349" y="3166090"/>
            <a:ext cx="3458249" cy="27752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D29A6-0DBE-42AF-9777-96B1A99E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 err="1"/>
              <a:t>Trygghetscoachträning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68969-E2CF-4BAA-A730-4B650283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BB799C3-6FDF-4B12-A7E3-2684940BCD21}" type="slidenum">
              <a:rPr lang="fi-FI" smtClean="0"/>
              <a:pPr>
                <a:spcAft>
                  <a:spcPts val="600"/>
                </a:spcAft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799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BBA82-669E-4462-8F0C-8B3B5F13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r>
              <a:rPr lang="sv-fi" sz="3200" b="1" dirty="0"/>
              <a:t>Vassa föremål i hemsysslor och att bli utsatt för något som är hett</a:t>
            </a:r>
            <a:endParaRPr lang="fi-FI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379D6-7E62-4B82-9AD0-0129A7FAE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sz="1800" dirty="0">
                <a:solidFill>
                  <a:schemeClr val="bg1"/>
                </a:solidFill>
              </a:rPr>
              <a:t>Olika typer av sår kan uppstå vid ovarsam användning av vassa föremål.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sz="1800" dirty="0">
                <a:solidFill>
                  <a:schemeClr val="bg1"/>
                </a:solidFill>
              </a:rPr>
              <a:t>Att bli utsatt för något som är hett kan medföra brännskador.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 brännskada orsakas av värme eller frätande kemiska ämnen och är en vävnadsskada, där huden och eventuellt även de underliggande vävnaderna skadas. Om huden inte kyls ned tränger skadan djupare ner i hudlagren.</a:t>
            </a:r>
            <a:endParaRPr lang="sv-fi" sz="1800" dirty="0">
              <a:solidFill>
                <a:schemeClr val="bg1"/>
              </a:solidFill>
            </a:endParaRPr>
          </a:p>
          <a:p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6" name="Kuvan paikkamerkki 13" descr="Suomi_ensiapu_2017-53.jpg">
            <a:extLst>
              <a:ext uri="{FF2B5EF4-FFF2-40B4-BE49-F238E27FC236}">
                <a16:creationId xmlns:a16="http://schemas.microsoft.com/office/drawing/2014/main" id="{9A2F9578-00E6-4A49-8C02-E2C6DF6B5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84" r="23704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50BAFF-BB00-4EB6-91EC-42D0466B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 err="1"/>
              <a:t>Trygghetscoachträning</a:t>
            </a:r>
            <a:r>
              <a:rPr lang="fi-FI" dirty="0"/>
              <a:t>, </a:t>
            </a:r>
            <a:r>
              <a:rPr lang="sv-fi" dirty="0"/>
              <a:t>Bild: Jarkko Mikkonen/ FRK.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D8F62-B9B7-4242-8927-E0FF1A57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BB799C3-6FDF-4B12-A7E3-2684940BCD21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661EBA-5739-47B3-9CA7-5CCA85B96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" y="1"/>
            <a:ext cx="1040063" cy="6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C164-1ABE-4806-B148-08FA94EC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sz="3200" b="1" dirty="0"/>
              <a:t>Faktorer i anslutning till sår och brännskador</a:t>
            </a:r>
            <a:endParaRPr lang="fi-FI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F2B66-A649-4072-A742-90ED08903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fi" sz="1800" dirty="0"/>
              <a:t>Vassa föremål: köksknivar, saxar, täljkniv, yxa, röjkniv, såg osv.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fi" sz="1800" dirty="0"/>
              <a:t>Heta föremål och ånga: spis, vattenånga, ugn, grill, bastuugn osv.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fi" sz="1800" dirty="0"/>
              <a:t>Brådska och ovarsamhet i hushållsarbete.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fi" sz="1800" dirty="0"/>
              <a:t>Otillräcklig vana att använda arbetsredskapen.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fi" sz="1800" dirty="0"/>
              <a:t>Opraktiska utrymmen, belysning.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fi" sz="1800" dirty="0"/>
              <a:t>Speciella särdrag i hushållsarbetet hos barnfamiljer, äldre och</a:t>
            </a:r>
            <a:r>
              <a:rPr lang="sv-FI" sz="1800" dirty="0"/>
              <a:t> </a:t>
            </a:r>
            <a:r>
              <a:rPr lang="sv-fi" sz="1800" dirty="0"/>
              <a:t>personer med begränsad funktionsförmåga.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2DE33-C076-4DBF-837C-12809EBE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/>
              <a:t>Trygghetscoachträning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D3033-1A6F-4E2F-8B74-CC4C2E22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3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0CB183-C174-4536-8D3E-66D8DD4FB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7" y="1"/>
            <a:ext cx="1040063" cy="6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1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533AF-528C-483E-BA6A-9486CB5ED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r>
              <a:rPr lang="sv-fi" sz="3200" b="1" dirty="0"/>
              <a:t>Förebygg: identifiera risker, undvik sår </a:t>
            </a:r>
            <a:endParaRPr lang="fi-FI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8FBE4-0624-4045-89EA-BCEB98F1E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sz="1800" dirty="0">
                <a:solidFill>
                  <a:srgbClr val="FFFFFF"/>
                </a:solidFill>
              </a:rPr>
              <a:t>Undvik risker i anslutning till vassa arbetsredskap genom att använda dem säkert. 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sz="1800" dirty="0">
                <a:solidFill>
                  <a:srgbClr val="FFFFFF"/>
                </a:solidFill>
              </a:rPr>
              <a:t>Bli förtrogen med säker och ändamålsenlig användning av nya arbetsredskap.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sz="1800" dirty="0">
                <a:solidFill>
                  <a:srgbClr val="FFFFFF"/>
                </a:solidFill>
              </a:rPr>
              <a:t>Förvara arbetsredskapen säkert.</a:t>
            </a:r>
          </a:p>
          <a:p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6" name="Kuvan paikkamerkki 14" descr="Suomi_ensiapu_2017-46.jpg">
            <a:extLst>
              <a:ext uri="{FF2B5EF4-FFF2-40B4-BE49-F238E27FC236}">
                <a16:creationId xmlns:a16="http://schemas.microsoft.com/office/drawing/2014/main" id="{E69B277D-7A70-43C2-BD86-CC32411CC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8" r="47020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4B72A-A5A7-449C-9A1F-38025AC4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 err="1"/>
              <a:t>Trygghetscoachträning</a:t>
            </a:r>
            <a:r>
              <a:rPr lang="fi-FI" dirty="0"/>
              <a:t>, </a:t>
            </a:r>
            <a:r>
              <a:rPr lang="sv-fi" dirty="0"/>
              <a:t>Bild: Jarkko Mikkonen/ FRK.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5BBE4-0535-440A-93B6-6F3AD01A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BB799C3-6FDF-4B12-A7E3-2684940BCD21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FB9AE-E652-45C1-927E-9D21C2AA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" y="1"/>
            <a:ext cx="1040063" cy="6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764C3C-F0EE-4927-AE13-80F4BEFD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r>
              <a:rPr lang="sv-fi" sz="3200" b="1" dirty="0"/>
              <a:t>Åtgärder för att förebygga brännskador</a:t>
            </a:r>
            <a:endParaRPr lang="fi-FI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EA0C3-6E59-47FB-8B67-514E29AF6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sz="1800" dirty="0">
                <a:solidFill>
                  <a:srgbClr val="FFFFFF"/>
                </a:solidFill>
              </a:rPr>
              <a:t>Förebygg brännskador genom att undvika kontakt med</a:t>
            </a:r>
          </a:p>
          <a:p>
            <a:pPr lv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dirty="0">
                <a:solidFill>
                  <a:srgbClr val="FFFFFF"/>
                </a:solidFill>
              </a:rPr>
              <a:t>het vattenånga</a:t>
            </a:r>
          </a:p>
          <a:p>
            <a:pPr lv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dirty="0">
                <a:solidFill>
                  <a:srgbClr val="FFFFFF"/>
                </a:solidFill>
              </a:rPr>
              <a:t>bastuugn</a:t>
            </a:r>
          </a:p>
          <a:p>
            <a:pPr lv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dirty="0">
                <a:solidFill>
                  <a:srgbClr val="FFFFFF"/>
                </a:solidFill>
              </a:rPr>
              <a:t>strykjärn</a:t>
            </a:r>
          </a:p>
          <a:p>
            <a:pPr lvl="1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dirty="0">
                <a:solidFill>
                  <a:srgbClr val="FFFFFF"/>
                </a:solidFill>
              </a:rPr>
              <a:t>ugn, grill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sz="1800" dirty="0">
                <a:solidFill>
                  <a:srgbClr val="FFFFFF"/>
                </a:solidFill>
              </a:rPr>
              <a:t>Iaktta särskild försiktighet när du arbetar med heta föremål.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sv-fi" sz="1800" dirty="0">
                <a:solidFill>
                  <a:srgbClr val="FFFFFF"/>
                </a:solidFill>
              </a:rPr>
              <a:t>Beakta barn och personer med nedsatt funktionsförmåga. </a:t>
            </a:r>
          </a:p>
          <a:p>
            <a:endParaRPr lang="fi-FI" dirty="0">
              <a:solidFill>
                <a:srgbClr val="FFFFFF"/>
              </a:solidFill>
            </a:endParaRPr>
          </a:p>
        </p:txBody>
      </p:sp>
      <p:pic>
        <p:nvPicPr>
          <p:cNvPr id="6" name="Kuvan paikkamerkki 11" descr="Suomi_ensiapu_2017-17.jpg">
            <a:extLst>
              <a:ext uri="{FF2B5EF4-FFF2-40B4-BE49-F238E27FC236}">
                <a16:creationId xmlns:a16="http://schemas.microsoft.com/office/drawing/2014/main" id="{FB4FE7AB-0817-4CAB-A8B9-2615B432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9" r="21600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C35AA-36ED-4E6E-BC4B-92185000D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 err="1"/>
              <a:t>Trygghetscoachträning</a:t>
            </a:r>
            <a:r>
              <a:rPr lang="fi-FI" dirty="0"/>
              <a:t>, </a:t>
            </a:r>
            <a:r>
              <a:rPr lang="sv-fi" dirty="0"/>
              <a:t>Bild: Jarkko Mikkonen/ FRK.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9D82F-6BF7-4206-9279-44170F86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BB799C3-6FDF-4B12-A7E3-2684940BCD21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AB6CE4-0329-4322-A0A3-18DFE19AD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" y="1"/>
            <a:ext cx="1040063" cy="6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7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AC5BF-4934-4B9F-A9D9-6568D9A9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sz="3200" b="1" dirty="0"/>
              <a:t>Hemolycksfall enligt det man gjorde när olyckan inträffade</a:t>
            </a:r>
            <a:endParaRPr lang="fi-FI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B287F6-E498-4240-AB01-22454B010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612" y="1256921"/>
            <a:ext cx="6407451" cy="43346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A1B06-7507-463C-85CC-08D0C93E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err="1"/>
              <a:t>Trygghetscoachträning</a:t>
            </a:r>
            <a:r>
              <a:rPr lang="fi-FI" dirty="0"/>
              <a:t>,, </a:t>
            </a:r>
            <a:r>
              <a:rPr lang="fi-FI" dirty="0" err="1"/>
              <a:t>Undersökning</a:t>
            </a:r>
            <a:r>
              <a:rPr lang="fi-FI" dirty="0"/>
              <a:t> av </a:t>
            </a:r>
            <a:r>
              <a:rPr lang="fi-FI" dirty="0" err="1"/>
              <a:t>offer</a:t>
            </a:r>
            <a:r>
              <a:rPr lang="fi-FI" dirty="0"/>
              <a:t>, THL (2010)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616F7-1166-4101-9A43-0144986B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6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954F57-A902-47F7-914D-FACA7ABE4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7" y="1"/>
            <a:ext cx="1040063" cy="69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4425-5373-308A-B898-7EE3D112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b="1" dirty="0"/>
              <a:t>Första </a:t>
            </a:r>
            <a:r>
              <a:rPr lang="fi-FI" sz="3200" b="1" dirty="0" err="1"/>
              <a:t>hjälpen</a:t>
            </a:r>
            <a:r>
              <a:rPr lang="fi-FI" sz="3200" b="1" dirty="0"/>
              <a:t> </a:t>
            </a:r>
            <a:r>
              <a:rPr lang="fi-FI" sz="3200" b="1" dirty="0" err="1"/>
              <a:t>vid</a:t>
            </a:r>
            <a:r>
              <a:rPr lang="fi-FI" sz="3200" b="1" dirty="0"/>
              <a:t> </a:t>
            </a:r>
            <a:r>
              <a:rPr lang="fi-FI" sz="3200" b="1" dirty="0" err="1"/>
              <a:t>sår</a:t>
            </a:r>
            <a:r>
              <a:rPr lang="fi-FI" sz="3200" b="1" dirty="0"/>
              <a:t> </a:t>
            </a:r>
            <a:r>
              <a:rPr lang="fi-FI" sz="3200" b="1" dirty="0" err="1"/>
              <a:t>och</a:t>
            </a:r>
            <a:r>
              <a:rPr lang="fi-FI" sz="3200" b="1" dirty="0"/>
              <a:t> </a:t>
            </a:r>
            <a:r>
              <a:rPr lang="fi-FI" sz="3200" b="1" dirty="0" err="1"/>
              <a:t>brännskador</a:t>
            </a:r>
            <a:endParaRPr lang="fi-FI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73025-BC38-7014-C1C7-AE712727A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Första </a:t>
            </a:r>
            <a:r>
              <a:rPr lang="fi-FI" dirty="0" err="1">
                <a:hlinkClick r:id="rId2"/>
              </a:rPr>
              <a:t>hjälpen</a:t>
            </a:r>
            <a:r>
              <a:rPr lang="fi-FI" dirty="0">
                <a:hlinkClick r:id="rId2"/>
              </a:rPr>
              <a:t> för </a:t>
            </a:r>
            <a:r>
              <a:rPr lang="fi-FI" dirty="0" err="1">
                <a:hlinkClick r:id="rId2"/>
              </a:rPr>
              <a:t>sår</a:t>
            </a:r>
            <a:endParaRPr lang="fi-FI" dirty="0"/>
          </a:p>
          <a:p>
            <a:r>
              <a:rPr lang="fi-FI" dirty="0">
                <a:hlinkClick r:id="rId3"/>
              </a:rPr>
              <a:t>Första </a:t>
            </a:r>
            <a:r>
              <a:rPr lang="fi-FI" dirty="0" err="1">
                <a:hlinkClick r:id="rId3"/>
              </a:rPr>
              <a:t>hjälpen</a:t>
            </a:r>
            <a:r>
              <a:rPr lang="fi-FI" dirty="0">
                <a:hlinkClick r:id="rId3"/>
              </a:rPr>
              <a:t> </a:t>
            </a:r>
            <a:r>
              <a:rPr lang="fi-FI" dirty="0" err="1">
                <a:hlinkClick r:id="rId3"/>
              </a:rPr>
              <a:t>vid</a:t>
            </a:r>
            <a:r>
              <a:rPr lang="fi-FI" dirty="0">
                <a:hlinkClick r:id="rId3"/>
              </a:rPr>
              <a:t> en </a:t>
            </a:r>
            <a:r>
              <a:rPr lang="fi-FI" dirty="0" err="1">
                <a:hlinkClick r:id="rId3"/>
              </a:rPr>
              <a:t>brännskada</a:t>
            </a:r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A314B-02D4-C886-170C-3104321A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Hemmets säkerhetsträning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C407D-63FF-815E-E1D7-DEC01D56B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99C3-6FDF-4B12-A7E3-2684940BCD21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63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24D9BB-6928-4A21-A7A4-F85759754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404118"/>
            <a:ext cx="5911517" cy="365125"/>
          </a:xfrm>
        </p:spPr>
        <p:txBody>
          <a:bodyPr>
            <a:norm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fi-FI" dirty="0" err="1"/>
              <a:t>Trygghetscoachträning</a:t>
            </a:r>
            <a:r>
              <a:rPr lang="fi-FI"/>
              <a:t>,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996F07-879D-48E8-81F8-1153E0B9E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CD31F4-64FA-4BA0-9498-67783267A8C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 descr="A black cat with a tail&#10;&#10;Description automatically generated">
            <a:extLst>
              <a:ext uri="{FF2B5EF4-FFF2-40B4-BE49-F238E27FC236}">
                <a16:creationId xmlns:a16="http://schemas.microsoft.com/office/drawing/2014/main" id="{AA7CD1CE-5C18-F7DD-3402-D718FAE00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56" y="1952244"/>
            <a:ext cx="3675888" cy="29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4195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1_Fra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A30B0CBC4BD146A4417078D797F170" ma:contentTypeVersion="10" ma:contentTypeDescription="Skapa ett nytt dokument." ma:contentTypeScope="" ma:versionID="be23665dc3e0fefa864e8dcc7ba6bdcd">
  <xsd:schema xmlns:xsd="http://www.w3.org/2001/XMLSchema" xmlns:xs="http://www.w3.org/2001/XMLSchema" xmlns:p="http://schemas.microsoft.com/office/2006/metadata/properties" xmlns:ns2="c1f34a3f-8cef-4d58-91c0-b71399955b23" xmlns:ns3="672109ba-20b3-4268-a09c-ddb1ec7e71a1" targetNamespace="http://schemas.microsoft.com/office/2006/metadata/properties" ma:root="true" ma:fieldsID="bf2b6d37f73c2a03bf395a0a4a91e37a" ns2:_="" ns3:_="">
    <xsd:import namespace="c1f34a3f-8cef-4d58-91c0-b71399955b23"/>
    <xsd:import namespace="672109ba-20b3-4268-a09c-ddb1ec7e71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34a3f-8cef-4d58-91c0-b71399955b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eringar" ma:readOnly="false" ma:fieldId="{5cf76f15-5ced-4ddc-b409-7134ff3c332f}" ma:taxonomyMulti="true" ma:sspId="96f175c9-e67d-4b16-ad58-edcda44168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2109ba-20b3-4268-a09c-ddb1ec7e71a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0bf0e6e-6d56-4639-9ab5-85b4cfd28b9a}" ma:internalName="TaxCatchAll" ma:showField="CatchAllData" ma:web="672109ba-20b3-4268-a09c-ddb1ec7e71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f34a3f-8cef-4d58-91c0-b71399955b23">
      <Terms xmlns="http://schemas.microsoft.com/office/infopath/2007/PartnerControls"/>
    </lcf76f155ced4ddcb4097134ff3c332f>
    <TaxCatchAll xmlns="672109ba-20b3-4268-a09c-ddb1ec7e71a1" xsi:nil="true"/>
  </documentManagement>
</p:properties>
</file>

<file path=customXml/itemProps1.xml><?xml version="1.0" encoding="utf-8"?>
<ds:datastoreItem xmlns:ds="http://schemas.openxmlformats.org/officeDocument/2006/customXml" ds:itemID="{F43DFCC8-B8C7-4565-A8EB-DAA3D71DB3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9B256D-F28D-4A42-B3B1-A9962733F8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f34a3f-8cef-4d58-91c0-b71399955b23"/>
    <ds:schemaRef ds:uri="672109ba-20b3-4268-a09c-ddb1ec7e71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5DD975-F017-435D-B51C-686FC3710343}">
  <ds:schemaRefs>
    <ds:schemaRef ds:uri="http://schemas.microsoft.com/office/2006/metadata/properties"/>
    <ds:schemaRef ds:uri="http://schemas.microsoft.com/office/infopath/2007/PartnerControls"/>
    <ds:schemaRef ds:uri="c1f34a3f-8cef-4d58-91c0-b71399955b23"/>
    <ds:schemaRef ds:uri="672109ba-20b3-4268-a09c-ddb1ec7e71a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319</Words>
  <Application>Microsoft Office PowerPoint</Application>
  <PresentationFormat>Laajakuva</PresentationFormat>
  <Paragraphs>45</Paragraphs>
  <Slides>8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8</vt:i4>
      </vt:variant>
    </vt:vector>
  </HeadingPairs>
  <TitlesOfParts>
    <vt:vector size="10" baseType="lpstr">
      <vt:lpstr>Frame</vt:lpstr>
      <vt:lpstr>1_Frame</vt:lpstr>
      <vt:lpstr>Förebyggande av olyckor i hemmet och på fritiden – Vassa och heta föremål i hemmet</vt:lpstr>
      <vt:lpstr>Vassa föremål i hemsysslor och att bli utsatt för något som är hett</vt:lpstr>
      <vt:lpstr>Faktorer i anslutning till sår och brännskador</vt:lpstr>
      <vt:lpstr>Förebygg: identifiera risker, undvik sår </vt:lpstr>
      <vt:lpstr>Åtgärder för att förebygga brännskador</vt:lpstr>
      <vt:lpstr>Hemolycksfall enligt det man gjorde när olyckan inträffade</vt:lpstr>
      <vt:lpstr>Första hjälpen vid sår och brännskador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Förebyggande av olyckor i hemmet och på fritiden – Vassa och heta föremål i hemmet</dc:title>
  <dc:creator>Kopperi Eeva</dc:creator>
  <cp:lastModifiedBy>Karhunen Iida</cp:lastModifiedBy>
  <cp:revision>11</cp:revision>
  <dcterms:created xsi:type="dcterms:W3CDTF">2021-05-28T05:56:39Z</dcterms:created>
  <dcterms:modified xsi:type="dcterms:W3CDTF">2023-10-26T09:11:50Z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0x01010072A30B0CBC4BD146A4417078D797F170</vt:lpwstr>
  </property>
</Properties>
</file>