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78" r:id="rId5"/>
    <p:sldId id="281"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277"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656"/>
    <a:srgbClr val="2D5E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3252" autoAdjust="0"/>
  </p:normalViewPr>
  <p:slideViewPr>
    <p:cSldViewPr snapToGrid="0">
      <p:cViewPr varScale="1">
        <p:scale>
          <a:sx n="62" d="100"/>
          <a:sy n="62"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E1485-28E5-4EE2-B9B8-D979CEDAAAC7}" type="datetimeFigureOut">
              <a:rPr lang="fi-FI" smtClean="0"/>
              <a:t>26.10.2023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51A52-BE04-4B99-A3F2-C8EBA06F3930}" type="slidenum">
              <a:rPr lang="fi-FI" smtClean="0"/>
              <a:t>‹#›</a:t>
            </a:fld>
            <a:endParaRPr lang="fi-FI"/>
          </a:p>
        </p:txBody>
      </p:sp>
    </p:spTree>
    <p:extLst>
      <p:ext uri="{BB962C8B-B14F-4D97-AF65-F5344CB8AC3E}">
        <p14:creationId xmlns:p14="http://schemas.microsoft.com/office/powerpoint/2010/main" val="405078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iukastumis.info/turvallisempikaatumistapa_tasapainoharjoitteita.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kainstituutti.fi/content/uploads/2017/01/Liite_12_Voimaa_vanhuuteen_ruuasta.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4</a:t>
            </a:fld>
            <a:endParaRPr lang="fi-FI"/>
          </a:p>
        </p:txBody>
      </p:sp>
    </p:spTree>
    <p:extLst>
      <p:ext uri="{BB962C8B-B14F-4D97-AF65-F5344CB8AC3E}">
        <p14:creationId xmlns:p14="http://schemas.microsoft.com/office/powerpoint/2010/main" val="393934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Ombrytning: </a:t>
            </a:r>
            <a:r>
              <a:rPr lang="sv-fi" b="0" i="0" u="none" baseline="0" dirty="0" err="1"/>
              <a:t>case</a:t>
            </a:r>
            <a:r>
              <a:rPr lang="sv-fi" b="0" i="0" u="none" baseline="0" dirty="0"/>
              <a:t> – textens bakgrund olika färg</a:t>
            </a:r>
            <a:endParaRPr lang="sv-fi" dirty="0"/>
          </a:p>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29</a:t>
            </a:fld>
            <a:endParaRPr lang="fi-FI"/>
          </a:p>
        </p:txBody>
      </p:sp>
    </p:spTree>
    <p:extLst>
      <p:ext uri="{BB962C8B-B14F-4D97-AF65-F5344CB8AC3E}">
        <p14:creationId xmlns:p14="http://schemas.microsoft.com/office/powerpoint/2010/main" val="2581694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Efter diskussionen kan utbildaren allmänt repetera faktorer i anslutning till fallolyckor och gå igenom typiska exempel (dia 2–4). </a:t>
            </a:r>
          </a:p>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11</a:t>
            </a:fld>
            <a:endParaRPr lang="fi-FI"/>
          </a:p>
        </p:txBody>
      </p:sp>
    </p:spTree>
    <p:extLst>
      <p:ext uri="{BB962C8B-B14F-4D97-AF65-F5344CB8AC3E}">
        <p14:creationId xmlns:p14="http://schemas.microsoft.com/office/powerpoint/2010/main" val="6922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17</a:t>
            </a:fld>
            <a:endParaRPr lang="fi-FI"/>
          </a:p>
        </p:txBody>
      </p:sp>
    </p:spTree>
    <p:extLst>
      <p:ext uri="{BB962C8B-B14F-4D97-AF65-F5344CB8AC3E}">
        <p14:creationId xmlns:p14="http://schemas.microsoft.com/office/powerpoint/2010/main" val="82380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0" i="0" u="none" baseline="0" dirty="0"/>
              <a:t>Idéer för övningen på diorna</a:t>
            </a:r>
          </a:p>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18</a:t>
            </a:fld>
            <a:endParaRPr lang="fi-FI"/>
          </a:p>
        </p:txBody>
      </p:sp>
    </p:spTree>
    <p:extLst>
      <p:ext uri="{BB962C8B-B14F-4D97-AF65-F5344CB8AC3E}">
        <p14:creationId xmlns:p14="http://schemas.microsoft.com/office/powerpoint/2010/main" val="321643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dirty="0"/>
              <a:t>Obs. tilläggsutmaning t.ex. genom att stå på tårna och samtidigt vifta med armarna eller göra rörelsen med slutna ögon. http://paakallokelit.fi/?one_page_portfolio=kurkiseisonta</a:t>
            </a:r>
            <a:endParaRPr lang="sv-fi"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fi" b="0" i="0" u="none" baseline="0" dirty="0"/>
              <a:t>Fler balansövningar finns till exempel här: </a:t>
            </a:r>
            <a:r>
              <a:rPr lang="sv-fi"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hlinkClick r:id="rId3"/>
              </a:rPr>
              <a:t>http://www.liukastumis.info/turvallisempikaatumistapa_tasapainoharjoitteita.html</a:t>
            </a:r>
            <a:endParaRPr lang="sv-fi"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6C351A52-BE04-4B99-A3F2-C8EBA06F3930}" type="slidenum">
              <a:rPr lang="fi-FI" smtClean="0"/>
              <a:t>19</a:t>
            </a:fld>
            <a:endParaRPr lang="fi-FI"/>
          </a:p>
        </p:txBody>
      </p:sp>
    </p:spTree>
    <p:extLst>
      <p:ext uri="{BB962C8B-B14F-4D97-AF65-F5344CB8AC3E}">
        <p14:creationId xmlns:p14="http://schemas.microsoft.com/office/powerpoint/2010/main" val="424608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Char char="•"/>
            </a:pPr>
            <a:r>
              <a:rPr lang="sv-fi" sz="1800" b="0" i="0" u="sng" baseline="0" dirty="0">
                <a:solidFill>
                  <a:schemeClr val="tx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Checklistor för olika åldrar finns på finska, svenska och engelska. </a:t>
            </a:r>
          </a:p>
          <a:p>
            <a:pPr marL="300038" lvl="1" indent="0" algn="l" rtl="0">
              <a:buNone/>
            </a:pPr>
            <a:r>
              <a:rPr lang="sv-fi" sz="1800" b="0" i="0" u="none" baseline="0" dirty="0"/>
              <a:t>	Checklistor för barns säkerhet finns dessutom på arabiska och somaliska samt checklista 	på ryska för äldre.</a:t>
            </a:r>
            <a:endParaRPr lang="sv-fi" altLang="fi-FI" sz="1800" u="sng" dirty="0">
              <a:solidFill>
                <a:schemeClr val="tx2"/>
              </a:solidFill>
              <a:latin typeface="Arial" panose="020B0604020202020204" pitchFamily="34" charset="0"/>
              <a:cs typeface="Arial" panose="020B0604020202020204" pitchFamily="34" charset="0"/>
            </a:endParaRPr>
          </a:p>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21</a:t>
            </a:fld>
            <a:endParaRPr lang="fi-FI"/>
          </a:p>
        </p:txBody>
      </p:sp>
    </p:spTree>
    <p:extLst>
      <p:ext uri="{BB962C8B-B14F-4D97-AF65-F5344CB8AC3E}">
        <p14:creationId xmlns:p14="http://schemas.microsoft.com/office/powerpoint/2010/main" val="206647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6C351A52-BE04-4B99-A3F2-C8EBA06F3930}" type="slidenum">
              <a:rPr lang="fi-FI" smtClean="0"/>
              <a:t>22</a:t>
            </a:fld>
            <a:endParaRPr lang="fi-FI"/>
          </a:p>
        </p:txBody>
      </p:sp>
    </p:spTree>
    <p:extLst>
      <p:ext uri="{BB962C8B-B14F-4D97-AF65-F5344CB8AC3E}">
        <p14:creationId xmlns:p14="http://schemas.microsoft.com/office/powerpoint/2010/main" val="246490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dirty="0"/>
              <a:t>Titta på videon, </a:t>
            </a:r>
          </a:p>
          <a:p>
            <a:pPr algn="l" rtl="0"/>
            <a:r>
              <a:rPr lang="sv-fi" b="0" i="0" u="none" baseline="0" dirty="0"/>
              <a:t>Fundera tillsammans: </a:t>
            </a:r>
          </a:p>
          <a:p>
            <a:pPr marL="171450" indent="-171450" algn="l" rtl="0">
              <a:buFontTx/>
              <a:buChar char="-"/>
            </a:pPr>
            <a:r>
              <a:rPr lang="sv-fi" b="0" i="0" u="none" baseline="0" dirty="0"/>
              <a:t>Känner du igen eller hittar du en som drunknar?</a:t>
            </a:r>
          </a:p>
        </p:txBody>
      </p:sp>
      <p:sp>
        <p:nvSpPr>
          <p:cNvPr id="4" name="Slide Number Placeholder 3"/>
          <p:cNvSpPr>
            <a:spLocks noGrp="1"/>
          </p:cNvSpPr>
          <p:nvPr>
            <p:ph type="sldNum" sz="quarter" idx="5"/>
          </p:nvPr>
        </p:nvSpPr>
        <p:spPr/>
        <p:txBody>
          <a:bodyPr/>
          <a:lstStyle/>
          <a:p>
            <a:fld id="{6C351A52-BE04-4B99-A3F2-C8EBA06F3930}" type="slidenum">
              <a:rPr lang="fi-FI" smtClean="0"/>
              <a:t>26</a:t>
            </a:fld>
            <a:endParaRPr lang="fi-FI"/>
          </a:p>
        </p:txBody>
      </p:sp>
    </p:spTree>
    <p:extLst>
      <p:ext uri="{BB962C8B-B14F-4D97-AF65-F5344CB8AC3E}">
        <p14:creationId xmlns:p14="http://schemas.microsoft.com/office/powerpoint/2010/main" val="56650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Kan</a:t>
            </a:r>
            <a:r>
              <a:rPr lang="fi-FI" dirty="0"/>
              <a:t> du </a:t>
            </a:r>
            <a:r>
              <a:rPr lang="fi-FI" dirty="0" err="1"/>
              <a:t>hjälpa</a:t>
            </a:r>
            <a:r>
              <a:rPr lang="fi-FI" dirty="0"/>
              <a:t>?</a:t>
            </a:r>
          </a:p>
        </p:txBody>
      </p:sp>
      <p:sp>
        <p:nvSpPr>
          <p:cNvPr id="4" name="Slide Number Placeholder 3"/>
          <p:cNvSpPr>
            <a:spLocks noGrp="1"/>
          </p:cNvSpPr>
          <p:nvPr>
            <p:ph type="sldNum" sz="quarter" idx="5"/>
          </p:nvPr>
        </p:nvSpPr>
        <p:spPr/>
        <p:txBody>
          <a:bodyPr/>
          <a:lstStyle/>
          <a:p>
            <a:fld id="{6C351A52-BE04-4B99-A3F2-C8EBA06F3930}" type="slidenum">
              <a:rPr lang="fi-FI" smtClean="0"/>
              <a:t>28</a:t>
            </a:fld>
            <a:endParaRPr lang="fi-FI"/>
          </a:p>
        </p:txBody>
      </p:sp>
    </p:spTree>
    <p:extLst>
      <p:ext uri="{BB962C8B-B14F-4D97-AF65-F5344CB8AC3E}">
        <p14:creationId xmlns:p14="http://schemas.microsoft.com/office/powerpoint/2010/main" val="262293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D93CE-CDDF-466D-948D-092085972AD8}" type="datetime1">
              <a:rPr lang="en-US" smtClean="0"/>
              <a:t>10/26/2023</a:t>
            </a:fld>
            <a:endParaRPr lang="en-US" dirty="0"/>
          </a:p>
        </p:txBody>
      </p:sp>
      <p:sp>
        <p:nvSpPr>
          <p:cNvPr id="5" name="Footer Placeholder 4"/>
          <p:cNvSpPr>
            <a:spLocks noGrp="1"/>
          </p:cNvSpPr>
          <p:nvPr>
            <p:ph type="ftr" sz="quarter" idx="11"/>
          </p:nvPr>
        </p:nvSpPr>
        <p:spPr/>
        <p:txBody>
          <a:bodyPr/>
          <a:lstStyle/>
          <a:p>
            <a:r>
              <a:rPr lang="en-US"/>
              <a:t>Trygghetscoachträning</a:t>
            </a:r>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77761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E0A40-679A-4A52-85B9-4241D97D13E8}" type="datetime1">
              <a:rPr lang="en-US" smtClean="0"/>
              <a:t>10/26/2023</a:t>
            </a:fld>
            <a:endParaRPr lang="en-US" dirty="0"/>
          </a:p>
        </p:txBody>
      </p:sp>
      <p:sp>
        <p:nvSpPr>
          <p:cNvPr id="8" name="Footer Placeholder 7"/>
          <p:cNvSpPr>
            <a:spLocks noGrp="1"/>
          </p:cNvSpPr>
          <p:nvPr>
            <p:ph type="ftr" sz="quarter" idx="11"/>
          </p:nvPr>
        </p:nvSpPr>
        <p:spPr/>
        <p:txBody>
          <a:bodyPr/>
          <a:lstStyle/>
          <a:p>
            <a:r>
              <a:rPr lang="en-US"/>
              <a:t>Trygghetscoachträning</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91794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27B25-F557-48CE-B039-F22CE9260E65}" type="datetime1">
              <a:rPr lang="en-US" smtClean="0"/>
              <a:t>10/26/2023</a:t>
            </a:fld>
            <a:endParaRPr lang="en-US" dirty="0"/>
          </a:p>
        </p:txBody>
      </p:sp>
      <p:sp>
        <p:nvSpPr>
          <p:cNvPr id="8" name="Footer Placeholder 7"/>
          <p:cNvSpPr>
            <a:spLocks noGrp="1"/>
          </p:cNvSpPr>
          <p:nvPr>
            <p:ph type="ftr" sz="quarter" idx="11"/>
          </p:nvPr>
        </p:nvSpPr>
        <p:spPr/>
        <p:txBody>
          <a:bodyPr/>
          <a:lstStyle/>
          <a:p>
            <a:r>
              <a:rPr lang="en-US"/>
              <a:t>Trygghetscoachträning</a:t>
            </a:r>
            <a:endParaRPr lang="en-US" dirty="0"/>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5649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F283F-B978-4845-8817-D3BE1CE94C36}" type="datetime1">
              <a:rPr lang="en-US" smtClean="0"/>
              <a:t>10/26/2023</a:t>
            </a:fld>
            <a:endParaRPr lang="en-US" dirty="0"/>
          </a:p>
        </p:txBody>
      </p:sp>
      <p:sp>
        <p:nvSpPr>
          <p:cNvPr id="5" name="Footer Placeholder 4"/>
          <p:cNvSpPr>
            <a:spLocks noGrp="1"/>
          </p:cNvSpPr>
          <p:nvPr>
            <p:ph type="ftr" sz="quarter" idx="11"/>
          </p:nvPr>
        </p:nvSpPr>
        <p:spPr/>
        <p:txBody>
          <a:bodyPr/>
          <a:lstStyle/>
          <a:p>
            <a:r>
              <a:rPr lang="en-US"/>
              <a:t>Trygghetscoachträning</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5887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0313D-A286-4BF8-BF4B-B5FB00CEE93D}" type="datetime1">
              <a:rPr lang="en-US" smtClean="0"/>
              <a:t>10/26/2023</a:t>
            </a:fld>
            <a:endParaRPr lang="en-US" dirty="0"/>
          </a:p>
        </p:txBody>
      </p:sp>
      <p:sp>
        <p:nvSpPr>
          <p:cNvPr id="5" name="Footer Placeholder 4"/>
          <p:cNvSpPr>
            <a:spLocks noGrp="1"/>
          </p:cNvSpPr>
          <p:nvPr>
            <p:ph type="ftr" sz="quarter" idx="11"/>
          </p:nvPr>
        </p:nvSpPr>
        <p:spPr/>
        <p:txBody>
          <a:bodyPr/>
          <a:lstStyle/>
          <a:p>
            <a:r>
              <a:rPr lang="en-US"/>
              <a:t>Trygghetscoachträning</a:t>
            </a:r>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5050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37C9175-C7CC-4E9C-A7D3-092865C6E57F}" type="datetime1">
              <a:rPr lang="en-US" smtClean="0"/>
              <a:t>10/26/2023</a:t>
            </a:fld>
            <a:endParaRPr lang="en-US" dirty="0"/>
          </a:p>
        </p:txBody>
      </p:sp>
      <p:sp>
        <p:nvSpPr>
          <p:cNvPr id="9" name="Footer Placeholder 8"/>
          <p:cNvSpPr>
            <a:spLocks noGrp="1"/>
          </p:cNvSpPr>
          <p:nvPr>
            <p:ph type="ftr" sz="quarter" idx="11"/>
          </p:nvPr>
        </p:nvSpPr>
        <p:spPr/>
        <p:txBody>
          <a:bodyPr/>
          <a:lstStyle/>
          <a:p>
            <a:r>
              <a:rPr lang="en-US"/>
              <a:t>Trygghetscoachträning</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4019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F613CD5-233E-4D91-9C44-CD98C8385D13}" type="datetime1">
              <a:rPr lang="en-US" smtClean="0"/>
              <a:t>10/26/2023</a:t>
            </a:fld>
            <a:endParaRPr lang="en-US" dirty="0"/>
          </a:p>
        </p:txBody>
      </p:sp>
      <p:sp>
        <p:nvSpPr>
          <p:cNvPr id="11" name="Footer Placeholder 10"/>
          <p:cNvSpPr>
            <a:spLocks noGrp="1"/>
          </p:cNvSpPr>
          <p:nvPr>
            <p:ph type="ftr" sz="quarter" idx="11"/>
          </p:nvPr>
        </p:nvSpPr>
        <p:spPr/>
        <p:txBody>
          <a:bodyPr/>
          <a:lstStyle/>
          <a:p>
            <a:r>
              <a:rPr lang="en-US"/>
              <a:t>Trygghetscoachträning</a:t>
            </a:r>
            <a:endParaRPr lang="en-US" dirty="0"/>
          </a:p>
        </p:txBody>
      </p:sp>
      <p:sp>
        <p:nvSpPr>
          <p:cNvPr id="12" name="Slide Number Placeholder 11"/>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2108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CA4AD9B-C1E4-4C3B-82A1-4D21DF83F006}" type="datetime1">
              <a:rPr lang="en-US" smtClean="0"/>
              <a:t>10/26/2023</a:t>
            </a:fld>
            <a:endParaRPr lang="en-US" dirty="0"/>
          </a:p>
        </p:txBody>
      </p:sp>
      <p:sp>
        <p:nvSpPr>
          <p:cNvPr id="7" name="Footer Placeholder 6"/>
          <p:cNvSpPr>
            <a:spLocks noGrp="1"/>
          </p:cNvSpPr>
          <p:nvPr>
            <p:ph type="ftr" sz="quarter" idx="11"/>
          </p:nvPr>
        </p:nvSpPr>
        <p:spPr/>
        <p:txBody>
          <a:bodyPr/>
          <a:lstStyle/>
          <a:p>
            <a:r>
              <a:rPr lang="en-US"/>
              <a:t>Trygghetscoachträning</a:t>
            </a:r>
            <a:endParaRPr lang="en-US" dirty="0"/>
          </a:p>
        </p:txBody>
      </p:sp>
      <p:sp>
        <p:nvSpPr>
          <p:cNvPr id="8" name="Slide Number Placeholder 7"/>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63698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BEA05B-2AB7-4365-A683-7F5141296701}" type="datetime1">
              <a:rPr lang="en-US" smtClean="0"/>
              <a:t>10/26/2023</a:t>
            </a:fld>
            <a:endParaRPr lang="en-US" dirty="0"/>
          </a:p>
        </p:txBody>
      </p:sp>
      <p:sp>
        <p:nvSpPr>
          <p:cNvPr id="6" name="Footer Placeholder 5"/>
          <p:cNvSpPr>
            <a:spLocks noGrp="1"/>
          </p:cNvSpPr>
          <p:nvPr>
            <p:ph type="ftr" sz="quarter" idx="11"/>
          </p:nvPr>
        </p:nvSpPr>
        <p:spPr/>
        <p:txBody>
          <a:bodyPr/>
          <a:lstStyle/>
          <a:p>
            <a:r>
              <a:rPr lang="en-US"/>
              <a:t>Trygghetscoachträning</a:t>
            </a:r>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87457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602FEAF-FB13-4487-83D3-2E1AAED82AEB}" type="datetime1">
              <a:rPr lang="en-US" smtClean="0"/>
              <a:t>10/26/2023</a:t>
            </a:fld>
            <a:endParaRPr lang="en-US" dirty="0"/>
          </a:p>
        </p:txBody>
      </p:sp>
      <p:sp>
        <p:nvSpPr>
          <p:cNvPr id="9" name="Footer Placeholder 8"/>
          <p:cNvSpPr>
            <a:spLocks noGrp="1"/>
          </p:cNvSpPr>
          <p:nvPr>
            <p:ph type="ftr" sz="quarter" idx="11"/>
          </p:nvPr>
        </p:nvSpPr>
        <p:spPr/>
        <p:txBody>
          <a:bodyPr/>
          <a:lstStyle/>
          <a:p>
            <a:r>
              <a:rPr lang="en-US"/>
              <a:t>Trygghetscoachträning</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48472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5AF1F81-EDBF-435C-9815-9AD1359C394A}" type="datetime1">
              <a:rPr lang="en-US" smtClean="0"/>
              <a:t>10/26/2023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Trygghetscoachträning</a:t>
            </a:r>
            <a:endParaRPr lang="en-US" dirty="0"/>
          </a:p>
        </p:txBody>
      </p:sp>
      <p:sp>
        <p:nvSpPr>
          <p:cNvPr id="10" name="Slide Number Placeholder 9"/>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71097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47440C6-0DCB-404F-9CF2-03C536405433}" type="datetime1">
              <a:rPr lang="en-US" smtClean="0"/>
              <a:t>10/26/2023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Trygghetscoachträning</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297281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rantic.s3.eu-west-1.amazonaws.com/kotitapaturma/2020/01/10144125/pysy_pystyssa_kenka_liukueste_valinnat_infograafi2020-1-scaled.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kkinstituutti.fi/liikkuminen/vinkkeja-liikkumiseen/miten-lahtea-liikkeel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playlist?list=PLSGkbeFujqqHZT7pHktH6-eEGxTbGs0J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hyperlink" Target="https://www.kotitapaturma.fi/aineistopankki/kodin-turvallisuuden-tarkistuslista/#9209763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kotitapaturma.fi/tietotyyppi/ladattavat-materiaalit/" TargetMode="External"/><Relationship Id="rId4" Type="http://schemas.openxmlformats.org/officeDocument/2006/relationships/hyperlink" Target="https://www.kotitapaturma.fi/tietotyyppi/turvallisuustesti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kkinstituutti.fi/liikkumisen-turvallisuus/kaatumisten-ehkaisy-iakkaille-ja-laheisille/koti-ja-lahiympariston-turvallisu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0KTqPloUi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viisaastivesilla.fi/etusivu/pelastu_ja_pelasta/tunnista_ja_pelasta_hukkuv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ZyttovDbVy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ednet.punainenristi.fi/system/files/page/TURVAKOUTSILAUKKU-%20sis%C3%A4lt%C3%B6.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ednet.punainenristi.fi/system/files/page/OHJEET%20INDIKAAATTOREIDEN%20HAUSTA%20JA%20TULOSTEN%20HY%C3%96DYNT%C3%84MISEST%C3%84%20OSANA%20TILAISUUKSIA.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kkinstituutti.fi/liikkumisen-turvallisuus/kaatumisten-ehkaisy-ammattilaisille/materiaalia/kaatumisseul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kinstituutti.fi/wp-content/uploads/2020/10/Ta%CC%88ytetta%CC%88va%CC%88-tarkistuslista.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rantic.s3.eu-west-1.amazonaws.com/kotitapaturma/2016/12/28133747/Pysypystyssa_kengat_esite_A5.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5" name="Rectangle 44">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F0D87B8-EAC1-4028-85CE-3288F468F5CF}"/>
              </a:ext>
            </a:extLst>
          </p:cNvPr>
          <p:cNvSpPr>
            <a:spLocks noGrp="1"/>
          </p:cNvSpPr>
          <p:nvPr>
            <p:ph type="ctrTitle"/>
          </p:nvPr>
        </p:nvSpPr>
        <p:spPr>
          <a:xfrm>
            <a:off x="1069848" y="1298448"/>
            <a:ext cx="6068070" cy="3255264"/>
          </a:xfrm>
        </p:spPr>
        <p:txBody>
          <a:bodyPr>
            <a:normAutofit/>
          </a:bodyPr>
          <a:lstStyle/>
          <a:p>
            <a:r>
              <a:rPr lang="fi-FI" sz="5500" b="1" dirty="0" err="1"/>
              <a:t>Förebyggande</a:t>
            </a:r>
            <a:r>
              <a:rPr lang="fi-FI" sz="5500" b="1" dirty="0"/>
              <a:t> av </a:t>
            </a:r>
            <a:r>
              <a:rPr lang="fi-FI" sz="5500" b="1" dirty="0" err="1"/>
              <a:t>olyckor</a:t>
            </a:r>
            <a:r>
              <a:rPr lang="fi-FI" sz="5500" b="1" dirty="0"/>
              <a:t> i </a:t>
            </a:r>
            <a:r>
              <a:rPr lang="fi-FI" sz="5500" b="1" dirty="0" err="1"/>
              <a:t>hemmet</a:t>
            </a:r>
            <a:r>
              <a:rPr lang="fi-FI" sz="5500" b="1" dirty="0"/>
              <a:t> </a:t>
            </a:r>
            <a:r>
              <a:rPr lang="fi-FI" sz="5500" b="1" dirty="0" err="1"/>
              <a:t>och</a:t>
            </a:r>
            <a:r>
              <a:rPr lang="fi-FI" sz="5500" b="1" dirty="0"/>
              <a:t> </a:t>
            </a:r>
            <a:r>
              <a:rPr lang="fi-FI" sz="5500" b="1" dirty="0" err="1"/>
              <a:t>på</a:t>
            </a:r>
            <a:r>
              <a:rPr lang="fi-FI" sz="5500" b="1" dirty="0"/>
              <a:t> </a:t>
            </a:r>
            <a:r>
              <a:rPr lang="fi-FI" sz="5500" b="1" dirty="0" err="1"/>
              <a:t>fritiden</a:t>
            </a:r>
            <a:r>
              <a:rPr lang="fi-FI" sz="5500" b="1" dirty="0"/>
              <a:t> - </a:t>
            </a:r>
            <a:r>
              <a:rPr lang="fi-FI" sz="5500" b="1" dirty="0" err="1"/>
              <a:t>Uppgifter</a:t>
            </a:r>
            <a:endParaRPr lang="fi-FI" sz="5500" b="1" dirty="0"/>
          </a:p>
        </p:txBody>
      </p:sp>
      <p:sp>
        <p:nvSpPr>
          <p:cNvPr id="3" name="Subtitle 2">
            <a:extLst>
              <a:ext uri="{FF2B5EF4-FFF2-40B4-BE49-F238E27FC236}">
                <a16:creationId xmlns:a16="http://schemas.microsoft.com/office/drawing/2014/main" id="{3977DC02-815A-46E5-BF07-5631F5602E7F}"/>
              </a:ext>
            </a:extLst>
          </p:cNvPr>
          <p:cNvSpPr>
            <a:spLocks noGrp="1"/>
          </p:cNvSpPr>
          <p:nvPr>
            <p:ph type="subTitle" idx="1"/>
          </p:nvPr>
        </p:nvSpPr>
        <p:spPr>
          <a:xfrm>
            <a:off x="1100014" y="4670246"/>
            <a:ext cx="6037903" cy="914400"/>
          </a:xfrm>
        </p:spPr>
        <p:txBody>
          <a:bodyPr>
            <a:normAutofit/>
          </a:bodyPr>
          <a:lstStyle/>
          <a:p>
            <a:endParaRPr lang="fi-FI" dirty="0"/>
          </a:p>
        </p:txBody>
      </p:sp>
      <p:sp>
        <p:nvSpPr>
          <p:cNvPr id="47" name="Rectangle 46">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ooter Placeholder 11">
            <a:extLst>
              <a:ext uri="{FF2B5EF4-FFF2-40B4-BE49-F238E27FC236}">
                <a16:creationId xmlns:a16="http://schemas.microsoft.com/office/drawing/2014/main" id="{E88C9E35-E205-41A6-AE1F-FB8ECC12BD98}"/>
              </a:ext>
            </a:extLst>
          </p:cNvPr>
          <p:cNvSpPr>
            <a:spLocks noGrp="1"/>
          </p:cNvSpPr>
          <p:nvPr>
            <p:ph type="ftr" sz="quarter" idx="11"/>
          </p:nvPr>
        </p:nvSpPr>
        <p:spPr>
          <a:xfrm>
            <a:off x="3869268" y="6356350"/>
            <a:ext cx="591151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rPr>
              <a:t>Trygghetscoachträning</a:t>
            </a:r>
          </a:p>
        </p:txBody>
      </p:sp>
      <p:sp>
        <p:nvSpPr>
          <p:cNvPr id="10" name="Slide Number Placeholder 9">
            <a:extLst>
              <a:ext uri="{FF2B5EF4-FFF2-40B4-BE49-F238E27FC236}">
                <a16:creationId xmlns:a16="http://schemas.microsoft.com/office/drawing/2014/main" id="{4E306001-A2E2-45B3-B995-631D11F9EB86}"/>
              </a:ext>
            </a:extLst>
          </p:cNvPr>
          <p:cNvSpPr>
            <a:spLocks noGrp="1"/>
          </p:cNvSpPr>
          <p:nvPr>
            <p:ph type="sldNum" sz="quarter" idx="12"/>
          </p:nvPr>
        </p:nvSpPr>
        <p:spPr>
          <a:xfrm>
            <a:off x="10634135" y="6356350"/>
            <a:ext cx="153092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7CD31F4-64FA-4BA0-9498-67783267A8C8}" type="slidenum">
              <a:rPr kumimoji="0" lang="en-US" sz="1200" b="1" i="0" u="none" strike="noStrike" kern="1200" cap="none" spc="0" normalizeH="0" baseline="0" noProof="0" smtClean="0">
                <a:ln>
                  <a:noFill/>
                </a:ln>
                <a:solidFill>
                  <a:srgbClr val="A5B59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a:t>
            </a:fld>
            <a:endParaRPr kumimoji="0" lang="en-US" sz="1200" b="1" i="0" u="none" strike="noStrike" kern="1200" cap="none" spc="0" normalizeH="0" baseline="0" noProof="0">
              <a:ln>
                <a:noFill/>
              </a:ln>
              <a:solidFill>
                <a:srgbClr val="A5B592"/>
              </a:solidFill>
              <a:effectLst/>
              <a:uLnTx/>
              <a:uFillTx/>
              <a:latin typeface="Corbel" panose="020B0503020204020204"/>
              <a:ea typeface="+mn-ea"/>
              <a:cs typeface="+mn-cs"/>
            </a:endParaRPr>
          </a:p>
        </p:txBody>
      </p:sp>
      <p:pic>
        <p:nvPicPr>
          <p:cNvPr id="5" name="Picture 4" descr="A black cat with a tail&#10;&#10;Description automatically generated">
            <a:extLst>
              <a:ext uri="{FF2B5EF4-FFF2-40B4-BE49-F238E27FC236}">
                <a16:creationId xmlns:a16="http://schemas.microsoft.com/office/drawing/2014/main" id="{F0D8166E-5BB3-FB03-7C73-E2905D2BD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459" y="3136392"/>
            <a:ext cx="3675888" cy="2953512"/>
          </a:xfrm>
          <a:prstGeom prst="rect">
            <a:avLst/>
          </a:prstGeom>
        </p:spPr>
      </p:pic>
    </p:spTree>
    <p:extLst>
      <p:ext uri="{BB962C8B-B14F-4D97-AF65-F5344CB8AC3E}">
        <p14:creationId xmlns:p14="http://schemas.microsoft.com/office/powerpoint/2010/main" val="247559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a:xfrm>
            <a:off x="202118" y="1123836"/>
            <a:ext cx="3089721" cy="4601183"/>
          </a:xfrm>
        </p:spPr>
        <p:txBody>
          <a:bodyPr>
            <a:normAutofit/>
          </a:bodyPr>
          <a:lstStyle/>
          <a:p>
            <a:r>
              <a:rPr lang="sv-fi" sz="3200" b="1" dirty="0"/>
              <a:t>Uppgift 7. Förebyggande av halkolyckor</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lstStyle/>
          <a:p>
            <a:pPr>
              <a:lnSpc>
                <a:spcPct val="100000"/>
              </a:lnSpc>
              <a:buFont typeface="Arial" panose="020B0604020202020204" pitchFamily="34" charset="0"/>
              <a:buChar char="•"/>
            </a:pPr>
            <a:r>
              <a:rPr lang="sv-fi" sz="1800" dirty="0"/>
              <a:t>Bekanta er med olika produkter som ökar säkerheten för vinterpromenader: </a:t>
            </a:r>
          </a:p>
          <a:p>
            <a:pPr lvl="1">
              <a:lnSpc>
                <a:spcPct val="100000"/>
              </a:lnSpc>
              <a:buFont typeface="Arial" panose="020B0604020202020204" pitchFamily="34" charset="0"/>
              <a:buChar char="•"/>
            </a:pPr>
            <a:r>
              <a:rPr lang="sv-fi" dirty="0"/>
              <a:t>halkskydd</a:t>
            </a:r>
          </a:p>
          <a:p>
            <a:pPr lvl="1">
              <a:lnSpc>
                <a:spcPct val="100000"/>
              </a:lnSpc>
              <a:buFont typeface="Arial" panose="020B0604020202020204" pitchFamily="34" charset="0"/>
              <a:buChar char="•"/>
            </a:pPr>
            <a:r>
              <a:rPr lang="sv-fi" dirty="0"/>
              <a:t>dubbskor</a:t>
            </a:r>
          </a:p>
          <a:p>
            <a:pPr lvl="1">
              <a:lnSpc>
                <a:spcPct val="100000"/>
              </a:lnSpc>
              <a:buFont typeface="Arial" panose="020B0604020202020204" pitchFamily="34" charset="0"/>
              <a:buChar char="•"/>
            </a:pPr>
            <a:r>
              <a:rPr lang="sv-fi" dirty="0"/>
              <a:t>höftskydd</a:t>
            </a:r>
          </a:p>
          <a:p>
            <a:pPr lvl="1">
              <a:lnSpc>
                <a:spcPct val="100000"/>
              </a:lnSpc>
              <a:buFont typeface="Arial" panose="020B0604020202020204" pitchFamily="34" charset="0"/>
              <a:buChar char="•"/>
            </a:pPr>
            <a:r>
              <a:rPr lang="sv-fi" dirty="0"/>
              <a:t>promenadkäppar och stavar</a:t>
            </a:r>
          </a:p>
          <a:p>
            <a:pPr lvl="1">
              <a:lnSpc>
                <a:spcPct val="100000"/>
              </a:lnSpc>
              <a:buFont typeface="Arial" panose="020B0604020202020204" pitchFamily="34" charset="0"/>
              <a:buChar char="•"/>
            </a:pPr>
            <a:r>
              <a:rPr lang="sv-fi" dirty="0"/>
              <a:t>Utnyttja materialet på webbplatsen pysypystyssä.fi och i synnerhet </a:t>
            </a:r>
            <a:r>
              <a:rPr lang="sv-fi" dirty="0">
                <a:solidFill>
                  <a:schemeClr val="accent2"/>
                </a:solidFill>
                <a:hlinkClick r:id="rId2">
                  <a:extLst>
                    <a:ext uri="{A12FA001-AC4F-418D-AE19-62706E023703}">
                      <ahyp:hlinkClr xmlns:ahyp="http://schemas.microsoft.com/office/drawing/2018/hyperlinkcolor" val="tx"/>
                    </a:ext>
                  </a:extLst>
                </a:hlinkClick>
              </a:rPr>
              <a:t>infografen om olika alternativ för skor och halkskydd. </a:t>
            </a:r>
            <a:endParaRPr lang="sv-fi" dirty="0">
              <a:solidFill>
                <a:schemeClr val="accent2"/>
              </a:solidFill>
            </a:endParaRPr>
          </a:p>
          <a:p>
            <a:pPr lvl="1">
              <a:lnSpc>
                <a:spcPct val="100000"/>
              </a:lnSpc>
              <a:buFont typeface="Arial" panose="020B0604020202020204" pitchFamily="34" charset="0"/>
              <a:buChar char="•"/>
            </a:pPr>
            <a:r>
              <a:rPr lang="sv-fi" dirty="0"/>
              <a:t>Det är bra att utnyttja innehållet i säkerhetscoachväskan.</a:t>
            </a:r>
          </a:p>
          <a:p>
            <a:pPr marL="0" indent="0">
              <a:buNone/>
            </a:pPr>
            <a:endParaRPr lang="fi-FI" dirty="0"/>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10</a:t>
            </a:fld>
            <a:endParaRPr lang="en-US" dirty="0"/>
          </a:p>
        </p:txBody>
      </p:sp>
      <p:pic>
        <p:nvPicPr>
          <p:cNvPr id="6" name="Picture 5">
            <a:extLst>
              <a:ext uri="{FF2B5EF4-FFF2-40B4-BE49-F238E27FC236}">
                <a16:creationId xmlns:a16="http://schemas.microsoft.com/office/drawing/2014/main" id="{BCC7D43C-8732-46C5-8302-94C9829D4486}"/>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05222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p:txBody>
          <a:bodyPr/>
          <a:lstStyle/>
          <a:p>
            <a:r>
              <a:rPr lang="sv-fi" sz="3200" b="1" dirty="0"/>
              <a:t>Uppgift 8. </a:t>
            </a:r>
            <a:r>
              <a:rPr lang="sv-fi" sz="3200" b="1" dirty="0" err="1"/>
              <a:t>Bikupe</a:t>
            </a:r>
            <a:r>
              <a:rPr lang="sv-FI" sz="3200" b="1" dirty="0"/>
              <a:t>-</a:t>
            </a:r>
            <a:r>
              <a:rPr lang="sv-fi" sz="3200" b="1" dirty="0"/>
              <a:t>diskussion parvis, fallolyckor</a:t>
            </a:r>
            <a:br>
              <a:rPr lang="sv-fi" dirty="0"/>
            </a:br>
            <a:endParaRPr lang="fi-FI"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lstStyle/>
          <a:p>
            <a:pPr>
              <a:lnSpc>
                <a:spcPct val="100000"/>
              </a:lnSpc>
              <a:spcBef>
                <a:spcPts val="2900"/>
              </a:spcBef>
              <a:buFont typeface="Arial" panose="020B0604020202020204" pitchFamily="34" charset="0"/>
              <a:buChar char="•"/>
            </a:pPr>
            <a:r>
              <a:rPr lang="sv-fi" sz="1800" dirty="0"/>
              <a:t>Varför inträffar fallolyckor?</a:t>
            </a:r>
          </a:p>
          <a:p>
            <a:pPr>
              <a:lnSpc>
                <a:spcPct val="100000"/>
              </a:lnSpc>
              <a:spcBef>
                <a:spcPts val="2900"/>
              </a:spcBef>
              <a:buFont typeface="Arial" panose="020B0604020202020204" pitchFamily="34" charset="0"/>
              <a:buChar char="•"/>
            </a:pPr>
            <a:r>
              <a:rPr lang="sv-fi" sz="1800" dirty="0"/>
              <a:t>Kan man förebygga dem? Hur? Erfarenheter?</a:t>
            </a:r>
          </a:p>
          <a:p>
            <a:pPr>
              <a:lnSpc>
                <a:spcPct val="100000"/>
              </a:lnSpc>
              <a:spcBef>
                <a:spcPts val="2900"/>
              </a:spcBef>
              <a:buFont typeface="Arial" panose="020B0604020202020204" pitchFamily="34" charset="0"/>
              <a:buChar char="•"/>
            </a:pPr>
            <a:r>
              <a:rPr lang="sv-fi" sz="1800" dirty="0"/>
              <a:t>I följande dior har man berättat om faktorer i anslutning till en fallolycka och exempelhändelser som man kan gå igenom i diskussionen. </a:t>
            </a:r>
          </a:p>
          <a:p>
            <a:pPr marL="0" indent="0">
              <a:buNone/>
            </a:pPr>
            <a:endParaRPr lang="fi-FI" dirty="0"/>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11</a:t>
            </a:fld>
            <a:endParaRPr lang="en-US" dirty="0"/>
          </a:p>
        </p:txBody>
      </p:sp>
      <p:pic>
        <p:nvPicPr>
          <p:cNvPr id="6" name="Picture 5">
            <a:extLst>
              <a:ext uri="{FF2B5EF4-FFF2-40B4-BE49-F238E27FC236}">
                <a16:creationId xmlns:a16="http://schemas.microsoft.com/office/drawing/2014/main" id="{203F5ED2-26C8-4A01-982E-C5223C36D66D}"/>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338470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p:txBody>
          <a:bodyPr>
            <a:normAutofit/>
          </a:bodyPr>
          <a:lstStyle/>
          <a:p>
            <a:r>
              <a:rPr lang="sv-fi" sz="3200" b="1" dirty="0"/>
              <a:t>Uppgift 9. </a:t>
            </a:r>
            <a:r>
              <a:rPr lang="sv-fi" sz="3200" b="1" dirty="0" err="1"/>
              <a:t>Bikupe</a:t>
            </a:r>
            <a:r>
              <a:rPr lang="sv-FI" sz="3200" b="1" dirty="0"/>
              <a:t>-</a:t>
            </a:r>
            <a:r>
              <a:rPr lang="sv-fi" sz="3200" b="1" dirty="0"/>
              <a:t>diskussion parvis, fallolyckor</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lstStyle/>
          <a:p>
            <a:pPr>
              <a:lnSpc>
                <a:spcPct val="100000"/>
              </a:lnSpc>
              <a:buFont typeface="Arial" panose="020B0604020202020204" pitchFamily="34" charset="0"/>
              <a:buChar char="•"/>
            </a:pPr>
            <a:r>
              <a:rPr lang="sv-fi" sz="1800" dirty="0"/>
              <a:t>Varför klättrar du högt?</a:t>
            </a:r>
          </a:p>
          <a:p>
            <a:pPr>
              <a:lnSpc>
                <a:spcPct val="100000"/>
              </a:lnSpc>
              <a:buFont typeface="Arial" panose="020B0604020202020204" pitchFamily="34" charset="0"/>
              <a:buChar char="•"/>
            </a:pPr>
            <a:r>
              <a:rPr lang="sv-fi" sz="1800" dirty="0"/>
              <a:t>Hur förbereder du klättringen? </a:t>
            </a:r>
          </a:p>
          <a:p>
            <a:pPr>
              <a:lnSpc>
                <a:spcPct val="100000"/>
              </a:lnSpc>
              <a:buFont typeface="Arial" panose="020B0604020202020204" pitchFamily="34" charset="0"/>
              <a:buChar char="•"/>
            </a:pPr>
            <a:r>
              <a:rPr lang="sv-fi" sz="1800" dirty="0"/>
              <a:t>Hur kan klättringen göras säkert? </a:t>
            </a:r>
          </a:p>
          <a:p>
            <a:pPr>
              <a:lnSpc>
                <a:spcPct val="100000"/>
              </a:lnSpc>
              <a:buFont typeface="Arial" panose="020B0604020202020204" pitchFamily="34" charset="0"/>
              <a:buChar char="•"/>
            </a:pPr>
            <a:endParaRPr lang="sv-fi" altLang="en-US" sz="1800" dirty="0"/>
          </a:p>
          <a:p>
            <a:pPr>
              <a:lnSpc>
                <a:spcPct val="100000"/>
              </a:lnSpc>
              <a:buFont typeface="Arial" panose="020B0604020202020204" pitchFamily="34" charset="0"/>
              <a:buChar char="•"/>
            </a:pPr>
            <a:r>
              <a:rPr lang="sv-fi" sz="1800" dirty="0"/>
              <a:t>I följande dior har man berättat om faktorer i anslutning till en fallolycka och exempelhändelser som man kan gå igenom i diskussionen. </a:t>
            </a:r>
          </a:p>
          <a:p>
            <a:pPr marL="0" indent="0">
              <a:buNone/>
            </a:pPr>
            <a:endParaRPr lang="fi-FI" dirty="0"/>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12</a:t>
            </a:fld>
            <a:endParaRPr lang="en-US" dirty="0"/>
          </a:p>
        </p:txBody>
      </p:sp>
      <p:pic>
        <p:nvPicPr>
          <p:cNvPr id="6" name="Picture 5">
            <a:extLst>
              <a:ext uri="{FF2B5EF4-FFF2-40B4-BE49-F238E27FC236}">
                <a16:creationId xmlns:a16="http://schemas.microsoft.com/office/drawing/2014/main" id="{332DBFFC-828E-44A4-A246-1A4E5C05E7C4}"/>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350416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AAB7-4B6B-4D06-A9CC-23225CDC415D}"/>
              </a:ext>
            </a:extLst>
          </p:cNvPr>
          <p:cNvSpPr>
            <a:spLocks noGrp="1"/>
          </p:cNvSpPr>
          <p:nvPr>
            <p:ph type="title"/>
          </p:nvPr>
        </p:nvSpPr>
        <p:spPr/>
        <p:txBody>
          <a:bodyPr>
            <a:normAutofit/>
          </a:bodyPr>
          <a:lstStyle/>
          <a:p>
            <a:r>
              <a:rPr lang="sv-fi" sz="3200" b="1" dirty="0"/>
              <a:t>Faktorer i samband till fallolyckor</a:t>
            </a:r>
            <a:endParaRPr lang="fi-FI" sz="3200" dirty="0"/>
          </a:p>
        </p:txBody>
      </p:sp>
      <p:sp>
        <p:nvSpPr>
          <p:cNvPr id="3" name="Content Placeholder 2">
            <a:extLst>
              <a:ext uri="{FF2B5EF4-FFF2-40B4-BE49-F238E27FC236}">
                <a16:creationId xmlns:a16="http://schemas.microsoft.com/office/drawing/2014/main" id="{06DBD2C5-7A75-4720-91C9-A36C883EA302}"/>
              </a:ext>
            </a:extLst>
          </p:cNvPr>
          <p:cNvSpPr>
            <a:spLocks noGrp="1"/>
          </p:cNvSpPr>
          <p:nvPr>
            <p:ph idx="1"/>
          </p:nvPr>
        </p:nvSpPr>
        <p:spPr/>
        <p:txBody>
          <a:bodyPr/>
          <a:lstStyle/>
          <a:p>
            <a:pPr>
              <a:lnSpc>
                <a:spcPct val="100000"/>
              </a:lnSpc>
              <a:buFont typeface="Arial" panose="020B0604020202020204" pitchFamily="34" charset="0"/>
              <a:buChar char="•"/>
            </a:pPr>
            <a:r>
              <a:rPr lang="sv-fi" sz="1800" dirty="0"/>
              <a:t>Faller från stege och stegen faller när den inte står stadigt.</a:t>
            </a:r>
          </a:p>
          <a:p>
            <a:pPr>
              <a:lnSpc>
                <a:spcPct val="100000"/>
              </a:lnSpc>
              <a:buFont typeface="Arial" panose="020B0604020202020204" pitchFamily="34" charset="0"/>
              <a:buChar char="•"/>
            </a:pPr>
            <a:r>
              <a:rPr lang="sv-fi" sz="1800" dirty="0"/>
              <a:t>Arbete på tak eller hög höjd utan säkerhetssele.</a:t>
            </a:r>
          </a:p>
          <a:p>
            <a:pPr>
              <a:lnSpc>
                <a:spcPct val="100000"/>
              </a:lnSpc>
              <a:buFont typeface="Arial" panose="020B0604020202020204" pitchFamily="34" charset="0"/>
              <a:buChar char="•"/>
            </a:pPr>
            <a:r>
              <a:rPr lang="sv-fi" sz="1800" dirty="0"/>
              <a:t>Ramlar från </a:t>
            </a:r>
            <a:r>
              <a:rPr lang="sv-fi" sz="1800" dirty="0" err="1"/>
              <a:t>personlift</a:t>
            </a:r>
            <a:r>
              <a:rPr lang="sv-fi" sz="1800" dirty="0"/>
              <a:t>, balkong, brygga, bastulave eller annan höjd (för lågt skyddsräcke).</a:t>
            </a:r>
          </a:p>
          <a:p>
            <a:pPr>
              <a:lnSpc>
                <a:spcPct val="100000"/>
              </a:lnSpc>
              <a:buFont typeface="Arial" panose="020B0604020202020204" pitchFamily="34" charset="0"/>
              <a:buChar char="•"/>
            </a:pPr>
            <a:r>
              <a:rPr lang="sv-fi" sz="1800" dirty="0"/>
              <a:t>Faller från stol, pall eller köksstege.</a:t>
            </a:r>
          </a:p>
          <a:p>
            <a:pPr>
              <a:lnSpc>
                <a:spcPct val="100000"/>
              </a:lnSpc>
              <a:buFont typeface="Arial" panose="020B0604020202020204" pitchFamily="34" charset="0"/>
              <a:buChar char="•"/>
            </a:pPr>
            <a:r>
              <a:rPr lang="sv-fi" sz="1800" dirty="0"/>
              <a:t>Faller i trappa eller från sängen.</a:t>
            </a:r>
          </a:p>
          <a:p>
            <a:pPr>
              <a:lnSpc>
                <a:spcPct val="100000"/>
              </a:lnSpc>
              <a:buFont typeface="Arial" panose="020B0604020202020204" pitchFamily="34" charset="0"/>
              <a:buChar char="•"/>
            </a:pPr>
            <a:r>
              <a:rPr lang="sv-fi" sz="1800" dirty="0"/>
              <a:t>Dålig arbetsställning, bl.a. att man sträcker sig. </a:t>
            </a:r>
          </a:p>
          <a:p>
            <a:pPr>
              <a:lnSpc>
                <a:spcPct val="100000"/>
              </a:lnSpc>
              <a:buFont typeface="Arial" panose="020B0604020202020204" pitchFamily="34" charset="0"/>
              <a:buChar char="•"/>
            </a:pPr>
            <a:r>
              <a:rPr lang="sv-fi" sz="1800" dirty="0"/>
              <a:t>I barnfamiljer även trappor, hyllor, fönster osv. </a:t>
            </a:r>
          </a:p>
          <a:p>
            <a:pPr marL="0" indent="0">
              <a:buNone/>
            </a:pPr>
            <a:endParaRPr lang="fi-FI" dirty="0"/>
          </a:p>
        </p:txBody>
      </p:sp>
      <p:sp>
        <p:nvSpPr>
          <p:cNvPr id="4" name="Footer Placeholder 3">
            <a:extLst>
              <a:ext uri="{FF2B5EF4-FFF2-40B4-BE49-F238E27FC236}">
                <a16:creationId xmlns:a16="http://schemas.microsoft.com/office/drawing/2014/main" id="{062B24F0-F82A-42B9-8E55-13706B200FD4}"/>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AFCBB672-0DD6-47BD-94E3-20177865B595}"/>
              </a:ext>
            </a:extLst>
          </p:cNvPr>
          <p:cNvSpPr>
            <a:spLocks noGrp="1"/>
          </p:cNvSpPr>
          <p:nvPr>
            <p:ph type="sldNum" sz="quarter" idx="12"/>
          </p:nvPr>
        </p:nvSpPr>
        <p:spPr/>
        <p:txBody>
          <a:bodyPr/>
          <a:lstStyle/>
          <a:p>
            <a:fld id="{A7CD31F4-64FA-4BA0-9498-67783267A8C8}" type="slidenum">
              <a:rPr lang="en-US" smtClean="0"/>
              <a:t>13</a:t>
            </a:fld>
            <a:endParaRPr lang="en-US" dirty="0"/>
          </a:p>
        </p:txBody>
      </p:sp>
      <p:pic>
        <p:nvPicPr>
          <p:cNvPr id="6" name="Picture 5">
            <a:extLst>
              <a:ext uri="{FF2B5EF4-FFF2-40B4-BE49-F238E27FC236}">
                <a16:creationId xmlns:a16="http://schemas.microsoft.com/office/drawing/2014/main" id="{1634601D-2542-4910-B279-10373F2BE30D}"/>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81502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B5AC-5433-45DE-BCCE-7D694683A19F}"/>
              </a:ext>
            </a:extLst>
          </p:cNvPr>
          <p:cNvSpPr>
            <a:spLocks noGrp="1"/>
          </p:cNvSpPr>
          <p:nvPr>
            <p:ph type="title"/>
          </p:nvPr>
        </p:nvSpPr>
        <p:spPr/>
        <p:txBody>
          <a:bodyPr>
            <a:normAutofit/>
          </a:bodyPr>
          <a:lstStyle/>
          <a:p>
            <a:r>
              <a:rPr lang="sv-fi" sz="3200" b="1" dirty="0"/>
              <a:t>Exempel på fallolyckor 1</a:t>
            </a:r>
            <a:endParaRPr lang="fi-FI" sz="3200" dirty="0"/>
          </a:p>
        </p:txBody>
      </p:sp>
      <p:sp>
        <p:nvSpPr>
          <p:cNvPr id="3" name="Content Placeholder 2">
            <a:extLst>
              <a:ext uri="{FF2B5EF4-FFF2-40B4-BE49-F238E27FC236}">
                <a16:creationId xmlns:a16="http://schemas.microsoft.com/office/drawing/2014/main" id="{C12394E3-B095-417E-9860-EA0F947405BC}"/>
              </a:ext>
            </a:extLst>
          </p:cNvPr>
          <p:cNvSpPr>
            <a:spLocks noGrp="1"/>
          </p:cNvSpPr>
          <p:nvPr>
            <p:ph idx="1"/>
          </p:nvPr>
        </p:nvSpPr>
        <p:spPr/>
        <p:txBody>
          <a:bodyPr/>
          <a:lstStyle/>
          <a:p>
            <a:pPr>
              <a:lnSpc>
                <a:spcPct val="100000"/>
              </a:lnSpc>
              <a:spcBef>
                <a:spcPts val="600"/>
              </a:spcBef>
              <a:buFont typeface="Arial" panose="020B0604020202020204" pitchFamily="34" charset="0"/>
              <a:buChar char="•"/>
            </a:pPr>
            <a:r>
              <a:rPr lang="sv-fi" sz="1800" dirty="0"/>
              <a:t>Person föll från stege när hen rev lada ensam.</a:t>
            </a:r>
          </a:p>
          <a:p>
            <a:pPr>
              <a:lnSpc>
                <a:spcPct val="100000"/>
              </a:lnSpc>
              <a:spcBef>
                <a:spcPts val="600"/>
              </a:spcBef>
              <a:buFont typeface="Arial" panose="020B0604020202020204" pitchFamily="34" charset="0"/>
              <a:buChar char="•"/>
            </a:pPr>
            <a:r>
              <a:rPr lang="sv-fi" sz="1800" dirty="0"/>
              <a:t>Stegen som placerats mot väggen gled i sidläge, varvid personen föll på betonggolvet. </a:t>
            </a:r>
          </a:p>
          <a:p>
            <a:pPr>
              <a:lnSpc>
                <a:spcPct val="100000"/>
              </a:lnSpc>
              <a:spcBef>
                <a:spcPts val="600"/>
              </a:spcBef>
              <a:buFont typeface="Arial" panose="020B0604020202020204" pitchFamily="34" charset="0"/>
              <a:buChar char="•"/>
            </a:pPr>
            <a:r>
              <a:rPr lang="sv-fi" sz="1800" dirty="0"/>
              <a:t>Person utförde talkoarbete på taket utan säkerhetssele. Hen vacklade högst antagligen och föll från 6 meters höjd till marken. </a:t>
            </a:r>
          </a:p>
          <a:p>
            <a:pPr>
              <a:lnSpc>
                <a:spcPct val="100000"/>
              </a:lnSpc>
              <a:spcBef>
                <a:spcPts val="600"/>
              </a:spcBef>
              <a:buFont typeface="Arial" panose="020B0604020202020204" pitchFamily="34" charset="0"/>
              <a:buChar char="•"/>
            </a:pPr>
            <a:r>
              <a:rPr lang="sv-fi" sz="1800" dirty="0"/>
              <a:t>Person genomförde reparationsarbete av plåttak, varvid personen föll från personliften (säkerhetsräcke 110 cm, dålig arbetsställning). </a:t>
            </a:r>
          </a:p>
          <a:p>
            <a:pPr>
              <a:lnSpc>
                <a:spcPct val="100000"/>
              </a:lnSpc>
              <a:spcBef>
                <a:spcPts val="600"/>
              </a:spcBef>
              <a:buFont typeface="Arial" panose="020B0604020202020204" pitchFamily="34" charset="0"/>
              <a:buChar char="•"/>
            </a:pPr>
            <a:r>
              <a:rPr lang="sv-fi" sz="1800" dirty="0"/>
              <a:t>Person vacklade och föll från hemmets balkong (räcke 105 cm).</a:t>
            </a:r>
          </a:p>
          <a:p>
            <a:pPr>
              <a:lnSpc>
                <a:spcPct val="100000"/>
              </a:lnSpc>
              <a:spcBef>
                <a:spcPts val="600"/>
              </a:spcBef>
              <a:buFont typeface="Arial" panose="020B0604020202020204" pitchFamily="34" charset="0"/>
              <a:buChar char="•"/>
            </a:pPr>
            <a:r>
              <a:rPr lang="sv-fi" sz="1800" dirty="0"/>
              <a:t>Ryttare föll från hästryggen och fick höftskada. </a:t>
            </a:r>
          </a:p>
          <a:p>
            <a:pPr marL="0" indent="0">
              <a:buNone/>
            </a:pPr>
            <a:endParaRPr lang="fi-FI" dirty="0"/>
          </a:p>
        </p:txBody>
      </p:sp>
      <p:sp>
        <p:nvSpPr>
          <p:cNvPr id="4" name="Footer Placeholder 3">
            <a:extLst>
              <a:ext uri="{FF2B5EF4-FFF2-40B4-BE49-F238E27FC236}">
                <a16:creationId xmlns:a16="http://schemas.microsoft.com/office/drawing/2014/main" id="{1E244185-F44F-44BD-B9C2-66EFFDB3DF8E}"/>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01708A0D-33B4-4F5C-91E8-6FA7E2A4381A}"/>
              </a:ext>
            </a:extLst>
          </p:cNvPr>
          <p:cNvSpPr>
            <a:spLocks noGrp="1"/>
          </p:cNvSpPr>
          <p:nvPr>
            <p:ph type="sldNum" sz="quarter" idx="12"/>
          </p:nvPr>
        </p:nvSpPr>
        <p:spPr/>
        <p:txBody>
          <a:bodyPr/>
          <a:lstStyle/>
          <a:p>
            <a:fld id="{A7CD31F4-64FA-4BA0-9498-67783267A8C8}" type="slidenum">
              <a:rPr lang="en-US" smtClean="0"/>
              <a:t>14</a:t>
            </a:fld>
            <a:endParaRPr lang="en-US" dirty="0"/>
          </a:p>
        </p:txBody>
      </p:sp>
      <p:pic>
        <p:nvPicPr>
          <p:cNvPr id="6" name="Picture 5">
            <a:extLst>
              <a:ext uri="{FF2B5EF4-FFF2-40B4-BE49-F238E27FC236}">
                <a16:creationId xmlns:a16="http://schemas.microsoft.com/office/drawing/2014/main" id="{3975D507-EED3-4910-8D2D-37DB4B88CDD2}"/>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62655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E0FD-401E-4B5F-B3C6-CDA1177DA743}"/>
              </a:ext>
            </a:extLst>
          </p:cNvPr>
          <p:cNvSpPr>
            <a:spLocks noGrp="1"/>
          </p:cNvSpPr>
          <p:nvPr>
            <p:ph type="title"/>
          </p:nvPr>
        </p:nvSpPr>
        <p:spPr/>
        <p:txBody>
          <a:bodyPr>
            <a:normAutofit/>
          </a:bodyPr>
          <a:lstStyle/>
          <a:p>
            <a:r>
              <a:rPr lang="sv-fi" sz="3200" b="1" dirty="0"/>
              <a:t>Exempel på fallolyckor 2</a:t>
            </a:r>
            <a:endParaRPr lang="fi-FI" sz="3200" dirty="0"/>
          </a:p>
        </p:txBody>
      </p:sp>
      <p:sp>
        <p:nvSpPr>
          <p:cNvPr id="3" name="Content Placeholder 2">
            <a:extLst>
              <a:ext uri="{FF2B5EF4-FFF2-40B4-BE49-F238E27FC236}">
                <a16:creationId xmlns:a16="http://schemas.microsoft.com/office/drawing/2014/main" id="{847A1685-0A13-47BA-BBEA-184AB862C77D}"/>
              </a:ext>
            </a:extLst>
          </p:cNvPr>
          <p:cNvSpPr>
            <a:spLocks noGrp="1"/>
          </p:cNvSpPr>
          <p:nvPr>
            <p:ph idx="1"/>
          </p:nvPr>
        </p:nvSpPr>
        <p:spPr/>
        <p:txBody>
          <a:bodyPr/>
          <a:lstStyle/>
          <a:p>
            <a:pPr>
              <a:lnSpc>
                <a:spcPct val="100000"/>
              </a:lnSpc>
              <a:spcBef>
                <a:spcPts val="600"/>
              </a:spcBef>
              <a:buFont typeface="Arial" panose="020B0604020202020204" pitchFamily="34" charset="0"/>
              <a:buChar char="•"/>
            </a:pPr>
            <a:r>
              <a:rPr lang="sv-fi" sz="1800" dirty="0"/>
              <a:t>Person med försvagad funktionsförmåga rörde sig ensam på svag is, isen gav vika och personen föll i vaken. </a:t>
            </a:r>
          </a:p>
          <a:p>
            <a:pPr>
              <a:lnSpc>
                <a:spcPct val="100000"/>
              </a:lnSpc>
              <a:spcBef>
                <a:spcPts val="600"/>
              </a:spcBef>
              <a:buFont typeface="Arial" panose="020B0604020202020204" pitchFamily="34" charset="0"/>
              <a:buChar char="•"/>
            </a:pPr>
            <a:r>
              <a:rPr lang="sv-fi" sz="1800" dirty="0"/>
              <a:t>Person badade bastu ensam och föll från bastulaven och fick en allvarlig skada. </a:t>
            </a:r>
          </a:p>
          <a:p>
            <a:pPr>
              <a:lnSpc>
                <a:spcPct val="100000"/>
              </a:lnSpc>
              <a:spcBef>
                <a:spcPts val="600"/>
              </a:spcBef>
              <a:buFont typeface="Arial" panose="020B0604020202020204" pitchFamily="34" charset="0"/>
              <a:buChar char="•"/>
            </a:pPr>
            <a:r>
              <a:rPr lang="sv-fi" sz="1800" dirty="0"/>
              <a:t>Person var på besök och går till badrummet på natten.  Korridoren var mörk och lokalen okänd, personen faller ner för en trappa i närheten.</a:t>
            </a:r>
          </a:p>
          <a:p>
            <a:pPr>
              <a:lnSpc>
                <a:spcPct val="100000"/>
              </a:lnSpc>
              <a:spcBef>
                <a:spcPts val="600"/>
              </a:spcBef>
              <a:buFont typeface="Arial" panose="020B0604020202020204" pitchFamily="34" charset="0"/>
              <a:buChar char="•"/>
            </a:pPr>
            <a:r>
              <a:rPr lang="sv-fi" sz="1800" dirty="0"/>
              <a:t>Person vacklar till i båten och faller med huvudet före i det grunda vattnet. </a:t>
            </a:r>
          </a:p>
          <a:p>
            <a:endParaRPr lang="fi-FI" dirty="0"/>
          </a:p>
        </p:txBody>
      </p:sp>
      <p:sp>
        <p:nvSpPr>
          <p:cNvPr id="4" name="Footer Placeholder 3">
            <a:extLst>
              <a:ext uri="{FF2B5EF4-FFF2-40B4-BE49-F238E27FC236}">
                <a16:creationId xmlns:a16="http://schemas.microsoft.com/office/drawing/2014/main" id="{140D0F5E-66D0-43F9-8035-B463D8313015}"/>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0CB79B73-DBF8-408E-915C-62B7D33F2062}"/>
              </a:ext>
            </a:extLst>
          </p:cNvPr>
          <p:cNvSpPr>
            <a:spLocks noGrp="1"/>
          </p:cNvSpPr>
          <p:nvPr>
            <p:ph type="sldNum" sz="quarter" idx="12"/>
          </p:nvPr>
        </p:nvSpPr>
        <p:spPr/>
        <p:txBody>
          <a:bodyPr/>
          <a:lstStyle/>
          <a:p>
            <a:fld id="{A7CD31F4-64FA-4BA0-9498-67783267A8C8}" type="slidenum">
              <a:rPr lang="en-US" smtClean="0"/>
              <a:t>15</a:t>
            </a:fld>
            <a:endParaRPr lang="en-US" dirty="0"/>
          </a:p>
        </p:txBody>
      </p:sp>
      <p:pic>
        <p:nvPicPr>
          <p:cNvPr id="6" name="Picture 5">
            <a:extLst>
              <a:ext uri="{FF2B5EF4-FFF2-40B4-BE49-F238E27FC236}">
                <a16:creationId xmlns:a16="http://schemas.microsoft.com/office/drawing/2014/main" id="{9BB9125E-1B3D-4280-A198-AB7E85B879DE}"/>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312221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a:xfrm>
            <a:off x="252919" y="1123837"/>
            <a:ext cx="2947482" cy="4601183"/>
          </a:xfrm>
        </p:spPr>
        <p:txBody>
          <a:bodyPr>
            <a:normAutofit/>
          </a:bodyPr>
          <a:lstStyle/>
          <a:p>
            <a:r>
              <a:rPr lang="sv-fi" sz="3200" b="1" dirty="0"/>
              <a:t>Uppgift 10. Bedömning av motionsvanor</a:t>
            </a:r>
            <a:endParaRPr lang="fi-FI" sz="32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a:xfrm>
            <a:off x="3869268" y="601527"/>
            <a:ext cx="7530330" cy="1987186"/>
          </a:xfrm>
        </p:spPr>
        <p:txBody>
          <a:bodyPr>
            <a:normAutofit/>
          </a:bodyPr>
          <a:lstStyle/>
          <a:p>
            <a:pPr marL="0" indent="0">
              <a:buClr>
                <a:schemeClr val="bg1"/>
              </a:buClr>
              <a:buNone/>
            </a:pPr>
            <a:r>
              <a:rPr lang="sv-fi" sz="1800" dirty="0"/>
              <a:t>Bedöm tillsammans motionsvanorna för en ”fiktiv person” och bekanta er således med verktyget och motionsrekommendationen </a:t>
            </a:r>
          </a:p>
          <a:p>
            <a:pPr marL="0" indent="0">
              <a:buClr>
                <a:schemeClr val="bg1"/>
              </a:buClr>
              <a:buNone/>
            </a:pPr>
            <a:r>
              <a:rPr lang="sv-fi" sz="1800" b="1" dirty="0"/>
              <a:t>eller</a:t>
            </a:r>
          </a:p>
          <a:p>
            <a:pPr marL="0" indent="0">
              <a:buClr>
                <a:schemeClr val="bg1"/>
              </a:buClr>
              <a:buNone/>
            </a:pPr>
            <a:r>
              <a:rPr lang="sv-fi" sz="1800" dirty="0"/>
              <a:t>Varje gruppmedlem bedömer egen motionsvana (om alla har smarttelefon)</a:t>
            </a:r>
          </a:p>
        </p:txBody>
      </p:sp>
      <p:pic>
        <p:nvPicPr>
          <p:cNvPr id="8" name="Picture 7" descr="A colorful pyramid with text&#10;&#10;Description automatically generated">
            <a:extLst>
              <a:ext uri="{FF2B5EF4-FFF2-40B4-BE49-F238E27FC236}">
                <a16:creationId xmlns:a16="http://schemas.microsoft.com/office/drawing/2014/main" id="{9997310B-12B4-EAC6-1DE4-DFAB828EF7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268" y="2384350"/>
            <a:ext cx="6783085" cy="3340670"/>
          </a:xfrm>
          <a:prstGeom prst="rect">
            <a:avLst/>
          </a:prstGeom>
          <a:ln>
            <a:solidFill>
              <a:schemeClr val="tx1"/>
            </a:solidFill>
          </a:ln>
        </p:spPr>
      </p:pic>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Trygghetscoachträning</a:t>
            </a:r>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16</a:t>
            </a:fld>
            <a:endParaRPr lang="en-US"/>
          </a:p>
        </p:txBody>
      </p:sp>
      <p:pic>
        <p:nvPicPr>
          <p:cNvPr id="12" name="Picture 11">
            <a:extLst>
              <a:ext uri="{FF2B5EF4-FFF2-40B4-BE49-F238E27FC236}">
                <a16:creationId xmlns:a16="http://schemas.microsoft.com/office/drawing/2014/main" id="{FECABDA5-4C73-486C-8D6F-DB24893D7DE3}"/>
              </a:ext>
            </a:extLst>
          </p:cNvPr>
          <p:cNvPicPr>
            <a:picLocks noChangeAspect="1"/>
          </p:cNvPicPr>
          <p:nvPr/>
        </p:nvPicPr>
        <p:blipFill>
          <a:blip r:embed="rId3"/>
          <a:stretch>
            <a:fillRect/>
          </a:stretch>
        </p:blipFill>
        <p:spPr>
          <a:xfrm>
            <a:off x="128337" y="1"/>
            <a:ext cx="1040063" cy="698628"/>
          </a:xfrm>
          <a:prstGeom prst="rect">
            <a:avLst/>
          </a:prstGeom>
        </p:spPr>
      </p:pic>
      <p:sp>
        <p:nvSpPr>
          <p:cNvPr id="6" name="TextBox 5">
            <a:extLst>
              <a:ext uri="{FF2B5EF4-FFF2-40B4-BE49-F238E27FC236}">
                <a16:creationId xmlns:a16="http://schemas.microsoft.com/office/drawing/2014/main" id="{EC2A5A43-AB7E-2A8A-D28F-50E717DA74D7}"/>
              </a:ext>
            </a:extLst>
          </p:cNvPr>
          <p:cNvSpPr txBox="1"/>
          <p:nvPr/>
        </p:nvSpPr>
        <p:spPr>
          <a:xfrm>
            <a:off x="6273207" y="5840974"/>
            <a:ext cx="4695290" cy="830997"/>
          </a:xfrm>
          <a:prstGeom prst="rect">
            <a:avLst/>
          </a:prstGeom>
          <a:noFill/>
        </p:spPr>
        <p:txBody>
          <a:bodyPr wrap="square" rtlCol="0">
            <a:spAutoFit/>
          </a:bodyPr>
          <a:lstStyle/>
          <a:p>
            <a:pPr marL="0" indent="0">
              <a:buNone/>
            </a:pPr>
            <a:r>
              <a:rPr lang="sv-fi" sz="1600" dirty="0">
                <a:solidFill>
                  <a:schemeClr val="tx1">
                    <a:lumMod val="65000"/>
                    <a:lumOff val="35000"/>
                  </a:schemeClr>
                </a:solidFill>
              </a:rPr>
              <a:t>Mål: </a:t>
            </a:r>
          </a:p>
          <a:p>
            <a:pPr>
              <a:buFontTx/>
              <a:buChar char="-"/>
            </a:pPr>
            <a:r>
              <a:rPr lang="sv-fi" sz="1600" dirty="0">
                <a:solidFill>
                  <a:schemeClr val="tx1">
                    <a:lumMod val="65000"/>
                    <a:lumOff val="35000"/>
                  </a:schemeClr>
                </a:solidFill>
              </a:rPr>
              <a:t>Att bedöma nuvarande motionsvanor</a:t>
            </a:r>
          </a:p>
          <a:p>
            <a:pPr>
              <a:buFontTx/>
              <a:buChar char="-"/>
            </a:pPr>
            <a:r>
              <a:rPr lang="sv-fi" sz="1600" dirty="0">
                <a:solidFill>
                  <a:schemeClr val="tx1">
                    <a:lumMod val="65000"/>
                    <a:lumOff val="35000"/>
                  </a:schemeClr>
                </a:solidFill>
              </a:rPr>
              <a:t>Jämföra vanorna med motionsrekommendationerna </a:t>
            </a:r>
          </a:p>
        </p:txBody>
      </p:sp>
    </p:spTree>
    <p:extLst>
      <p:ext uri="{BB962C8B-B14F-4D97-AF65-F5344CB8AC3E}">
        <p14:creationId xmlns:p14="http://schemas.microsoft.com/office/powerpoint/2010/main" val="329236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a:xfrm>
            <a:off x="289249" y="1123837"/>
            <a:ext cx="4016116" cy="1255469"/>
          </a:xfrm>
        </p:spPr>
        <p:txBody>
          <a:bodyPr>
            <a:normAutofit fontScale="90000"/>
          </a:bodyPr>
          <a:lstStyle/>
          <a:p>
            <a:r>
              <a:rPr lang="sv-fi" b="1" dirty="0">
                <a:cs typeface="Arial"/>
              </a:rPr>
              <a:t>Uppgift 11. </a:t>
            </a:r>
            <a:r>
              <a:rPr lang="sv-fi" b="1" dirty="0"/>
              <a:t>Hur kommer man igång?</a:t>
            </a:r>
            <a:br>
              <a:rPr lang="sv-fi" sz="2800" b="1" dirty="0"/>
            </a:br>
            <a:endParaRPr lang="fi-FI" sz="28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a:xfrm>
            <a:off x="289249" y="2510395"/>
            <a:ext cx="4016116" cy="3274586"/>
          </a:xfrm>
        </p:spPr>
        <p:txBody>
          <a:bodyPr anchor="t">
            <a:normAutofit/>
          </a:bodyPr>
          <a:lstStyle/>
          <a:p>
            <a:pPr marL="457200" lvl="0" indent="-457200">
              <a:spcBef>
                <a:spcPct val="20000"/>
              </a:spcBef>
              <a:buClr>
                <a:schemeClr val="bg1"/>
              </a:buClr>
              <a:buAutoNum type="arabicParenR"/>
            </a:pPr>
            <a:r>
              <a:rPr lang="sv-fi" sz="1800" dirty="0">
                <a:solidFill>
                  <a:srgbClr val="FFFFFF"/>
                </a:solidFill>
                <a:cs typeface="Arial"/>
              </a:rPr>
              <a:t>Fundera i grupp eller med ett par på frågan: vad tänker du om motion? </a:t>
            </a:r>
          </a:p>
          <a:p>
            <a:pPr marL="457200" lvl="0" indent="-457200">
              <a:spcBef>
                <a:spcPct val="20000"/>
              </a:spcBef>
              <a:buClr>
                <a:schemeClr val="bg1"/>
              </a:buClr>
              <a:buAutoNum type="arabicParenR"/>
            </a:pPr>
            <a:r>
              <a:rPr lang="sv-fi" sz="1800" dirty="0">
                <a:solidFill>
                  <a:srgbClr val="FFFFFF"/>
                </a:solidFill>
                <a:ea typeface="ヒラギノ角ゴ Pro W3" pitchFamily="-60" charset="-128"/>
                <a:cs typeface="Arial"/>
              </a:rPr>
              <a:t>H</a:t>
            </a:r>
            <a:r>
              <a:rPr lang="sv-fi" sz="1800" dirty="0">
                <a:solidFill>
                  <a:srgbClr val="FFFFFF"/>
                </a:solidFill>
                <a:ea typeface="ヒラギノ角ゴ Pro W3" pitchFamily="-60" charset="-128"/>
                <a:cs typeface="ヒラギノ角ゴ Pro W3" pitchFamily="-60" charset="-128"/>
                <a:sym typeface="ヒラギノ角ゴ Pro W3" pitchFamily="-60" charset="-128"/>
              </a:rPr>
              <a:t>ur kan motion inkluderas i vardagliga situationer som är viktiga för en själv? </a:t>
            </a:r>
          </a:p>
          <a:p>
            <a:pPr marL="457200" lvl="0" indent="-457200">
              <a:spcBef>
                <a:spcPct val="20000"/>
              </a:spcBef>
              <a:buClr>
                <a:schemeClr val="bg1"/>
              </a:buClr>
              <a:buAutoNum type="arabicParenR"/>
            </a:pPr>
            <a:r>
              <a:rPr lang="sv-fi" sz="1800" dirty="0">
                <a:solidFill>
                  <a:srgbClr val="FFFFFF"/>
                </a:solidFill>
                <a:ea typeface="ヒラギノ角ゴ Pro W3" pitchFamily="-60" charset="-128"/>
                <a:cs typeface="Arial"/>
              </a:rPr>
              <a:t>Utnyttja tipsen av UKK-institutet </a:t>
            </a:r>
            <a:r>
              <a:rPr lang="sv-fi" sz="1800" dirty="0">
                <a:solidFill>
                  <a:schemeClr val="bg1"/>
                </a:solidFill>
                <a:ea typeface="ヒラギノ角ゴ Pro W3" pitchFamily="-60" charset="-128"/>
                <a:cs typeface="Arial"/>
              </a:rPr>
              <a:t>om </a:t>
            </a:r>
            <a:r>
              <a:rPr lang="sv-fi" sz="1800" dirty="0">
                <a:solidFill>
                  <a:srgbClr val="00B0F0"/>
                </a:solidFill>
                <a:ea typeface="ヒラギノ角ゴ Pro W3" pitchFamily="-60" charset="-128"/>
                <a:cs typeface="Arial"/>
                <a:hlinkClick r:id="rId3">
                  <a:extLst>
                    <a:ext uri="{A12FA001-AC4F-418D-AE19-62706E023703}">
                      <ahyp:hlinkClr xmlns:ahyp="http://schemas.microsoft.com/office/drawing/2018/hyperlinkcolor" val="tx"/>
                    </a:ext>
                  </a:extLst>
                </a:hlinkClick>
              </a:rPr>
              <a:t>hur man kan sätta i gång? </a:t>
            </a:r>
            <a:r>
              <a:rPr lang="sv-fi" sz="1800" dirty="0">
                <a:solidFill>
                  <a:schemeClr val="tx1"/>
                </a:solidFill>
                <a:ea typeface="ヒラギノ角ゴ Pro W3" pitchFamily="-60" charset="-128"/>
                <a:cs typeface="Arial"/>
              </a:rPr>
              <a:t> </a:t>
            </a:r>
            <a:endParaRPr lang="sv-fi" sz="1800" dirty="0">
              <a:solidFill>
                <a:schemeClr val="tx1"/>
              </a:solidFill>
              <a:cs typeface="Arial"/>
            </a:endParaRPr>
          </a:p>
        </p:txBody>
      </p:sp>
      <p:pic>
        <p:nvPicPr>
          <p:cNvPr id="6" name="Content Placeholder 5" descr="Graphical user interface, application&#10;&#10;Description automatically generated">
            <a:extLst>
              <a:ext uri="{FF2B5EF4-FFF2-40B4-BE49-F238E27FC236}">
                <a16:creationId xmlns:a16="http://schemas.microsoft.com/office/drawing/2014/main" id="{BE97CC09-D3DF-413C-878A-F16C14A291DD}"/>
              </a:ext>
            </a:extLst>
          </p:cNvPr>
          <p:cNvPicPr>
            <a:picLocks noChangeAspect="1"/>
          </p:cNvPicPr>
          <p:nvPr/>
        </p:nvPicPr>
        <p:blipFill rotWithShape="1">
          <a:blip r:embed="rId4"/>
          <a:srcRect l="28473" t="17057" r="14944" b="30685"/>
          <a:stretch/>
        </p:blipFill>
        <p:spPr>
          <a:xfrm>
            <a:off x="5137463" y="1816079"/>
            <a:ext cx="6193767" cy="3217690"/>
          </a:xfrm>
          <a:prstGeom prst="rect">
            <a:avLst/>
          </a:prstGeom>
        </p:spPr>
      </p:pic>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Trygghetscoachträning</a:t>
            </a:r>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17</a:t>
            </a:fld>
            <a:endParaRPr lang="en-US"/>
          </a:p>
        </p:txBody>
      </p:sp>
      <p:pic>
        <p:nvPicPr>
          <p:cNvPr id="8" name="Picture 7">
            <a:extLst>
              <a:ext uri="{FF2B5EF4-FFF2-40B4-BE49-F238E27FC236}">
                <a16:creationId xmlns:a16="http://schemas.microsoft.com/office/drawing/2014/main" id="{500EBE60-469A-422D-99FF-12DE6626F69E}"/>
              </a:ext>
            </a:extLst>
          </p:cNvPr>
          <p:cNvPicPr>
            <a:picLocks noChangeAspect="1"/>
          </p:cNvPicPr>
          <p:nvPr/>
        </p:nvPicPr>
        <p:blipFill>
          <a:blip r:embed="rId5"/>
          <a:stretch>
            <a:fillRect/>
          </a:stretch>
        </p:blipFill>
        <p:spPr>
          <a:xfrm>
            <a:off x="128337" y="1"/>
            <a:ext cx="1040063" cy="698628"/>
          </a:xfrm>
          <a:prstGeom prst="rect">
            <a:avLst/>
          </a:prstGeom>
        </p:spPr>
      </p:pic>
      <p:sp>
        <p:nvSpPr>
          <p:cNvPr id="9" name="TextBox 8">
            <a:extLst>
              <a:ext uri="{FF2B5EF4-FFF2-40B4-BE49-F238E27FC236}">
                <a16:creationId xmlns:a16="http://schemas.microsoft.com/office/drawing/2014/main" id="{81E1C020-7734-5E9F-BDB7-D0E53BA73D14}"/>
              </a:ext>
            </a:extLst>
          </p:cNvPr>
          <p:cNvSpPr txBox="1"/>
          <p:nvPr/>
        </p:nvSpPr>
        <p:spPr>
          <a:xfrm>
            <a:off x="5137463" y="2844067"/>
            <a:ext cx="1017246" cy="307777"/>
          </a:xfrm>
          <a:prstGeom prst="rect">
            <a:avLst/>
          </a:prstGeom>
          <a:solidFill>
            <a:srgbClr val="2D5E5D"/>
          </a:solidFill>
        </p:spPr>
        <p:txBody>
          <a:bodyPr wrap="square" rtlCol="0">
            <a:spAutoFit/>
          </a:bodyPr>
          <a:lstStyle/>
          <a:p>
            <a:pPr algn="ctr"/>
            <a:r>
              <a:rPr lang="fi-FI" sz="1400" dirty="0" err="1">
                <a:solidFill>
                  <a:schemeClr val="bg1"/>
                </a:solidFill>
              </a:rPr>
              <a:t>Fundera</a:t>
            </a:r>
            <a:endParaRPr lang="fi-FI" sz="1400" dirty="0">
              <a:solidFill>
                <a:schemeClr val="bg1"/>
              </a:solidFill>
            </a:endParaRPr>
          </a:p>
        </p:txBody>
      </p:sp>
      <p:sp>
        <p:nvSpPr>
          <p:cNvPr id="10" name="TextBox 9">
            <a:extLst>
              <a:ext uri="{FF2B5EF4-FFF2-40B4-BE49-F238E27FC236}">
                <a16:creationId xmlns:a16="http://schemas.microsoft.com/office/drawing/2014/main" id="{EE6D8E81-8EB4-5DD3-F0F4-2FBF0C6929A3}"/>
              </a:ext>
            </a:extLst>
          </p:cNvPr>
          <p:cNvSpPr txBox="1"/>
          <p:nvPr/>
        </p:nvSpPr>
        <p:spPr>
          <a:xfrm>
            <a:off x="6049767" y="2837377"/>
            <a:ext cx="1017246" cy="307777"/>
          </a:xfrm>
          <a:prstGeom prst="rect">
            <a:avLst/>
          </a:prstGeom>
          <a:solidFill>
            <a:srgbClr val="2D5E5D"/>
          </a:solidFill>
        </p:spPr>
        <p:txBody>
          <a:bodyPr wrap="square" rtlCol="0">
            <a:spAutoFit/>
          </a:bodyPr>
          <a:lstStyle/>
          <a:p>
            <a:pPr algn="ctr"/>
            <a:r>
              <a:rPr lang="fi-FI" sz="1400" dirty="0" err="1">
                <a:solidFill>
                  <a:schemeClr val="bg1"/>
                </a:solidFill>
              </a:rPr>
              <a:t>Prova</a:t>
            </a:r>
            <a:endParaRPr lang="fi-FI" sz="1400" dirty="0">
              <a:solidFill>
                <a:schemeClr val="bg1"/>
              </a:solidFill>
            </a:endParaRPr>
          </a:p>
        </p:txBody>
      </p:sp>
      <p:sp>
        <p:nvSpPr>
          <p:cNvPr id="11" name="TextBox 10">
            <a:extLst>
              <a:ext uri="{FF2B5EF4-FFF2-40B4-BE49-F238E27FC236}">
                <a16:creationId xmlns:a16="http://schemas.microsoft.com/office/drawing/2014/main" id="{BBCE832D-983B-FC80-8B95-2F5CEFBE2038}"/>
              </a:ext>
            </a:extLst>
          </p:cNvPr>
          <p:cNvSpPr txBox="1"/>
          <p:nvPr/>
        </p:nvSpPr>
        <p:spPr>
          <a:xfrm>
            <a:off x="7079724" y="2856014"/>
            <a:ext cx="1017246" cy="307777"/>
          </a:xfrm>
          <a:prstGeom prst="rect">
            <a:avLst/>
          </a:prstGeom>
          <a:solidFill>
            <a:srgbClr val="2D5E5D"/>
          </a:solidFill>
        </p:spPr>
        <p:txBody>
          <a:bodyPr wrap="square" rtlCol="0">
            <a:spAutoFit/>
          </a:bodyPr>
          <a:lstStyle/>
          <a:p>
            <a:pPr algn="ctr"/>
            <a:r>
              <a:rPr lang="fi-FI" sz="1400" dirty="0" err="1">
                <a:solidFill>
                  <a:schemeClr val="bg1"/>
                </a:solidFill>
              </a:rPr>
              <a:t>Planera</a:t>
            </a:r>
            <a:endParaRPr lang="fi-FI" sz="1400" dirty="0">
              <a:solidFill>
                <a:schemeClr val="bg1"/>
              </a:solidFill>
            </a:endParaRPr>
          </a:p>
        </p:txBody>
      </p:sp>
      <p:sp>
        <p:nvSpPr>
          <p:cNvPr id="12" name="TextBox 11">
            <a:extLst>
              <a:ext uri="{FF2B5EF4-FFF2-40B4-BE49-F238E27FC236}">
                <a16:creationId xmlns:a16="http://schemas.microsoft.com/office/drawing/2014/main" id="{882A45C1-85B9-7E12-2666-3025C4109682}"/>
              </a:ext>
            </a:extLst>
          </p:cNvPr>
          <p:cNvSpPr txBox="1"/>
          <p:nvPr/>
        </p:nvSpPr>
        <p:spPr>
          <a:xfrm>
            <a:off x="8014328" y="2856014"/>
            <a:ext cx="1017246" cy="307777"/>
          </a:xfrm>
          <a:prstGeom prst="rect">
            <a:avLst/>
          </a:prstGeom>
          <a:solidFill>
            <a:srgbClr val="2D5E5D"/>
          </a:solidFill>
        </p:spPr>
        <p:txBody>
          <a:bodyPr wrap="square" rtlCol="0">
            <a:spAutoFit/>
          </a:bodyPr>
          <a:lstStyle/>
          <a:p>
            <a:pPr algn="ctr"/>
            <a:r>
              <a:rPr lang="fi-FI" sz="1400" dirty="0" err="1">
                <a:solidFill>
                  <a:schemeClr val="bg1"/>
                </a:solidFill>
              </a:rPr>
              <a:t>Bestäm</a:t>
            </a:r>
            <a:r>
              <a:rPr lang="fi-FI" sz="1400" dirty="0">
                <a:solidFill>
                  <a:schemeClr val="bg1"/>
                </a:solidFill>
              </a:rPr>
              <a:t> </a:t>
            </a:r>
            <a:r>
              <a:rPr lang="fi-FI" sz="1400" dirty="0" err="1">
                <a:solidFill>
                  <a:schemeClr val="bg1"/>
                </a:solidFill>
              </a:rPr>
              <a:t>dig</a:t>
            </a:r>
            <a:endParaRPr lang="fi-FI" sz="1400" dirty="0">
              <a:solidFill>
                <a:schemeClr val="bg1"/>
              </a:solidFill>
            </a:endParaRPr>
          </a:p>
        </p:txBody>
      </p:sp>
      <p:sp>
        <p:nvSpPr>
          <p:cNvPr id="13" name="TextBox 12">
            <a:extLst>
              <a:ext uri="{FF2B5EF4-FFF2-40B4-BE49-F238E27FC236}">
                <a16:creationId xmlns:a16="http://schemas.microsoft.com/office/drawing/2014/main" id="{8DF6E6F1-F303-F9B6-C821-8E32EDFA3E69}"/>
              </a:ext>
            </a:extLst>
          </p:cNvPr>
          <p:cNvSpPr txBox="1"/>
          <p:nvPr/>
        </p:nvSpPr>
        <p:spPr>
          <a:xfrm>
            <a:off x="9022414" y="2749752"/>
            <a:ext cx="1093859" cy="523220"/>
          </a:xfrm>
          <a:prstGeom prst="rect">
            <a:avLst/>
          </a:prstGeom>
          <a:solidFill>
            <a:srgbClr val="2D5E5D"/>
          </a:solidFill>
        </p:spPr>
        <p:txBody>
          <a:bodyPr wrap="square" rtlCol="0">
            <a:spAutoFit/>
          </a:bodyPr>
          <a:lstStyle/>
          <a:p>
            <a:pPr algn="ctr"/>
            <a:r>
              <a:rPr lang="fi-FI" sz="1400" dirty="0" err="1">
                <a:solidFill>
                  <a:schemeClr val="bg1"/>
                </a:solidFill>
              </a:rPr>
              <a:t>Ge</a:t>
            </a:r>
            <a:r>
              <a:rPr lang="fi-FI" sz="1400" dirty="0">
                <a:solidFill>
                  <a:schemeClr val="bg1"/>
                </a:solidFill>
              </a:rPr>
              <a:t> </a:t>
            </a:r>
            <a:r>
              <a:rPr lang="fi-FI" sz="1400" dirty="0" err="1">
                <a:solidFill>
                  <a:schemeClr val="bg1"/>
                </a:solidFill>
              </a:rPr>
              <a:t>dig</a:t>
            </a:r>
            <a:r>
              <a:rPr lang="fi-FI" sz="1400" dirty="0">
                <a:solidFill>
                  <a:schemeClr val="bg1"/>
                </a:solidFill>
              </a:rPr>
              <a:t> </a:t>
            </a:r>
            <a:r>
              <a:rPr lang="fi-FI" sz="1400" dirty="0" err="1">
                <a:solidFill>
                  <a:schemeClr val="bg1"/>
                </a:solidFill>
              </a:rPr>
              <a:t>själv</a:t>
            </a:r>
            <a:r>
              <a:rPr lang="fi-FI" sz="1400" dirty="0">
                <a:solidFill>
                  <a:schemeClr val="bg1"/>
                </a:solidFill>
              </a:rPr>
              <a:t> </a:t>
            </a:r>
            <a:r>
              <a:rPr lang="fi-FI" sz="1400" dirty="0" err="1">
                <a:solidFill>
                  <a:schemeClr val="bg1"/>
                </a:solidFill>
              </a:rPr>
              <a:t>erkännande</a:t>
            </a:r>
            <a:endParaRPr lang="fi-FI" sz="1400" dirty="0">
              <a:solidFill>
                <a:schemeClr val="bg1"/>
              </a:solidFill>
            </a:endParaRPr>
          </a:p>
        </p:txBody>
      </p:sp>
      <p:sp>
        <p:nvSpPr>
          <p:cNvPr id="14" name="TextBox 13">
            <a:extLst>
              <a:ext uri="{FF2B5EF4-FFF2-40B4-BE49-F238E27FC236}">
                <a16:creationId xmlns:a16="http://schemas.microsoft.com/office/drawing/2014/main" id="{64164E05-85EF-3653-2344-781B0F41C005}"/>
              </a:ext>
            </a:extLst>
          </p:cNvPr>
          <p:cNvSpPr txBox="1"/>
          <p:nvPr/>
        </p:nvSpPr>
        <p:spPr>
          <a:xfrm>
            <a:off x="10039231" y="2764451"/>
            <a:ext cx="1248850" cy="523220"/>
          </a:xfrm>
          <a:prstGeom prst="rect">
            <a:avLst/>
          </a:prstGeom>
          <a:solidFill>
            <a:srgbClr val="2D5E5D"/>
          </a:solidFill>
        </p:spPr>
        <p:txBody>
          <a:bodyPr wrap="square" rtlCol="0">
            <a:spAutoFit/>
          </a:bodyPr>
          <a:lstStyle/>
          <a:p>
            <a:pPr algn="ctr"/>
            <a:r>
              <a:rPr lang="fi-FI" sz="1400" dirty="0" err="1">
                <a:solidFill>
                  <a:schemeClr val="bg1"/>
                </a:solidFill>
              </a:rPr>
              <a:t>Var</a:t>
            </a:r>
            <a:r>
              <a:rPr lang="fi-FI" sz="1400" dirty="0">
                <a:solidFill>
                  <a:schemeClr val="bg1"/>
                </a:solidFill>
              </a:rPr>
              <a:t> </a:t>
            </a:r>
            <a:r>
              <a:rPr lang="fi-FI" sz="1400" dirty="0" err="1">
                <a:solidFill>
                  <a:schemeClr val="bg1"/>
                </a:solidFill>
              </a:rPr>
              <a:t>beredd</a:t>
            </a:r>
            <a:r>
              <a:rPr lang="fi-FI" sz="1400" dirty="0">
                <a:solidFill>
                  <a:schemeClr val="bg1"/>
                </a:solidFill>
              </a:rPr>
              <a:t> </a:t>
            </a:r>
            <a:r>
              <a:rPr lang="fi-FI" sz="1400" dirty="0" err="1">
                <a:solidFill>
                  <a:schemeClr val="bg1"/>
                </a:solidFill>
              </a:rPr>
              <a:t>och</a:t>
            </a:r>
            <a:r>
              <a:rPr lang="fi-FI" sz="1400" dirty="0">
                <a:solidFill>
                  <a:schemeClr val="bg1"/>
                </a:solidFill>
              </a:rPr>
              <a:t> </a:t>
            </a:r>
            <a:r>
              <a:rPr lang="fi-FI" sz="1400" dirty="0" err="1">
                <a:solidFill>
                  <a:schemeClr val="bg1"/>
                </a:solidFill>
              </a:rPr>
              <a:t>förutse</a:t>
            </a:r>
            <a:endParaRPr lang="fi-FI" sz="1400" dirty="0">
              <a:solidFill>
                <a:schemeClr val="bg1"/>
              </a:solidFill>
            </a:endParaRPr>
          </a:p>
        </p:txBody>
      </p:sp>
      <p:sp>
        <p:nvSpPr>
          <p:cNvPr id="15" name="TextBox 14">
            <a:extLst>
              <a:ext uri="{FF2B5EF4-FFF2-40B4-BE49-F238E27FC236}">
                <a16:creationId xmlns:a16="http://schemas.microsoft.com/office/drawing/2014/main" id="{0540A738-9B9C-7C4F-0311-C0B549695706}"/>
              </a:ext>
            </a:extLst>
          </p:cNvPr>
          <p:cNvSpPr txBox="1"/>
          <p:nvPr/>
        </p:nvSpPr>
        <p:spPr>
          <a:xfrm>
            <a:off x="7835703" y="4486372"/>
            <a:ext cx="1631256" cy="276999"/>
          </a:xfrm>
          <a:prstGeom prst="rect">
            <a:avLst/>
          </a:prstGeom>
          <a:solidFill>
            <a:srgbClr val="2D5E5D"/>
          </a:solidFill>
        </p:spPr>
        <p:txBody>
          <a:bodyPr wrap="square" rtlCol="0">
            <a:spAutoFit/>
          </a:bodyPr>
          <a:lstStyle/>
          <a:p>
            <a:r>
              <a:rPr lang="fi-FI" sz="1200" dirty="0">
                <a:solidFill>
                  <a:schemeClr val="bg1"/>
                </a:solidFill>
              </a:rPr>
              <a:t>UKK-</a:t>
            </a:r>
            <a:r>
              <a:rPr lang="fi-FI" sz="1200" dirty="0" err="1">
                <a:solidFill>
                  <a:schemeClr val="bg1"/>
                </a:solidFill>
              </a:rPr>
              <a:t>institutet</a:t>
            </a:r>
            <a:endParaRPr lang="fi-FI" sz="1200" dirty="0">
              <a:solidFill>
                <a:schemeClr val="bg1"/>
              </a:solidFill>
            </a:endParaRPr>
          </a:p>
        </p:txBody>
      </p:sp>
      <p:sp>
        <p:nvSpPr>
          <p:cNvPr id="16" name="TextBox 15">
            <a:extLst>
              <a:ext uri="{FF2B5EF4-FFF2-40B4-BE49-F238E27FC236}">
                <a16:creationId xmlns:a16="http://schemas.microsoft.com/office/drawing/2014/main" id="{95EC77B3-1DAF-EC38-BCE9-D32C2E6AB9B5}"/>
              </a:ext>
            </a:extLst>
          </p:cNvPr>
          <p:cNvSpPr txBox="1"/>
          <p:nvPr/>
        </p:nvSpPr>
        <p:spPr>
          <a:xfrm>
            <a:off x="6631208" y="1913683"/>
            <a:ext cx="3291155" cy="400110"/>
          </a:xfrm>
          <a:prstGeom prst="rect">
            <a:avLst/>
          </a:prstGeom>
          <a:solidFill>
            <a:srgbClr val="2D5E5D"/>
          </a:solidFill>
        </p:spPr>
        <p:txBody>
          <a:bodyPr wrap="square" rtlCol="0">
            <a:spAutoFit/>
          </a:bodyPr>
          <a:lstStyle/>
          <a:p>
            <a:pPr algn="ctr"/>
            <a:r>
              <a:rPr lang="fi-FI" sz="2000" b="1" dirty="0" err="1">
                <a:solidFill>
                  <a:srgbClr val="2D5E5D"/>
                </a:solidFill>
                <a:latin typeface="+mj-lt"/>
              </a:rPr>
              <a:t>Tips</a:t>
            </a:r>
            <a:r>
              <a:rPr lang="fi-FI" sz="2000" b="1" dirty="0">
                <a:solidFill>
                  <a:srgbClr val="2D5E5D"/>
                </a:solidFill>
                <a:latin typeface="+mj-lt"/>
              </a:rPr>
              <a:t> för </a:t>
            </a:r>
            <a:r>
              <a:rPr lang="fi-FI" sz="2000" b="1" dirty="0" err="1">
                <a:solidFill>
                  <a:srgbClr val="2D5E5D"/>
                </a:solidFill>
                <a:latin typeface="+mj-lt"/>
              </a:rPr>
              <a:t>att</a:t>
            </a:r>
            <a:r>
              <a:rPr lang="fi-FI" sz="2000" b="1" dirty="0">
                <a:solidFill>
                  <a:srgbClr val="2D5E5D"/>
                </a:solidFill>
                <a:latin typeface="+mj-lt"/>
              </a:rPr>
              <a:t> </a:t>
            </a:r>
            <a:r>
              <a:rPr lang="fi-FI" sz="2000" b="1" dirty="0" err="1">
                <a:solidFill>
                  <a:srgbClr val="2D5E5D"/>
                </a:solidFill>
                <a:latin typeface="+mj-lt"/>
              </a:rPr>
              <a:t>börja</a:t>
            </a:r>
            <a:r>
              <a:rPr lang="fi-FI" sz="2000" b="1" dirty="0">
                <a:solidFill>
                  <a:srgbClr val="2D5E5D"/>
                </a:solidFill>
                <a:latin typeface="+mj-lt"/>
              </a:rPr>
              <a:t> </a:t>
            </a:r>
            <a:r>
              <a:rPr lang="fi-FI" sz="2000" b="1" dirty="0" err="1">
                <a:solidFill>
                  <a:srgbClr val="2D5E5D"/>
                </a:solidFill>
                <a:latin typeface="+mj-lt"/>
              </a:rPr>
              <a:t>motionera</a:t>
            </a:r>
            <a:endParaRPr lang="fi-FI" sz="2000" b="1" dirty="0">
              <a:solidFill>
                <a:srgbClr val="2D5E5D"/>
              </a:solidFill>
              <a:latin typeface="+mj-lt"/>
            </a:endParaRPr>
          </a:p>
        </p:txBody>
      </p:sp>
      <p:sp>
        <p:nvSpPr>
          <p:cNvPr id="7" name="TextBox 6">
            <a:extLst>
              <a:ext uri="{FF2B5EF4-FFF2-40B4-BE49-F238E27FC236}">
                <a16:creationId xmlns:a16="http://schemas.microsoft.com/office/drawing/2014/main" id="{ABF27AAC-9B94-53F8-567C-00951A934155}"/>
              </a:ext>
            </a:extLst>
          </p:cNvPr>
          <p:cNvSpPr txBox="1"/>
          <p:nvPr/>
        </p:nvSpPr>
        <p:spPr>
          <a:xfrm>
            <a:off x="6558390" y="2166157"/>
            <a:ext cx="3291155" cy="400110"/>
          </a:xfrm>
          <a:prstGeom prst="rect">
            <a:avLst/>
          </a:prstGeom>
          <a:solidFill>
            <a:srgbClr val="2D5E5D"/>
          </a:solidFill>
        </p:spPr>
        <p:txBody>
          <a:bodyPr wrap="square" rtlCol="0">
            <a:spAutoFit/>
          </a:bodyPr>
          <a:lstStyle/>
          <a:p>
            <a:pPr algn="ctr"/>
            <a:r>
              <a:rPr lang="fi-FI" sz="2000" b="1" dirty="0" err="1">
                <a:solidFill>
                  <a:schemeClr val="bg1"/>
                </a:solidFill>
                <a:latin typeface="+mj-lt"/>
              </a:rPr>
              <a:t>Tips</a:t>
            </a:r>
            <a:r>
              <a:rPr lang="fi-FI" sz="2000" b="1" dirty="0">
                <a:solidFill>
                  <a:schemeClr val="bg1"/>
                </a:solidFill>
                <a:latin typeface="+mj-lt"/>
              </a:rPr>
              <a:t> för </a:t>
            </a:r>
            <a:r>
              <a:rPr lang="fi-FI" sz="2000" b="1" dirty="0" err="1">
                <a:solidFill>
                  <a:schemeClr val="bg1"/>
                </a:solidFill>
                <a:latin typeface="+mj-lt"/>
              </a:rPr>
              <a:t>att</a:t>
            </a:r>
            <a:r>
              <a:rPr lang="fi-FI" sz="2000" b="1" dirty="0">
                <a:solidFill>
                  <a:schemeClr val="bg1"/>
                </a:solidFill>
                <a:latin typeface="+mj-lt"/>
              </a:rPr>
              <a:t> </a:t>
            </a:r>
            <a:r>
              <a:rPr lang="fi-FI" sz="2000" b="1" dirty="0" err="1">
                <a:solidFill>
                  <a:schemeClr val="bg1"/>
                </a:solidFill>
                <a:latin typeface="+mj-lt"/>
              </a:rPr>
              <a:t>börja</a:t>
            </a:r>
            <a:r>
              <a:rPr lang="fi-FI" sz="2000" b="1" dirty="0">
                <a:solidFill>
                  <a:schemeClr val="bg1"/>
                </a:solidFill>
                <a:latin typeface="+mj-lt"/>
              </a:rPr>
              <a:t> </a:t>
            </a:r>
            <a:r>
              <a:rPr lang="fi-FI" sz="2000" b="1" dirty="0" err="1">
                <a:solidFill>
                  <a:schemeClr val="bg1"/>
                </a:solidFill>
                <a:latin typeface="+mj-lt"/>
              </a:rPr>
              <a:t>motionera</a:t>
            </a:r>
            <a:endParaRPr lang="fi-FI" sz="2000" b="1" dirty="0">
              <a:solidFill>
                <a:schemeClr val="bg1"/>
              </a:solidFill>
              <a:latin typeface="+mj-lt"/>
            </a:endParaRPr>
          </a:p>
        </p:txBody>
      </p:sp>
    </p:spTree>
    <p:extLst>
      <p:ext uri="{BB962C8B-B14F-4D97-AF65-F5344CB8AC3E}">
        <p14:creationId xmlns:p14="http://schemas.microsoft.com/office/powerpoint/2010/main" val="223268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p:txBody>
          <a:bodyPr>
            <a:normAutofit/>
          </a:bodyPr>
          <a:lstStyle/>
          <a:p>
            <a:r>
              <a:rPr lang="sv-fi" sz="3200" b="1" dirty="0"/>
              <a:t>Uppgift 12. Praktisk övning </a:t>
            </a:r>
            <a:endParaRPr lang="fi-FI" sz="32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p:txBody>
          <a:bodyPr/>
          <a:lstStyle/>
          <a:p>
            <a:pPr>
              <a:lnSpc>
                <a:spcPct val="100000"/>
              </a:lnSpc>
              <a:buFont typeface="Arial" panose="020B0604020202020204" pitchFamily="34" charset="0"/>
              <a:buChar char="•"/>
            </a:pPr>
            <a:r>
              <a:rPr lang="sv-fi" sz="1800" dirty="0"/>
              <a:t>Ge gruppen ett kort exempel på att stärka balansen och/eller muskelkonditionen i vardagen antingen med hjälp av diorna eller genom att utnyttja videon gjorda för styrke- och balansövning, (4 videon på YouTube, Styrka för ålderdomen)</a:t>
            </a:r>
          </a:p>
          <a:p>
            <a:pPr lvl="1">
              <a:lnSpc>
                <a:spcPct val="100000"/>
              </a:lnSpc>
              <a:buFont typeface="Arial" panose="020B0604020202020204" pitchFamily="34" charset="0"/>
              <a:buChar char="•"/>
            </a:pPr>
            <a:r>
              <a:rPr lang="sv-fi" dirty="0">
                <a:solidFill>
                  <a:schemeClr val="accent2"/>
                </a:solidFill>
                <a:hlinkClick r:id="rId3">
                  <a:extLst>
                    <a:ext uri="{A12FA001-AC4F-418D-AE19-62706E023703}">
                      <ahyp:hlinkClr xmlns:ahyp="http://schemas.microsoft.com/office/drawing/2018/hyperlinkcolor" val="tx"/>
                    </a:ext>
                  </a:extLst>
                </a:hlinkClick>
              </a:rPr>
              <a:t>https://www.youtube.com/playlist?list=PLSGkbeFujqqHZT7pHktH6-eEGxTbGs0J7</a:t>
            </a:r>
            <a:endParaRPr lang="sv-fi" dirty="0">
              <a:solidFill>
                <a:schemeClr val="accent2"/>
              </a:solidFill>
            </a:endParaRPr>
          </a:p>
          <a:p>
            <a:pPr marL="0" indent="0">
              <a:buNone/>
            </a:pPr>
            <a:endParaRPr lang="fi-FI" dirty="0"/>
          </a:p>
        </p:txBody>
      </p:sp>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p:txBody>
          <a:bodyPr/>
          <a:lstStyle/>
          <a:p>
            <a:fld id="{A7CD31F4-64FA-4BA0-9498-67783267A8C8}" type="slidenum">
              <a:rPr lang="en-US" smtClean="0"/>
              <a:t>18</a:t>
            </a:fld>
            <a:endParaRPr lang="en-US" dirty="0"/>
          </a:p>
        </p:txBody>
      </p:sp>
      <p:pic>
        <p:nvPicPr>
          <p:cNvPr id="6" name="Picture 5">
            <a:extLst>
              <a:ext uri="{FF2B5EF4-FFF2-40B4-BE49-F238E27FC236}">
                <a16:creationId xmlns:a16="http://schemas.microsoft.com/office/drawing/2014/main" id="{8E91B190-BAAF-4EF2-A83E-7BD683795D42}"/>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388291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a:xfrm>
            <a:off x="300688" y="719482"/>
            <a:ext cx="6451110" cy="1255469"/>
          </a:xfrm>
        </p:spPr>
        <p:txBody>
          <a:bodyPr>
            <a:normAutofit/>
          </a:bodyPr>
          <a:lstStyle/>
          <a:p>
            <a:r>
              <a:rPr lang="sv-fi" sz="3200" b="1" dirty="0"/>
              <a:t>Balansövning: ”Tuppsteget” </a:t>
            </a:r>
            <a:endParaRPr lang="fi-FI" sz="32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a:xfrm>
            <a:off x="300689" y="1833480"/>
            <a:ext cx="6451109" cy="3603255"/>
          </a:xfrm>
        </p:spPr>
        <p:txBody>
          <a:bodyPr anchor="t">
            <a:normAutofit lnSpcReduction="10000"/>
          </a:bodyPr>
          <a:lstStyle/>
          <a:p>
            <a:pPr indent="0">
              <a:lnSpc>
                <a:spcPct val="100000"/>
              </a:lnSpc>
              <a:buClr>
                <a:schemeClr val="bg1"/>
              </a:buClr>
              <a:buNone/>
            </a:pPr>
            <a:r>
              <a:rPr lang="sv-fi" sz="1800" b="1" dirty="0">
                <a:solidFill>
                  <a:srgbClr val="FFFFFF"/>
                </a:solidFill>
              </a:rPr>
              <a:t>Inledande ställning</a:t>
            </a:r>
          </a:p>
          <a:p>
            <a:pPr marL="468630" indent="-285750">
              <a:lnSpc>
                <a:spcPct val="100000"/>
              </a:lnSpc>
              <a:buClr>
                <a:schemeClr val="bg1"/>
              </a:buClr>
            </a:pPr>
            <a:r>
              <a:rPr lang="sv-fi" sz="1800" dirty="0">
                <a:solidFill>
                  <a:srgbClr val="FFFFFF"/>
                </a:solidFill>
              </a:rPr>
              <a:t>Stå i smal grenställning med händerna fast i höfterna.</a:t>
            </a:r>
          </a:p>
          <a:p>
            <a:pPr indent="0">
              <a:lnSpc>
                <a:spcPct val="100000"/>
              </a:lnSpc>
              <a:buClr>
                <a:schemeClr val="bg1"/>
              </a:buClr>
              <a:buNone/>
            </a:pPr>
            <a:r>
              <a:rPr lang="sv-fi" sz="1800" b="1" dirty="0">
                <a:solidFill>
                  <a:srgbClr val="FFFFFF"/>
                </a:solidFill>
              </a:rPr>
              <a:t>Förklaring av rörelsen</a:t>
            </a:r>
          </a:p>
          <a:p>
            <a:pPr marL="468630" indent="-285750">
              <a:lnSpc>
                <a:spcPct val="100000"/>
              </a:lnSpc>
              <a:buClr>
                <a:schemeClr val="bg1"/>
              </a:buClr>
            </a:pPr>
            <a:r>
              <a:rPr lang="sv-fi" sz="1800" dirty="0">
                <a:solidFill>
                  <a:srgbClr val="FFFFFF"/>
                </a:solidFill>
              </a:rPr>
              <a:t>Lyft högra benet i böjd ställning och räta ut benet. Böj benet och lägg ner foten. Gör några upprepningar och växla ben.</a:t>
            </a:r>
          </a:p>
          <a:p>
            <a:pPr indent="0">
              <a:lnSpc>
                <a:spcPct val="100000"/>
              </a:lnSpc>
              <a:buClr>
                <a:schemeClr val="bg1"/>
              </a:buClr>
              <a:buNone/>
            </a:pPr>
            <a:r>
              <a:rPr lang="sv-fi" sz="1800" b="1" dirty="0">
                <a:solidFill>
                  <a:srgbClr val="FFFFFF"/>
                </a:solidFill>
              </a:rPr>
              <a:t>Att observera i utförandet</a:t>
            </a:r>
          </a:p>
          <a:p>
            <a:pPr marL="468630" indent="-285750">
              <a:lnSpc>
                <a:spcPct val="100000"/>
              </a:lnSpc>
              <a:buClr>
                <a:schemeClr val="bg1"/>
              </a:buClr>
            </a:pPr>
            <a:r>
              <a:rPr lang="sv-fi" sz="1800" dirty="0">
                <a:solidFill>
                  <a:srgbClr val="FFFFFF"/>
                </a:solidFill>
              </a:rPr>
              <a:t>Håll ryggen rak och det stödande benet en aning böjt.</a:t>
            </a:r>
          </a:p>
          <a:p>
            <a:pPr indent="0">
              <a:lnSpc>
                <a:spcPct val="100000"/>
              </a:lnSpc>
              <a:buClr>
                <a:schemeClr val="bg1"/>
              </a:buClr>
              <a:buNone/>
            </a:pPr>
            <a:r>
              <a:rPr lang="sv-fi" sz="1800" b="1" dirty="0">
                <a:solidFill>
                  <a:srgbClr val="FFFFFF"/>
                </a:solidFill>
              </a:rPr>
              <a:t>Motiveringar för rörelsen</a:t>
            </a:r>
          </a:p>
          <a:p>
            <a:pPr marL="468630" indent="-285750">
              <a:lnSpc>
                <a:spcPct val="100000"/>
              </a:lnSpc>
              <a:buClr>
                <a:schemeClr val="bg1"/>
              </a:buClr>
            </a:pPr>
            <a:r>
              <a:rPr lang="sv-fi" sz="1800" dirty="0">
                <a:solidFill>
                  <a:srgbClr val="FFFFFF"/>
                </a:solidFill>
              </a:rPr>
              <a:t>Rörelsen stärker lårmusklerna och tränar balansen.</a:t>
            </a:r>
          </a:p>
        </p:txBody>
      </p:sp>
      <p:pic>
        <p:nvPicPr>
          <p:cNvPr id="6" name="Picture 2">
            <a:extLst>
              <a:ext uri="{FF2B5EF4-FFF2-40B4-BE49-F238E27FC236}">
                <a16:creationId xmlns:a16="http://schemas.microsoft.com/office/drawing/2014/main" id="{0983494F-2CCD-4AAC-8912-C8575726A4B6}"/>
              </a:ext>
            </a:extLst>
          </p:cNvPr>
          <p:cNvPicPr>
            <a:picLocks noChangeAspect="1"/>
          </p:cNvPicPr>
          <p:nvPr/>
        </p:nvPicPr>
        <p:blipFill rotWithShape="1">
          <a:blip r:embed="rId3">
            <a:extLst>
              <a:ext uri="{28A0092B-C50C-407E-A947-70E740481C1C}">
                <a14:useLocalDpi xmlns:a14="http://schemas.microsoft.com/office/drawing/2010/main" val="0"/>
              </a:ext>
            </a:extLst>
          </a:blip>
          <a:srcRect l="4885" r="4826" b="3"/>
          <a:stretch/>
        </p:blipFill>
        <p:spPr>
          <a:xfrm flipH="1">
            <a:off x="7545032" y="759599"/>
            <a:ext cx="3778286" cy="5330650"/>
          </a:xfrm>
          <a:prstGeom prst="rect">
            <a:avLst/>
          </a:prstGeom>
        </p:spPr>
      </p:pic>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dirty="0" err="1"/>
              <a:t>Trygghetscoachträning</a:t>
            </a:r>
            <a:r>
              <a:rPr lang="en-US" dirty="0"/>
              <a:t>, voitas.fi</a:t>
            </a:r>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19</a:t>
            </a:fld>
            <a:endParaRPr lang="en-US"/>
          </a:p>
        </p:txBody>
      </p:sp>
      <p:pic>
        <p:nvPicPr>
          <p:cNvPr id="8" name="Picture 7">
            <a:extLst>
              <a:ext uri="{FF2B5EF4-FFF2-40B4-BE49-F238E27FC236}">
                <a16:creationId xmlns:a16="http://schemas.microsoft.com/office/drawing/2014/main" id="{F688A972-61FA-435B-8CAD-661E368AB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175" y="0"/>
            <a:ext cx="1092177" cy="719482"/>
          </a:xfrm>
          <a:prstGeom prst="rect">
            <a:avLst/>
          </a:prstGeom>
        </p:spPr>
      </p:pic>
      <p:pic>
        <p:nvPicPr>
          <p:cNvPr id="9" name="Picture 8">
            <a:extLst>
              <a:ext uri="{FF2B5EF4-FFF2-40B4-BE49-F238E27FC236}">
                <a16:creationId xmlns:a16="http://schemas.microsoft.com/office/drawing/2014/main" id="{004BCD8E-5B6F-4924-85F3-CFB6B9789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874" y="136525"/>
            <a:ext cx="2487220" cy="470174"/>
          </a:xfrm>
          <a:prstGeom prst="rect">
            <a:avLst/>
          </a:prstGeom>
        </p:spPr>
      </p:pic>
      <p:pic>
        <p:nvPicPr>
          <p:cNvPr id="10" name="Picture 9">
            <a:extLst>
              <a:ext uri="{FF2B5EF4-FFF2-40B4-BE49-F238E27FC236}">
                <a16:creationId xmlns:a16="http://schemas.microsoft.com/office/drawing/2014/main" id="{E6A09D94-80FD-4135-A6A1-3AF6257220F9}"/>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390621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0120-3C60-43FC-BEE0-3F3422F35F38}"/>
              </a:ext>
            </a:extLst>
          </p:cNvPr>
          <p:cNvSpPr>
            <a:spLocks noGrp="1"/>
          </p:cNvSpPr>
          <p:nvPr>
            <p:ph type="title"/>
          </p:nvPr>
        </p:nvSpPr>
        <p:spPr/>
        <p:txBody>
          <a:bodyPr>
            <a:normAutofit/>
          </a:bodyPr>
          <a:lstStyle/>
          <a:p>
            <a:r>
              <a:rPr lang="sv-FI" sz="3200" b="1" dirty="0">
                <a:solidFill>
                  <a:schemeClr val="bg1"/>
                </a:solidFill>
              </a:rPr>
              <a:t>Uppgifter och övningar</a:t>
            </a:r>
            <a:endParaRPr lang="fi-FI" sz="3200" dirty="0">
              <a:solidFill>
                <a:schemeClr val="bg1"/>
              </a:solidFill>
            </a:endParaRPr>
          </a:p>
        </p:txBody>
      </p:sp>
      <p:sp>
        <p:nvSpPr>
          <p:cNvPr id="3" name="Content Placeholder 2">
            <a:extLst>
              <a:ext uri="{FF2B5EF4-FFF2-40B4-BE49-F238E27FC236}">
                <a16:creationId xmlns:a16="http://schemas.microsoft.com/office/drawing/2014/main" id="{3E9ED83E-48CE-4D38-9D70-39B2A67ADF76}"/>
              </a:ext>
            </a:extLst>
          </p:cNvPr>
          <p:cNvSpPr>
            <a:spLocks noGrp="1"/>
          </p:cNvSpPr>
          <p:nvPr>
            <p:ph idx="1"/>
          </p:nvPr>
        </p:nvSpPr>
        <p:spPr/>
        <p:txBody>
          <a:bodyPr>
            <a:normAutofit lnSpcReduction="10000"/>
          </a:bodyPr>
          <a:lstStyle/>
          <a:p>
            <a:pPr marL="0" indent="0">
              <a:buNone/>
            </a:pPr>
            <a:r>
              <a:rPr lang="sv-fi" sz="1800" b="1" dirty="0"/>
              <a:t>Uppgifter:</a:t>
            </a:r>
          </a:p>
          <a:p>
            <a:pPr marL="0" indent="0">
              <a:buNone/>
            </a:pPr>
            <a:r>
              <a:rPr lang="sv-fi" sz="1800" b="1" dirty="0"/>
              <a:t>1-2</a:t>
            </a:r>
            <a:r>
              <a:rPr lang="sv-fi" sz="1800" dirty="0"/>
              <a:t> Allmänt om olyckor</a:t>
            </a:r>
          </a:p>
          <a:p>
            <a:pPr marL="0" indent="0">
              <a:buNone/>
            </a:pPr>
            <a:r>
              <a:rPr lang="sv-fi" sz="1800" b="1" dirty="0"/>
              <a:t>3-5</a:t>
            </a:r>
            <a:r>
              <a:rPr lang="sv-fi" sz="1800" dirty="0"/>
              <a:t> Fallolycka och bedömning av fallrisk</a:t>
            </a:r>
          </a:p>
          <a:p>
            <a:pPr marL="0" indent="0">
              <a:buNone/>
            </a:pPr>
            <a:r>
              <a:rPr lang="sv-fi" sz="1800" b="1" dirty="0"/>
              <a:t>6-7</a:t>
            </a:r>
            <a:r>
              <a:rPr lang="sv-fi" sz="1800" dirty="0"/>
              <a:t> Halkolyckor</a:t>
            </a:r>
          </a:p>
          <a:p>
            <a:pPr marL="0" indent="0">
              <a:buNone/>
            </a:pPr>
            <a:r>
              <a:rPr lang="sv-fi" sz="1800" b="1" dirty="0"/>
              <a:t>8-9 </a:t>
            </a:r>
            <a:r>
              <a:rPr lang="sv-fi" sz="1800" dirty="0"/>
              <a:t>Fallolyckor</a:t>
            </a:r>
          </a:p>
          <a:p>
            <a:pPr marL="0" indent="0">
              <a:buNone/>
            </a:pPr>
            <a:r>
              <a:rPr lang="sv-fi" sz="1800" b="1" dirty="0"/>
              <a:t>10-11</a:t>
            </a:r>
            <a:r>
              <a:rPr lang="sv-fi" sz="1800" dirty="0"/>
              <a:t> Bedömning av motionsvanor</a:t>
            </a:r>
          </a:p>
          <a:p>
            <a:pPr marL="0" indent="0">
              <a:buNone/>
            </a:pPr>
            <a:r>
              <a:rPr lang="sv-fi" sz="1800" b="1" dirty="0"/>
              <a:t>12</a:t>
            </a:r>
            <a:r>
              <a:rPr lang="sv-fi" sz="1800" dirty="0"/>
              <a:t> Praktisk övning</a:t>
            </a:r>
          </a:p>
          <a:p>
            <a:pPr marL="0" indent="0">
              <a:buNone/>
            </a:pPr>
            <a:r>
              <a:rPr lang="sv-fi" sz="1800" b="1" dirty="0"/>
              <a:t>13-15</a:t>
            </a:r>
            <a:r>
              <a:rPr lang="sv-fi" sz="1800" dirty="0"/>
              <a:t> Hemmets säkerhet</a:t>
            </a:r>
          </a:p>
          <a:p>
            <a:pPr marL="0" indent="0">
              <a:buNone/>
            </a:pPr>
            <a:r>
              <a:rPr lang="sv-fi" sz="1800" b="1" dirty="0"/>
              <a:t>16 </a:t>
            </a:r>
            <a:r>
              <a:rPr lang="sv-fi" sz="1800" dirty="0"/>
              <a:t>Brandsäkerhet</a:t>
            </a:r>
          </a:p>
          <a:p>
            <a:pPr marL="0" indent="0">
              <a:buNone/>
            </a:pPr>
            <a:r>
              <a:rPr lang="sv-fi" sz="1800" b="1" dirty="0"/>
              <a:t>17-17 </a:t>
            </a:r>
            <a:r>
              <a:rPr lang="sv-fi" sz="1800" dirty="0"/>
              <a:t>Vattensäkerhet</a:t>
            </a:r>
          </a:p>
          <a:p>
            <a:pPr marL="0" indent="0">
              <a:buNone/>
            </a:pPr>
            <a:r>
              <a:rPr lang="sv-fi" sz="1800" b="1" dirty="0"/>
              <a:t>19-21</a:t>
            </a:r>
            <a:r>
              <a:rPr lang="sv-fi" sz="1800" dirty="0"/>
              <a:t> Att föra på tal</a:t>
            </a:r>
          </a:p>
          <a:p>
            <a:pPr marL="0" indent="0">
              <a:buNone/>
            </a:pPr>
            <a:r>
              <a:rPr lang="sv-fi" sz="1800" b="1" dirty="0"/>
              <a:t>22-23</a:t>
            </a:r>
            <a:r>
              <a:rPr lang="sv-fi" sz="1800" dirty="0"/>
              <a:t> Minnessjukdomar och olycksfall</a:t>
            </a:r>
          </a:p>
          <a:p>
            <a:pPr marL="0" indent="0">
              <a:buNone/>
            </a:pPr>
            <a:r>
              <a:rPr lang="sv-fi" sz="1800" b="1" dirty="0"/>
              <a:t>24</a:t>
            </a:r>
            <a:r>
              <a:rPr lang="sv-fi" sz="1800" dirty="0"/>
              <a:t> Säkerhetscoachväskan</a:t>
            </a:r>
            <a:endParaRPr lang="fi-FI" dirty="0"/>
          </a:p>
        </p:txBody>
      </p:sp>
      <p:sp>
        <p:nvSpPr>
          <p:cNvPr id="4" name="Footer Placeholder 3">
            <a:extLst>
              <a:ext uri="{FF2B5EF4-FFF2-40B4-BE49-F238E27FC236}">
                <a16:creationId xmlns:a16="http://schemas.microsoft.com/office/drawing/2014/main" id="{34CD51E4-9DB1-4AEF-9F62-6C235A8A413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D400F1F8-AC86-4286-A1AB-F1E3FBE8AF31}"/>
              </a:ext>
            </a:extLst>
          </p:cNvPr>
          <p:cNvSpPr>
            <a:spLocks noGrp="1"/>
          </p:cNvSpPr>
          <p:nvPr>
            <p:ph type="sldNum" sz="quarter" idx="12"/>
          </p:nvPr>
        </p:nvSpPr>
        <p:spPr/>
        <p:txBody>
          <a:bodyPr/>
          <a:lstStyle/>
          <a:p>
            <a:fld id="{A7CD31F4-64FA-4BA0-9498-67783267A8C8}" type="slidenum">
              <a:rPr lang="en-US" smtClean="0"/>
              <a:t>2</a:t>
            </a:fld>
            <a:endParaRPr lang="en-US" dirty="0"/>
          </a:p>
        </p:txBody>
      </p:sp>
      <p:pic>
        <p:nvPicPr>
          <p:cNvPr id="7" name="Picture 6">
            <a:extLst>
              <a:ext uri="{FF2B5EF4-FFF2-40B4-BE49-F238E27FC236}">
                <a16:creationId xmlns:a16="http://schemas.microsoft.com/office/drawing/2014/main" id="{1C617928-24EC-4850-A021-1CADCB6D584F}"/>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291882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a:xfrm>
            <a:off x="289249" y="719482"/>
            <a:ext cx="6451110" cy="1255469"/>
          </a:xfrm>
        </p:spPr>
        <p:txBody>
          <a:bodyPr>
            <a:normAutofit/>
          </a:bodyPr>
          <a:lstStyle/>
          <a:p>
            <a:r>
              <a:rPr lang="sv-fi" sz="3200" b="1" dirty="0"/>
              <a:t>Balansövning: ”Sista minuten”</a:t>
            </a:r>
            <a:endParaRPr lang="fi-FI" sz="32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a:xfrm>
            <a:off x="445312" y="1778865"/>
            <a:ext cx="6607174" cy="3555128"/>
          </a:xfrm>
        </p:spPr>
        <p:txBody>
          <a:bodyPr anchor="t">
            <a:noAutofit/>
          </a:bodyPr>
          <a:lstStyle/>
          <a:p>
            <a:pPr marL="0" indent="0">
              <a:lnSpc>
                <a:spcPct val="100000"/>
              </a:lnSpc>
              <a:buClr>
                <a:schemeClr val="bg1"/>
              </a:buClr>
              <a:buNone/>
            </a:pPr>
            <a:r>
              <a:rPr lang="sv-fi" sz="1800" b="1"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Inledande ställning</a:t>
            </a:r>
          </a:p>
          <a:p>
            <a:pPr>
              <a:lnSpc>
                <a:spcPct val="100000"/>
              </a:lnSpc>
              <a:buClr>
                <a:schemeClr val="bg1"/>
              </a:buClr>
              <a:buFont typeface="Arial" panose="020B0604020202020204" pitchFamily="34" charset="0"/>
              <a:buChar char="•"/>
            </a:pPr>
            <a:r>
              <a:rPr lang="sv-fi" sz="1800"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Sitt med rak rygg på stolens främre kant.</a:t>
            </a:r>
          </a:p>
          <a:p>
            <a:pPr marL="0" indent="0">
              <a:lnSpc>
                <a:spcPct val="100000"/>
              </a:lnSpc>
              <a:buClr>
                <a:schemeClr val="bg1"/>
              </a:buClr>
              <a:buNone/>
            </a:pPr>
            <a:r>
              <a:rPr lang="sv-fi" sz="1800" b="1"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Förklaring av rörelsen</a:t>
            </a:r>
          </a:p>
          <a:p>
            <a:pPr>
              <a:lnSpc>
                <a:spcPct val="100000"/>
              </a:lnSpc>
              <a:buClr>
                <a:schemeClr val="bg1"/>
              </a:buClr>
              <a:buFont typeface="Arial" panose="020B0604020202020204" pitchFamily="34" charset="0"/>
              <a:buChar char="•"/>
            </a:pPr>
            <a:r>
              <a:rPr lang="sv-fi" sz="1800"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Böj överkroppen framåt och stig upp. Sätt dig långsamt. Upprepa några gånger.</a:t>
            </a:r>
          </a:p>
          <a:p>
            <a:pPr marL="0" indent="0">
              <a:lnSpc>
                <a:spcPct val="100000"/>
              </a:lnSpc>
              <a:buClr>
                <a:schemeClr val="bg1"/>
              </a:buClr>
              <a:buNone/>
            </a:pPr>
            <a:r>
              <a:rPr lang="sv-fi" sz="1800" b="1"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Att observera i utförandet</a:t>
            </a:r>
          </a:p>
          <a:p>
            <a:pPr>
              <a:lnSpc>
                <a:spcPct val="100000"/>
              </a:lnSpc>
              <a:buClr>
                <a:schemeClr val="bg1"/>
              </a:buClr>
              <a:buFont typeface="Arial" panose="020B0604020202020204" pitchFamily="34" charset="0"/>
              <a:buChar char="•"/>
            </a:pPr>
            <a:r>
              <a:rPr lang="sv-fi" sz="1800"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Att böja sig framåt tillräckligt underlättar både att stig upp och att sitta ner långsamt.</a:t>
            </a:r>
          </a:p>
          <a:p>
            <a:pPr marL="0" indent="0">
              <a:lnSpc>
                <a:spcPct val="100000"/>
              </a:lnSpc>
              <a:buClr>
                <a:schemeClr val="bg1"/>
              </a:buClr>
              <a:buNone/>
            </a:pPr>
            <a:r>
              <a:rPr lang="sv-fi" sz="1800" b="1"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Motiveringar för rörelsen</a:t>
            </a:r>
          </a:p>
          <a:p>
            <a:pPr>
              <a:lnSpc>
                <a:spcPct val="100000"/>
              </a:lnSpc>
              <a:buClr>
                <a:schemeClr val="bg1"/>
              </a:buClr>
              <a:buFont typeface="Arial" panose="020B0604020202020204" pitchFamily="34" charset="0"/>
              <a:buChar char="•"/>
            </a:pPr>
            <a:r>
              <a:rPr lang="sv-fi" sz="1800" dirty="0">
                <a:solidFill>
                  <a:srgbClr val="FFFFFF"/>
                </a:solidFill>
                <a:latin typeface="+mj-lt"/>
                <a:ea typeface="Arial" panose="020B0604020202020204" pitchFamily="34" charset="0"/>
                <a:cs typeface="Arial" panose="020B0604020202020204" pitchFamily="34" charset="0"/>
                <a:sym typeface="Arial" panose="020B0604020202020204" pitchFamily="34" charset="0"/>
              </a:rPr>
              <a:t>Rörelsen stärker benmusklerna och gör det stadigare att stiga upp. </a:t>
            </a:r>
          </a:p>
        </p:txBody>
      </p:sp>
      <p:pic>
        <p:nvPicPr>
          <p:cNvPr id="8" name="Picture 6">
            <a:extLst>
              <a:ext uri="{FF2B5EF4-FFF2-40B4-BE49-F238E27FC236}">
                <a16:creationId xmlns:a16="http://schemas.microsoft.com/office/drawing/2014/main" id="{D889845A-9309-485B-A228-FD26FAA0D443}"/>
              </a:ext>
            </a:extLst>
          </p:cNvPr>
          <p:cNvPicPr>
            <a:picLocks noChangeAspect="1"/>
          </p:cNvPicPr>
          <p:nvPr/>
        </p:nvPicPr>
        <p:blipFill rotWithShape="1">
          <a:blip r:embed="rId2">
            <a:extLst>
              <a:ext uri="{28A0092B-C50C-407E-A947-70E740481C1C}">
                <a14:useLocalDpi xmlns:a14="http://schemas.microsoft.com/office/drawing/2010/main" val="0"/>
              </a:ext>
            </a:extLst>
          </a:blip>
          <a:srcRect t="5119" r="2" b="2"/>
          <a:stretch/>
        </p:blipFill>
        <p:spPr>
          <a:xfrm>
            <a:off x="7545032" y="759599"/>
            <a:ext cx="3778286" cy="5330650"/>
          </a:xfrm>
          <a:prstGeom prst="rect">
            <a:avLst/>
          </a:prstGeom>
          <a:scene3d>
            <a:camera prst="orthographicFront">
              <a:rot lat="0" lon="10800000" rev="0"/>
            </a:camera>
            <a:lightRig rig="threePt" dir="t"/>
          </a:scene3d>
        </p:spPr>
      </p:pic>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dirty="0" err="1"/>
              <a:t>Trygghetscoachträning</a:t>
            </a:r>
            <a:r>
              <a:rPr lang="en-US" dirty="0"/>
              <a:t>, voitas.fi</a:t>
            </a:r>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20</a:t>
            </a:fld>
            <a:endParaRPr lang="en-US"/>
          </a:p>
        </p:txBody>
      </p:sp>
      <p:pic>
        <p:nvPicPr>
          <p:cNvPr id="10" name="Picture 9">
            <a:extLst>
              <a:ext uri="{FF2B5EF4-FFF2-40B4-BE49-F238E27FC236}">
                <a16:creationId xmlns:a16="http://schemas.microsoft.com/office/drawing/2014/main" id="{33F1CA9A-9E7D-48EA-9ECC-E8854DA0F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874" y="136525"/>
            <a:ext cx="2487220" cy="470174"/>
          </a:xfrm>
          <a:prstGeom prst="rect">
            <a:avLst/>
          </a:prstGeom>
        </p:spPr>
      </p:pic>
      <p:pic>
        <p:nvPicPr>
          <p:cNvPr id="11" name="Picture 10">
            <a:extLst>
              <a:ext uri="{FF2B5EF4-FFF2-40B4-BE49-F238E27FC236}">
                <a16:creationId xmlns:a16="http://schemas.microsoft.com/office/drawing/2014/main" id="{E66E9171-E5FD-43AE-AB23-F3BFD99BB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175" y="0"/>
            <a:ext cx="1092177" cy="719482"/>
          </a:xfrm>
          <a:prstGeom prst="rect">
            <a:avLst/>
          </a:prstGeom>
        </p:spPr>
      </p:pic>
      <p:pic>
        <p:nvPicPr>
          <p:cNvPr id="12" name="Picture 11">
            <a:extLst>
              <a:ext uri="{FF2B5EF4-FFF2-40B4-BE49-F238E27FC236}">
                <a16:creationId xmlns:a16="http://schemas.microsoft.com/office/drawing/2014/main" id="{64969887-B71F-49F7-91BB-1E4A71BE9011}"/>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258440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p:txBody>
          <a:bodyPr>
            <a:normAutofit/>
          </a:bodyPr>
          <a:lstStyle/>
          <a:p>
            <a:r>
              <a:rPr lang="sv-fi" sz="3200" b="1" dirty="0"/>
              <a:t>Uppgift 13. Hemmets säkerhet </a:t>
            </a:r>
            <a:endParaRPr lang="fi-FI" sz="32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p:txBody>
          <a:bodyPr/>
          <a:lstStyle/>
          <a:p>
            <a:pPr>
              <a:lnSpc>
                <a:spcPct val="100000"/>
              </a:lnSpc>
              <a:buFont typeface="+mj-lt"/>
              <a:buAutoNum type="arabicParenR"/>
            </a:pPr>
            <a:r>
              <a:rPr lang="sv-fi" sz="1800" dirty="0"/>
              <a:t>Bekanta er i grupp eller parvis med </a:t>
            </a:r>
            <a:r>
              <a:rPr lang="sv-fi" sz="1800" dirty="0">
                <a:solidFill>
                  <a:schemeClr val="accent2"/>
                </a:solidFill>
                <a:hlinkClick r:id="rId3">
                  <a:extLst>
                    <a:ext uri="{A12FA001-AC4F-418D-AE19-62706E023703}">
                      <ahyp:hlinkClr xmlns:ahyp="http://schemas.microsoft.com/office/drawing/2018/hyperlinkcolor" val="tx"/>
                    </a:ext>
                  </a:extLst>
                </a:hlinkClick>
              </a:rPr>
              <a:t>checklistan för hemmets säkerhet</a:t>
            </a:r>
            <a:r>
              <a:rPr lang="sv-fi" sz="1800" dirty="0">
                <a:solidFill>
                  <a:schemeClr val="accent2"/>
                </a:solidFill>
              </a:rPr>
              <a:t> </a:t>
            </a:r>
            <a:r>
              <a:rPr lang="sv-fi" sz="1800" dirty="0"/>
              <a:t>som man kan fylla i på nätet </a:t>
            </a:r>
          </a:p>
          <a:p>
            <a:pPr>
              <a:lnSpc>
                <a:spcPct val="100000"/>
              </a:lnSpc>
              <a:buFont typeface="+mj-lt"/>
              <a:buAutoNum type="arabicParenR"/>
            </a:pPr>
            <a:r>
              <a:rPr lang="sv-fi" sz="1800" dirty="0"/>
              <a:t>Bekanta er även med säkerhetschecklistor för olika åldersgrupper: </a:t>
            </a:r>
            <a:r>
              <a:rPr lang="sv-fi" sz="1800" dirty="0">
                <a:solidFill>
                  <a:schemeClr val="accent2"/>
                </a:solidFill>
                <a:ea typeface="Arial" panose="020B0604020202020204" pitchFamily="34" charset="0"/>
                <a:cs typeface="Arial" panose="020B0604020202020204" pitchFamily="34" charset="0"/>
                <a:sym typeface="Arial" panose="020B0604020202020204" pitchFamily="34" charset="0"/>
                <a:hlinkClick r:id="rId4">
                  <a:extLst>
                    <a:ext uri="{A12FA001-AC4F-418D-AE19-62706E023703}">
                      <ahyp:hlinkClr xmlns:ahyp="http://schemas.microsoft.com/office/drawing/2018/hyperlinkcolor" val="tx"/>
                    </a:ext>
                  </a:extLst>
                </a:hlinkClick>
              </a:rPr>
              <a:t>kan göras på nätet</a:t>
            </a:r>
            <a:r>
              <a:rPr lang="sv-FI" sz="1800" dirty="0">
                <a:solidFill>
                  <a:schemeClr val="accent2"/>
                </a:solidFill>
                <a:ea typeface="Arial" panose="020B0604020202020204" pitchFamily="34" charset="0"/>
                <a:cs typeface="Arial" panose="020B0604020202020204" pitchFamily="34" charset="0"/>
                <a:sym typeface="Arial" panose="020B0604020202020204" pitchFamily="34" charset="0"/>
              </a:rPr>
              <a:t> </a:t>
            </a:r>
            <a:r>
              <a:rPr lang="sv-fi" sz="1800" dirty="0">
                <a:ea typeface="Arial" panose="020B0604020202020204" pitchFamily="34" charset="0"/>
                <a:cs typeface="Arial" panose="020B0604020202020204" pitchFamily="34" charset="0"/>
                <a:sym typeface="Arial" panose="020B0604020202020204" pitchFamily="34" charset="0"/>
              </a:rPr>
              <a:t>och kan laddas ner eller beställas i </a:t>
            </a:r>
            <a:r>
              <a:rPr lang="sv-fi" sz="1800" dirty="0">
                <a:solidFill>
                  <a:schemeClr val="accent2"/>
                </a:solidFill>
                <a:ea typeface="Arial" panose="020B0604020202020204" pitchFamily="34" charset="0"/>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materialbanken</a:t>
            </a:r>
            <a:r>
              <a:rPr lang="sv-fi" sz="1800" dirty="0">
                <a:solidFill>
                  <a:schemeClr val="accent2"/>
                </a:solidFill>
                <a:ea typeface="Arial" panose="020B0604020202020204" pitchFamily="34" charset="0"/>
                <a:cs typeface="Arial" panose="020B0604020202020204" pitchFamily="34" charset="0"/>
                <a:sym typeface="Arial" panose="020B0604020202020204" pitchFamily="34" charset="0"/>
              </a:rPr>
              <a:t>.  </a:t>
            </a:r>
            <a:endParaRPr lang="sv-fi" sz="1800" dirty="0">
              <a:solidFill>
                <a:schemeClr val="accent2"/>
              </a:solidFill>
            </a:endParaRPr>
          </a:p>
          <a:p>
            <a:pPr>
              <a:lnSpc>
                <a:spcPct val="100000"/>
              </a:lnSpc>
              <a:buFont typeface="+mj-lt"/>
              <a:buAutoNum type="arabicParenR"/>
            </a:pPr>
            <a:r>
              <a:rPr lang="sv-fi" sz="1800" dirty="0">
                <a:ea typeface="Arial" panose="020B0604020202020204" pitchFamily="34" charset="0"/>
                <a:cs typeface="Arial" panose="020B0604020202020204" pitchFamily="34" charset="0"/>
                <a:sym typeface="Arial" panose="020B0604020202020204" pitchFamily="34" charset="0"/>
              </a:rPr>
              <a:t>Diskutera hur ni kan utnyttja checklistorna? </a:t>
            </a:r>
          </a:p>
          <a:p>
            <a:pPr>
              <a:lnSpc>
                <a:spcPct val="100000"/>
              </a:lnSpc>
              <a:buFont typeface="+mj-lt"/>
              <a:buAutoNum type="arabicParenR"/>
            </a:pPr>
            <a:r>
              <a:rPr lang="sv-fi" sz="1800" dirty="0">
                <a:ea typeface="Arial" panose="020B0604020202020204" pitchFamily="34" charset="0"/>
                <a:cs typeface="Arial" panose="020B0604020202020204" pitchFamily="34" charset="0"/>
                <a:sym typeface="Arial" panose="020B0604020202020204" pitchFamily="34" charset="0"/>
              </a:rPr>
              <a:t>Hur ofta borde listorna kompletteras? </a:t>
            </a:r>
            <a:endParaRPr lang="sv-fi" sz="1800" dirty="0"/>
          </a:p>
          <a:p>
            <a:endParaRPr lang="fi-FI" dirty="0"/>
          </a:p>
        </p:txBody>
      </p:sp>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p:txBody>
          <a:bodyPr/>
          <a:lstStyle/>
          <a:p>
            <a:fld id="{A7CD31F4-64FA-4BA0-9498-67783267A8C8}" type="slidenum">
              <a:rPr lang="en-US" smtClean="0"/>
              <a:t>21</a:t>
            </a:fld>
            <a:endParaRPr lang="en-US" dirty="0"/>
          </a:p>
        </p:txBody>
      </p:sp>
      <p:pic>
        <p:nvPicPr>
          <p:cNvPr id="6" name="Picture 5">
            <a:extLst>
              <a:ext uri="{FF2B5EF4-FFF2-40B4-BE49-F238E27FC236}">
                <a16:creationId xmlns:a16="http://schemas.microsoft.com/office/drawing/2014/main" id="{B211BB76-4244-49BD-9C13-F93BA15AE134}"/>
              </a:ext>
            </a:extLst>
          </p:cNvPr>
          <p:cNvPicPr>
            <a:picLocks noChangeAspect="1"/>
          </p:cNvPicPr>
          <p:nvPr/>
        </p:nvPicPr>
        <p:blipFill>
          <a:blip r:embed="rId6"/>
          <a:stretch>
            <a:fillRect/>
          </a:stretch>
        </p:blipFill>
        <p:spPr>
          <a:xfrm>
            <a:off x="128337" y="1"/>
            <a:ext cx="1040063" cy="698628"/>
          </a:xfrm>
          <a:prstGeom prst="rect">
            <a:avLst/>
          </a:prstGeom>
        </p:spPr>
      </p:pic>
    </p:spTree>
    <p:extLst>
      <p:ext uri="{BB962C8B-B14F-4D97-AF65-F5344CB8AC3E}">
        <p14:creationId xmlns:p14="http://schemas.microsoft.com/office/powerpoint/2010/main" val="25924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a:xfrm>
            <a:off x="289249" y="1123837"/>
            <a:ext cx="4016116" cy="1255469"/>
          </a:xfrm>
        </p:spPr>
        <p:txBody>
          <a:bodyPr>
            <a:normAutofit fontScale="90000"/>
          </a:bodyPr>
          <a:lstStyle/>
          <a:p>
            <a:r>
              <a:rPr lang="sv-fi" b="1" dirty="0">
                <a:cs typeface="Arial"/>
              </a:rPr>
              <a:t>Uppgift 14. Hemmets säkerhet</a:t>
            </a:r>
            <a:br>
              <a:rPr lang="sv-fi" sz="2800" dirty="0"/>
            </a:br>
            <a:endParaRPr lang="fi-FI" sz="28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a:xfrm>
            <a:off x="289248" y="2510395"/>
            <a:ext cx="4233825" cy="3274586"/>
          </a:xfrm>
        </p:spPr>
        <p:txBody>
          <a:bodyPr anchor="t">
            <a:normAutofit/>
          </a:bodyPr>
          <a:lstStyle/>
          <a:p>
            <a:pPr marL="457200" lvl="0" indent="-457200" eaLnBrk="0" hangingPunct="0">
              <a:lnSpc>
                <a:spcPct val="100000"/>
              </a:lnSpc>
              <a:spcBef>
                <a:spcPct val="30000"/>
              </a:spcBef>
              <a:buClr>
                <a:schemeClr val="bg1"/>
              </a:buClr>
              <a:buAutoNum type="arabicParenR"/>
            </a:pPr>
            <a:r>
              <a:rPr lang="sv-fi" sz="1800" dirty="0">
                <a:solidFill>
                  <a:srgbClr val="FFFFFF"/>
                </a:solidFill>
                <a:latin typeface="+mj-lt"/>
                <a:ea typeface="ヒラギノ角ゴ Pro W3" pitchFamily="-60" charset="-128"/>
                <a:cs typeface="Arial" panose="020B0604020202020204" pitchFamily="34" charset="0"/>
              </a:rPr>
              <a:t>Granska de vanligaste faroplatserna i hemmet med hjälp av </a:t>
            </a:r>
            <a:r>
              <a:rPr lang="sv-fi" sz="1800" dirty="0">
                <a:solidFill>
                  <a:schemeClr val="accent2"/>
                </a:solidFill>
                <a:latin typeface="+mj-lt"/>
                <a:ea typeface="ヒラギノ角ゴ Pro W3" pitchFamily="-60" charset="-128"/>
                <a:cs typeface="Arial" panose="020B0604020202020204" pitchFamily="34" charset="0"/>
                <a:hlinkClick r:id="rId3">
                  <a:extLst>
                    <a:ext uri="{A12FA001-AC4F-418D-AE19-62706E023703}">
                      <ahyp:hlinkClr xmlns:ahyp="http://schemas.microsoft.com/office/drawing/2018/hyperlinkcolor" val="tx"/>
                    </a:ext>
                  </a:extLst>
                </a:hlinkClick>
              </a:rPr>
              <a:t>UKK-institutets bild</a:t>
            </a:r>
            <a:r>
              <a:rPr lang="sv-fi" sz="1800" dirty="0">
                <a:solidFill>
                  <a:schemeClr val="accent2"/>
                </a:solidFill>
                <a:latin typeface="+mj-lt"/>
                <a:ea typeface="ヒラギノ角ゴ Pro W3" pitchFamily="-60" charset="-128"/>
                <a:cs typeface="Arial" panose="020B0604020202020204" pitchFamily="34" charset="0"/>
              </a:rPr>
              <a:t>. </a:t>
            </a:r>
          </a:p>
          <a:p>
            <a:pPr marL="457200" lvl="0" indent="-457200" eaLnBrk="0" hangingPunct="0">
              <a:lnSpc>
                <a:spcPct val="100000"/>
              </a:lnSpc>
              <a:spcBef>
                <a:spcPct val="30000"/>
              </a:spcBef>
              <a:buClr>
                <a:schemeClr val="bg1"/>
              </a:buClr>
              <a:buAutoNum type="arabicParenR"/>
            </a:pPr>
            <a:r>
              <a:rPr lang="sv-fi" sz="1800" dirty="0">
                <a:solidFill>
                  <a:srgbClr val="FFFFFF"/>
                </a:solidFill>
                <a:latin typeface="+mj-lt"/>
                <a:ea typeface="ヒラギノ角ゴ Pro W3" pitchFamily="-60" charset="-128"/>
                <a:cs typeface="Arial" panose="020B0604020202020204" pitchFamily="34" charset="0"/>
              </a:rPr>
              <a:t>Fundera på hur det står till med dessa saker i eget hem?</a:t>
            </a:r>
          </a:p>
          <a:p>
            <a:pPr marL="457200" indent="-457200" eaLnBrk="0" hangingPunct="0">
              <a:lnSpc>
                <a:spcPct val="100000"/>
              </a:lnSpc>
              <a:spcBef>
                <a:spcPct val="30000"/>
              </a:spcBef>
              <a:buClr>
                <a:schemeClr val="bg1"/>
              </a:buClr>
              <a:buFontTx/>
              <a:buAutoNum type="arabicParenR"/>
            </a:pPr>
            <a:r>
              <a:rPr lang="sv-fi" sz="1800" dirty="0">
                <a:solidFill>
                  <a:srgbClr val="FFFFFF"/>
                </a:solidFill>
                <a:latin typeface="+mj-lt"/>
              </a:rPr>
              <a:t>Om du skulle vidta en korrigerande åtgärd, vilken skulle det vara? </a:t>
            </a:r>
          </a:p>
          <a:p>
            <a:endParaRPr lang="fi-FI" dirty="0">
              <a:solidFill>
                <a:srgbClr val="FFFFFF"/>
              </a:solidFill>
            </a:endParaRPr>
          </a:p>
        </p:txBody>
      </p:sp>
      <p:pic>
        <p:nvPicPr>
          <p:cNvPr id="6" name="Content Placeholder 5" descr="Diagram, timeline&#10;&#10;Description automatically generated">
            <a:extLst>
              <a:ext uri="{FF2B5EF4-FFF2-40B4-BE49-F238E27FC236}">
                <a16:creationId xmlns:a16="http://schemas.microsoft.com/office/drawing/2014/main" id="{A2312DFE-1401-46D9-A937-964092E22114}"/>
              </a:ext>
            </a:extLst>
          </p:cNvPr>
          <p:cNvPicPr>
            <a:picLocks noChangeAspect="1"/>
          </p:cNvPicPr>
          <p:nvPr/>
        </p:nvPicPr>
        <p:blipFill rotWithShape="1">
          <a:blip r:embed="rId4"/>
          <a:srcRect l="28473" t="21735" r="12313" b="5747"/>
          <a:stretch/>
        </p:blipFill>
        <p:spPr>
          <a:xfrm>
            <a:off x="4808413" y="897834"/>
            <a:ext cx="7094338" cy="4887148"/>
          </a:xfrm>
          <a:prstGeom prst="rect">
            <a:avLst/>
          </a:prstGeom>
        </p:spPr>
      </p:pic>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Trygghetscoachträning</a:t>
            </a:r>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22</a:t>
            </a:fld>
            <a:endParaRPr lang="en-US"/>
          </a:p>
        </p:txBody>
      </p:sp>
      <p:pic>
        <p:nvPicPr>
          <p:cNvPr id="8" name="Picture 7">
            <a:extLst>
              <a:ext uri="{FF2B5EF4-FFF2-40B4-BE49-F238E27FC236}">
                <a16:creationId xmlns:a16="http://schemas.microsoft.com/office/drawing/2014/main" id="{670F2858-E110-497B-9736-BE6AF02ACE0D}"/>
              </a:ext>
            </a:extLst>
          </p:cNvPr>
          <p:cNvPicPr>
            <a:picLocks noChangeAspect="1"/>
          </p:cNvPicPr>
          <p:nvPr/>
        </p:nvPicPr>
        <p:blipFill>
          <a:blip r:embed="rId5"/>
          <a:stretch>
            <a:fillRect/>
          </a:stretch>
        </p:blipFill>
        <p:spPr>
          <a:xfrm>
            <a:off x="128337" y="1"/>
            <a:ext cx="1040063" cy="698628"/>
          </a:xfrm>
          <a:prstGeom prst="rect">
            <a:avLst/>
          </a:prstGeom>
        </p:spPr>
      </p:pic>
      <p:sp>
        <p:nvSpPr>
          <p:cNvPr id="7" name="TextBox 6">
            <a:extLst>
              <a:ext uri="{FF2B5EF4-FFF2-40B4-BE49-F238E27FC236}">
                <a16:creationId xmlns:a16="http://schemas.microsoft.com/office/drawing/2014/main" id="{D275B68F-0E87-634C-39C3-CD36E3593853}"/>
              </a:ext>
            </a:extLst>
          </p:cNvPr>
          <p:cNvSpPr txBox="1"/>
          <p:nvPr/>
        </p:nvSpPr>
        <p:spPr>
          <a:xfrm>
            <a:off x="5065853" y="1243740"/>
            <a:ext cx="877747" cy="507831"/>
          </a:xfrm>
          <a:prstGeom prst="rect">
            <a:avLst/>
          </a:pr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Ledstänger</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och</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handtag</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som</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fattas</a:t>
            </a:r>
            <a:endParaRPr lang="fi-FI" sz="9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4BF3ABE-3386-BD3E-BF9D-FF4BB53E8F5D}"/>
              </a:ext>
            </a:extLst>
          </p:cNvPr>
          <p:cNvSpPr txBox="1"/>
          <p:nvPr/>
        </p:nvSpPr>
        <p:spPr>
          <a:xfrm>
            <a:off x="6040055" y="1312989"/>
            <a:ext cx="877747" cy="369332"/>
          </a:xfrm>
          <a:prstGeom prst="rect">
            <a:avLst/>
          </a:pr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Skrangliga</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möbler</a:t>
            </a:r>
            <a:endParaRPr lang="fi-FI" sz="9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289E3AF-3D0D-6ECE-8058-FF07A803E18C}"/>
              </a:ext>
            </a:extLst>
          </p:cNvPr>
          <p:cNvSpPr txBox="1"/>
          <p:nvPr/>
        </p:nvSpPr>
        <p:spPr>
          <a:xfrm>
            <a:off x="7119454" y="1243740"/>
            <a:ext cx="877747" cy="507831"/>
          </a:xfrm>
          <a:prstGeom prst="rect">
            <a:avLst/>
          </a:pr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Högt</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placerade</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skåp</a:t>
            </a:r>
            <a:endParaRPr lang="fi-FI" sz="9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ED72F76-C02F-64AD-CD36-C24882648F0B}"/>
              </a:ext>
            </a:extLst>
          </p:cNvPr>
          <p:cNvSpPr txBox="1"/>
          <p:nvPr/>
        </p:nvSpPr>
        <p:spPr>
          <a:xfrm>
            <a:off x="9417146" y="1312251"/>
            <a:ext cx="877747" cy="507831"/>
          </a:xfrm>
          <a:prstGeom prst="rect">
            <a:avLst/>
          </a:pr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Halt</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golv</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och</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säkra</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stöd</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fattas</a:t>
            </a:r>
            <a:endParaRPr lang="fi-FI" sz="9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1B65E2F-A836-48AC-D65C-3E44EA515649}"/>
              </a:ext>
            </a:extLst>
          </p:cNvPr>
          <p:cNvSpPr txBox="1"/>
          <p:nvPr/>
        </p:nvSpPr>
        <p:spPr>
          <a:xfrm>
            <a:off x="5006051" y="5106430"/>
            <a:ext cx="1106043" cy="432993"/>
          </a:xfrm>
          <a:custGeom>
            <a:avLst/>
            <a:gdLst>
              <a:gd name="connsiteX0" fmla="*/ 0 w 1164523"/>
              <a:gd name="connsiteY0" fmla="*/ 0 h 369332"/>
              <a:gd name="connsiteX1" fmla="*/ 1164523 w 1164523"/>
              <a:gd name="connsiteY1" fmla="*/ 0 h 369332"/>
              <a:gd name="connsiteX2" fmla="*/ 1164523 w 1164523"/>
              <a:gd name="connsiteY2" fmla="*/ 369332 h 369332"/>
              <a:gd name="connsiteX3" fmla="*/ 0 w 1164523"/>
              <a:gd name="connsiteY3" fmla="*/ 369332 h 369332"/>
              <a:gd name="connsiteX4" fmla="*/ 0 w 1164523"/>
              <a:gd name="connsiteY4" fmla="*/ 0 h 369332"/>
              <a:gd name="connsiteX0" fmla="*/ 0 w 1164523"/>
              <a:gd name="connsiteY0" fmla="*/ 0 h 398269"/>
              <a:gd name="connsiteX1" fmla="*/ 1164523 w 1164523"/>
              <a:gd name="connsiteY1" fmla="*/ 0 h 398269"/>
              <a:gd name="connsiteX2" fmla="*/ 1164523 w 1164523"/>
              <a:gd name="connsiteY2" fmla="*/ 369332 h 398269"/>
              <a:gd name="connsiteX3" fmla="*/ 46299 w 1164523"/>
              <a:gd name="connsiteY3" fmla="*/ 398269 h 398269"/>
              <a:gd name="connsiteX4" fmla="*/ 0 w 1164523"/>
              <a:gd name="connsiteY4" fmla="*/ 0 h 398269"/>
              <a:gd name="connsiteX0" fmla="*/ 0 w 1129799"/>
              <a:gd name="connsiteY0" fmla="*/ 0 h 398269"/>
              <a:gd name="connsiteX1" fmla="*/ 1129799 w 1129799"/>
              <a:gd name="connsiteY1" fmla="*/ 0 h 398269"/>
              <a:gd name="connsiteX2" fmla="*/ 1129799 w 1129799"/>
              <a:gd name="connsiteY2" fmla="*/ 369332 h 398269"/>
              <a:gd name="connsiteX3" fmla="*/ 11575 w 1129799"/>
              <a:gd name="connsiteY3" fmla="*/ 398269 h 398269"/>
              <a:gd name="connsiteX4" fmla="*/ 0 w 1129799"/>
              <a:gd name="connsiteY4" fmla="*/ 0 h 398269"/>
              <a:gd name="connsiteX0" fmla="*/ 0 w 1129799"/>
              <a:gd name="connsiteY0" fmla="*/ 0 h 432993"/>
              <a:gd name="connsiteX1" fmla="*/ 1129799 w 1129799"/>
              <a:gd name="connsiteY1" fmla="*/ 0 h 432993"/>
              <a:gd name="connsiteX2" fmla="*/ 1066139 w 1129799"/>
              <a:gd name="connsiteY2" fmla="*/ 432993 h 432993"/>
              <a:gd name="connsiteX3" fmla="*/ 11575 w 1129799"/>
              <a:gd name="connsiteY3" fmla="*/ 398269 h 432993"/>
              <a:gd name="connsiteX4" fmla="*/ 0 w 1129799"/>
              <a:gd name="connsiteY4" fmla="*/ 0 h 432993"/>
              <a:gd name="connsiteX0" fmla="*/ 0 w 1089287"/>
              <a:gd name="connsiteY0" fmla="*/ 0 h 432993"/>
              <a:gd name="connsiteX1" fmla="*/ 1089287 w 1089287"/>
              <a:gd name="connsiteY1" fmla="*/ 40512 h 432993"/>
              <a:gd name="connsiteX2" fmla="*/ 1066139 w 1089287"/>
              <a:gd name="connsiteY2" fmla="*/ 432993 h 432993"/>
              <a:gd name="connsiteX3" fmla="*/ 11575 w 1089287"/>
              <a:gd name="connsiteY3" fmla="*/ 398269 h 432993"/>
              <a:gd name="connsiteX4" fmla="*/ 0 w 1089287"/>
              <a:gd name="connsiteY4" fmla="*/ 0 h 432993"/>
              <a:gd name="connsiteX0" fmla="*/ 0 w 1089287"/>
              <a:gd name="connsiteY0" fmla="*/ 0 h 432993"/>
              <a:gd name="connsiteX1" fmla="*/ 1089287 w 1089287"/>
              <a:gd name="connsiteY1" fmla="*/ 40512 h 432993"/>
              <a:gd name="connsiteX2" fmla="*/ 1066139 w 1089287"/>
              <a:gd name="connsiteY2" fmla="*/ 432993 h 432993"/>
              <a:gd name="connsiteX3" fmla="*/ 11575 w 1089287"/>
              <a:gd name="connsiteY3" fmla="*/ 398269 h 432993"/>
              <a:gd name="connsiteX4" fmla="*/ 0 w 1089287"/>
              <a:gd name="connsiteY4" fmla="*/ 0 h 432993"/>
              <a:gd name="connsiteX0" fmla="*/ 16756 w 1106043"/>
              <a:gd name="connsiteY0" fmla="*/ 0 h 432993"/>
              <a:gd name="connsiteX1" fmla="*/ 1106043 w 1106043"/>
              <a:gd name="connsiteY1" fmla="*/ 40512 h 432993"/>
              <a:gd name="connsiteX2" fmla="*/ 1082895 w 1106043"/>
              <a:gd name="connsiteY2" fmla="*/ 432993 h 432993"/>
              <a:gd name="connsiteX3" fmla="*/ 28331 w 1106043"/>
              <a:gd name="connsiteY3" fmla="*/ 398269 h 432993"/>
              <a:gd name="connsiteX4" fmla="*/ 0 w 1106043"/>
              <a:gd name="connsiteY4" fmla="*/ 235286 h 432993"/>
              <a:gd name="connsiteX5" fmla="*/ 16756 w 1106043"/>
              <a:gd name="connsiteY5" fmla="*/ 0 h 43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043" h="432993">
                <a:moveTo>
                  <a:pt x="16756" y="0"/>
                </a:moveTo>
                <a:lnTo>
                  <a:pt x="1106043" y="40512"/>
                </a:lnTo>
                <a:cubicBezTo>
                  <a:pt x="1098327" y="252362"/>
                  <a:pt x="1090611" y="302166"/>
                  <a:pt x="1082895" y="432993"/>
                </a:cubicBezTo>
                <a:lnTo>
                  <a:pt x="28331" y="398269"/>
                </a:lnTo>
                <a:cubicBezTo>
                  <a:pt x="26604" y="336225"/>
                  <a:pt x="1727" y="297330"/>
                  <a:pt x="0" y="235286"/>
                </a:cubicBezTo>
                <a:lnTo>
                  <a:pt x="16756" y="0"/>
                </a:lnTo>
                <a:close/>
              </a:path>
            </a:pathLst>
          </a:cu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Underliga</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legningsskapelser</a:t>
            </a:r>
            <a:endParaRPr lang="fi-FI"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A8C6E12-2558-9BCD-B89B-62BD9056C5F8}"/>
              </a:ext>
            </a:extLst>
          </p:cNvPr>
          <p:cNvSpPr txBox="1"/>
          <p:nvPr/>
        </p:nvSpPr>
        <p:spPr>
          <a:xfrm>
            <a:off x="6266704" y="5086873"/>
            <a:ext cx="1268695" cy="535365"/>
          </a:xfrm>
          <a:custGeom>
            <a:avLst/>
            <a:gdLst>
              <a:gd name="connsiteX0" fmla="*/ 0 w 1164523"/>
              <a:gd name="connsiteY0" fmla="*/ 0 h 369332"/>
              <a:gd name="connsiteX1" fmla="*/ 1164523 w 1164523"/>
              <a:gd name="connsiteY1" fmla="*/ 0 h 369332"/>
              <a:gd name="connsiteX2" fmla="*/ 1164523 w 1164523"/>
              <a:gd name="connsiteY2" fmla="*/ 369332 h 369332"/>
              <a:gd name="connsiteX3" fmla="*/ 0 w 1164523"/>
              <a:gd name="connsiteY3" fmla="*/ 369332 h 369332"/>
              <a:gd name="connsiteX4" fmla="*/ 0 w 1164523"/>
              <a:gd name="connsiteY4" fmla="*/ 0 h 369332"/>
              <a:gd name="connsiteX0" fmla="*/ 0 w 1210822"/>
              <a:gd name="connsiteY0" fmla="*/ 0 h 438781"/>
              <a:gd name="connsiteX1" fmla="*/ 1210822 w 1210822"/>
              <a:gd name="connsiteY1" fmla="*/ 69449 h 438781"/>
              <a:gd name="connsiteX2" fmla="*/ 1210822 w 1210822"/>
              <a:gd name="connsiteY2" fmla="*/ 438781 h 438781"/>
              <a:gd name="connsiteX3" fmla="*/ 46299 w 1210822"/>
              <a:gd name="connsiteY3" fmla="*/ 438781 h 438781"/>
              <a:gd name="connsiteX4" fmla="*/ 0 w 1210822"/>
              <a:gd name="connsiteY4" fmla="*/ 0 h 438781"/>
              <a:gd name="connsiteX0" fmla="*/ 0 w 1251333"/>
              <a:gd name="connsiteY0" fmla="*/ 17361 h 456142"/>
              <a:gd name="connsiteX1" fmla="*/ 1251333 w 1251333"/>
              <a:gd name="connsiteY1" fmla="*/ 0 h 456142"/>
              <a:gd name="connsiteX2" fmla="*/ 1210822 w 1251333"/>
              <a:gd name="connsiteY2" fmla="*/ 456142 h 456142"/>
              <a:gd name="connsiteX3" fmla="*/ 46299 w 1251333"/>
              <a:gd name="connsiteY3" fmla="*/ 456142 h 456142"/>
              <a:gd name="connsiteX4" fmla="*/ 0 w 1251333"/>
              <a:gd name="connsiteY4" fmla="*/ 17361 h 456142"/>
              <a:gd name="connsiteX0" fmla="*/ 0 w 1251333"/>
              <a:gd name="connsiteY0" fmla="*/ 17361 h 496653"/>
              <a:gd name="connsiteX1" fmla="*/ 1251333 w 1251333"/>
              <a:gd name="connsiteY1" fmla="*/ 0 h 496653"/>
              <a:gd name="connsiteX2" fmla="*/ 1239759 w 1251333"/>
              <a:gd name="connsiteY2" fmla="*/ 496653 h 496653"/>
              <a:gd name="connsiteX3" fmla="*/ 46299 w 1251333"/>
              <a:gd name="connsiteY3" fmla="*/ 456142 h 496653"/>
              <a:gd name="connsiteX4" fmla="*/ 0 w 1251333"/>
              <a:gd name="connsiteY4" fmla="*/ 17361 h 496653"/>
              <a:gd name="connsiteX0" fmla="*/ 17362 w 1268695"/>
              <a:gd name="connsiteY0" fmla="*/ 17361 h 514016"/>
              <a:gd name="connsiteX1" fmla="*/ 1268695 w 1268695"/>
              <a:gd name="connsiteY1" fmla="*/ 0 h 514016"/>
              <a:gd name="connsiteX2" fmla="*/ 1257121 w 1268695"/>
              <a:gd name="connsiteY2" fmla="*/ 496653 h 514016"/>
              <a:gd name="connsiteX3" fmla="*/ 0 w 1268695"/>
              <a:gd name="connsiteY3" fmla="*/ 514016 h 514016"/>
              <a:gd name="connsiteX4" fmla="*/ 17362 w 1268695"/>
              <a:gd name="connsiteY4" fmla="*/ 17361 h 514016"/>
              <a:gd name="connsiteX0" fmla="*/ 11575 w 1268695"/>
              <a:gd name="connsiteY0" fmla="*/ 0 h 617474"/>
              <a:gd name="connsiteX1" fmla="*/ 1268695 w 1268695"/>
              <a:gd name="connsiteY1" fmla="*/ 103458 h 617474"/>
              <a:gd name="connsiteX2" fmla="*/ 1257121 w 1268695"/>
              <a:gd name="connsiteY2" fmla="*/ 600111 h 617474"/>
              <a:gd name="connsiteX3" fmla="*/ 0 w 1268695"/>
              <a:gd name="connsiteY3" fmla="*/ 617474 h 617474"/>
              <a:gd name="connsiteX4" fmla="*/ 11575 w 1268695"/>
              <a:gd name="connsiteY4" fmla="*/ 0 h 617474"/>
              <a:gd name="connsiteX0" fmla="*/ 11575 w 1262908"/>
              <a:gd name="connsiteY0" fmla="*/ 0 h 617474"/>
              <a:gd name="connsiteX1" fmla="*/ 1262908 w 1262908"/>
              <a:gd name="connsiteY1" fmla="*/ 22912 h 617474"/>
              <a:gd name="connsiteX2" fmla="*/ 1257121 w 1262908"/>
              <a:gd name="connsiteY2" fmla="*/ 600111 h 617474"/>
              <a:gd name="connsiteX3" fmla="*/ 0 w 1262908"/>
              <a:gd name="connsiteY3" fmla="*/ 617474 h 617474"/>
              <a:gd name="connsiteX4" fmla="*/ 11575 w 1262908"/>
              <a:gd name="connsiteY4" fmla="*/ 0 h 617474"/>
              <a:gd name="connsiteX0" fmla="*/ 11575 w 1280270"/>
              <a:gd name="connsiteY0" fmla="*/ 0 h 745091"/>
              <a:gd name="connsiteX1" fmla="*/ 1262908 w 1280270"/>
              <a:gd name="connsiteY1" fmla="*/ 22912 h 745091"/>
              <a:gd name="connsiteX2" fmla="*/ 1280270 w 1280270"/>
              <a:gd name="connsiteY2" fmla="*/ 745091 h 745091"/>
              <a:gd name="connsiteX3" fmla="*/ 0 w 1280270"/>
              <a:gd name="connsiteY3" fmla="*/ 617474 h 745091"/>
              <a:gd name="connsiteX4" fmla="*/ 11575 w 1280270"/>
              <a:gd name="connsiteY4" fmla="*/ 0 h 745091"/>
              <a:gd name="connsiteX0" fmla="*/ 0 w 1268695"/>
              <a:gd name="connsiteY0" fmla="*/ 0 h 745091"/>
              <a:gd name="connsiteX1" fmla="*/ 1251333 w 1268695"/>
              <a:gd name="connsiteY1" fmla="*/ 22912 h 745091"/>
              <a:gd name="connsiteX2" fmla="*/ 1268695 w 1268695"/>
              <a:gd name="connsiteY2" fmla="*/ 745091 h 745091"/>
              <a:gd name="connsiteX3" fmla="*/ 5787 w 1268695"/>
              <a:gd name="connsiteY3" fmla="*/ 738291 h 745091"/>
              <a:gd name="connsiteX4" fmla="*/ 0 w 1268695"/>
              <a:gd name="connsiteY4" fmla="*/ 0 h 74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95" h="745091">
                <a:moveTo>
                  <a:pt x="0" y="0"/>
                </a:moveTo>
                <a:lnTo>
                  <a:pt x="1251333" y="22912"/>
                </a:lnTo>
                <a:lnTo>
                  <a:pt x="1268695" y="745091"/>
                </a:lnTo>
                <a:lnTo>
                  <a:pt x="5787" y="738291"/>
                </a:lnTo>
                <a:lnTo>
                  <a:pt x="0" y="0"/>
                </a:lnTo>
                <a:close/>
              </a:path>
            </a:pathLst>
          </a:custGeom>
          <a:solidFill>
            <a:srgbClr val="364656"/>
          </a:solidFill>
        </p:spPr>
        <p:txBody>
          <a:bodyPr wrap="square" rtlCol="0" anchor="ctr">
            <a:spAutoFit/>
          </a:bodyPr>
          <a:lstStyle/>
          <a:p>
            <a:pPr algn="ctr"/>
            <a:r>
              <a:rPr lang="fi-FI" sz="900" dirty="0" err="1">
                <a:solidFill>
                  <a:schemeClr val="bg1"/>
                </a:solidFill>
                <a:latin typeface="Arial" panose="020B0604020202020204" pitchFamily="34" charset="0"/>
                <a:cs typeface="Arial" panose="020B0604020202020204" pitchFamily="34" charset="0"/>
              </a:rPr>
              <a:t>Hopade</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mattor</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och</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spretande</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hörn</a:t>
            </a:r>
            <a:endParaRPr lang="fi-FI" sz="9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99E98B3-3081-135C-F4BF-0FE450AE14E1}"/>
              </a:ext>
            </a:extLst>
          </p:cNvPr>
          <p:cNvSpPr txBox="1"/>
          <p:nvPr/>
        </p:nvSpPr>
        <p:spPr>
          <a:xfrm>
            <a:off x="7649497" y="5079488"/>
            <a:ext cx="1121123" cy="507831"/>
          </a:xfrm>
          <a:prstGeom prst="rect">
            <a:avLst/>
          </a:pr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Dålig</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och</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otillräcklig</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belysning</a:t>
            </a:r>
            <a:endParaRPr lang="fi-FI" sz="9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3B404A0-5986-15F3-D544-4B8992D0EA54}"/>
              </a:ext>
            </a:extLst>
          </p:cNvPr>
          <p:cNvSpPr txBox="1"/>
          <p:nvPr/>
        </p:nvSpPr>
        <p:spPr>
          <a:xfrm>
            <a:off x="8947288" y="5162608"/>
            <a:ext cx="1164523" cy="369332"/>
          </a:xfrm>
          <a:prstGeom prst="rect">
            <a:avLst/>
          </a:prstGeom>
          <a:solidFill>
            <a:srgbClr val="364656"/>
          </a:solidFill>
        </p:spPr>
        <p:txBody>
          <a:bodyPr wrap="square" rtlCol="0">
            <a:spAutoFit/>
          </a:bodyPr>
          <a:lstStyle/>
          <a:p>
            <a:pPr algn="ctr"/>
            <a:r>
              <a:rPr lang="fi-FI" sz="900" dirty="0" err="1">
                <a:solidFill>
                  <a:schemeClr val="bg1"/>
                </a:solidFill>
                <a:latin typeface="Arial" panose="020B0604020202020204" pitchFamily="34" charset="0"/>
                <a:cs typeface="Arial" panose="020B0604020202020204" pitchFamily="34" charset="0"/>
              </a:rPr>
              <a:t>Stockade</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gångrutter</a:t>
            </a:r>
            <a:endParaRPr lang="fi-FI" sz="9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70BC1BD-22F1-7816-07FE-4327F5D496B6}"/>
              </a:ext>
            </a:extLst>
          </p:cNvPr>
          <p:cNvSpPr txBox="1"/>
          <p:nvPr/>
        </p:nvSpPr>
        <p:spPr>
          <a:xfrm>
            <a:off x="10224759" y="5063473"/>
            <a:ext cx="1195015" cy="579357"/>
          </a:xfrm>
          <a:custGeom>
            <a:avLst/>
            <a:gdLst>
              <a:gd name="connsiteX0" fmla="*/ 0 w 1164523"/>
              <a:gd name="connsiteY0" fmla="*/ 0 h 230832"/>
              <a:gd name="connsiteX1" fmla="*/ 1164523 w 1164523"/>
              <a:gd name="connsiteY1" fmla="*/ 0 h 230832"/>
              <a:gd name="connsiteX2" fmla="*/ 1164523 w 1164523"/>
              <a:gd name="connsiteY2" fmla="*/ 230832 h 230832"/>
              <a:gd name="connsiteX3" fmla="*/ 0 w 1164523"/>
              <a:gd name="connsiteY3" fmla="*/ 230832 h 230832"/>
              <a:gd name="connsiteX4" fmla="*/ 0 w 1164523"/>
              <a:gd name="connsiteY4" fmla="*/ 0 h 230832"/>
              <a:gd name="connsiteX0" fmla="*/ 34724 w 1164523"/>
              <a:gd name="connsiteY0" fmla="*/ 0 h 508625"/>
              <a:gd name="connsiteX1" fmla="*/ 1164523 w 1164523"/>
              <a:gd name="connsiteY1" fmla="*/ 277793 h 508625"/>
              <a:gd name="connsiteX2" fmla="*/ 1164523 w 1164523"/>
              <a:gd name="connsiteY2" fmla="*/ 508625 h 508625"/>
              <a:gd name="connsiteX3" fmla="*/ 0 w 1164523"/>
              <a:gd name="connsiteY3" fmla="*/ 508625 h 508625"/>
              <a:gd name="connsiteX4" fmla="*/ 34724 w 1164523"/>
              <a:gd name="connsiteY4" fmla="*/ 0 h 508625"/>
              <a:gd name="connsiteX0" fmla="*/ 34724 w 1170310"/>
              <a:gd name="connsiteY0" fmla="*/ 5787 h 514412"/>
              <a:gd name="connsiteX1" fmla="*/ 1170310 w 1170310"/>
              <a:gd name="connsiteY1" fmla="*/ 0 h 514412"/>
              <a:gd name="connsiteX2" fmla="*/ 1164523 w 1170310"/>
              <a:gd name="connsiteY2" fmla="*/ 514412 h 514412"/>
              <a:gd name="connsiteX3" fmla="*/ 0 w 1170310"/>
              <a:gd name="connsiteY3" fmla="*/ 514412 h 514412"/>
              <a:gd name="connsiteX4" fmla="*/ 34724 w 1170310"/>
              <a:gd name="connsiteY4" fmla="*/ 5787 h 514412"/>
              <a:gd name="connsiteX0" fmla="*/ 0 w 1187672"/>
              <a:gd name="connsiteY0" fmla="*/ 0 h 537562"/>
              <a:gd name="connsiteX1" fmla="*/ 1187672 w 1187672"/>
              <a:gd name="connsiteY1" fmla="*/ 23150 h 537562"/>
              <a:gd name="connsiteX2" fmla="*/ 1181885 w 1187672"/>
              <a:gd name="connsiteY2" fmla="*/ 537562 h 537562"/>
              <a:gd name="connsiteX3" fmla="*/ 17362 w 1187672"/>
              <a:gd name="connsiteY3" fmla="*/ 537562 h 537562"/>
              <a:gd name="connsiteX4" fmla="*/ 0 w 1187672"/>
              <a:gd name="connsiteY4" fmla="*/ 0 h 537562"/>
              <a:gd name="connsiteX0" fmla="*/ 5788 w 1170310"/>
              <a:gd name="connsiteY0" fmla="*/ 0 h 887979"/>
              <a:gd name="connsiteX1" fmla="*/ 1170310 w 1170310"/>
              <a:gd name="connsiteY1" fmla="*/ 373567 h 887979"/>
              <a:gd name="connsiteX2" fmla="*/ 1164523 w 1170310"/>
              <a:gd name="connsiteY2" fmla="*/ 887979 h 887979"/>
              <a:gd name="connsiteX3" fmla="*/ 0 w 1170310"/>
              <a:gd name="connsiteY3" fmla="*/ 887979 h 887979"/>
              <a:gd name="connsiteX4" fmla="*/ 5788 w 1170310"/>
              <a:gd name="connsiteY4" fmla="*/ 0 h 887979"/>
              <a:gd name="connsiteX0" fmla="*/ 5788 w 1164523"/>
              <a:gd name="connsiteY0" fmla="*/ 0 h 887979"/>
              <a:gd name="connsiteX1" fmla="*/ 1158736 w 1164523"/>
              <a:gd name="connsiteY1" fmla="*/ 63583 h 887979"/>
              <a:gd name="connsiteX2" fmla="*/ 1164523 w 1164523"/>
              <a:gd name="connsiteY2" fmla="*/ 887979 h 887979"/>
              <a:gd name="connsiteX3" fmla="*/ 0 w 1164523"/>
              <a:gd name="connsiteY3" fmla="*/ 887979 h 887979"/>
              <a:gd name="connsiteX4" fmla="*/ 5788 w 1164523"/>
              <a:gd name="connsiteY4" fmla="*/ 0 h 887979"/>
              <a:gd name="connsiteX0" fmla="*/ 5788 w 1158736"/>
              <a:gd name="connsiteY0" fmla="*/ 0 h 1278829"/>
              <a:gd name="connsiteX1" fmla="*/ 1158736 w 1158736"/>
              <a:gd name="connsiteY1" fmla="*/ 63583 h 1278829"/>
              <a:gd name="connsiteX2" fmla="*/ 1158736 w 1158736"/>
              <a:gd name="connsiteY2" fmla="*/ 1278829 h 1278829"/>
              <a:gd name="connsiteX3" fmla="*/ 0 w 1158736"/>
              <a:gd name="connsiteY3" fmla="*/ 887979 h 1278829"/>
              <a:gd name="connsiteX4" fmla="*/ 5788 w 1158736"/>
              <a:gd name="connsiteY4" fmla="*/ 0 h 1278829"/>
              <a:gd name="connsiteX0" fmla="*/ 5788 w 1158736"/>
              <a:gd name="connsiteY0" fmla="*/ 0 h 1319262"/>
              <a:gd name="connsiteX1" fmla="*/ 1158736 w 1158736"/>
              <a:gd name="connsiteY1" fmla="*/ 63583 h 1319262"/>
              <a:gd name="connsiteX2" fmla="*/ 1158736 w 1158736"/>
              <a:gd name="connsiteY2" fmla="*/ 1278829 h 1319262"/>
              <a:gd name="connsiteX3" fmla="*/ 0 w 1158736"/>
              <a:gd name="connsiteY3" fmla="*/ 1319262 h 1319262"/>
              <a:gd name="connsiteX4" fmla="*/ 5788 w 1158736"/>
              <a:gd name="connsiteY4" fmla="*/ 0 h 1319262"/>
              <a:gd name="connsiteX0" fmla="*/ 111 w 1178680"/>
              <a:gd name="connsiteY0" fmla="*/ 0 h 2291883"/>
              <a:gd name="connsiteX1" fmla="*/ 1178680 w 1178680"/>
              <a:gd name="connsiteY1" fmla="*/ 1036204 h 2291883"/>
              <a:gd name="connsiteX2" fmla="*/ 1178680 w 1178680"/>
              <a:gd name="connsiteY2" fmla="*/ 2251450 h 2291883"/>
              <a:gd name="connsiteX3" fmla="*/ 19944 w 1178680"/>
              <a:gd name="connsiteY3" fmla="*/ 2291883 h 2291883"/>
              <a:gd name="connsiteX4" fmla="*/ 111 w 1178680"/>
              <a:gd name="connsiteY4" fmla="*/ 0 h 2291883"/>
              <a:gd name="connsiteX0" fmla="*/ 111 w 1191491"/>
              <a:gd name="connsiteY0" fmla="*/ 0 h 2291883"/>
              <a:gd name="connsiteX1" fmla="*/ 1191491 w 1191491"/>
              <a:gd name="connsiteY1" fmla="*/ 20032 h 2291883"/>
              <a:gd name="connsiteX2" fmla="*/ 1178680 w 1191491"/>
              <a:gd name="connsiteY2" fmla="*/ 2251450 h 2291883"/>
              <a:gd name="connsiteX3" fmla="*/ 19944 w 1191491"/>
              <a:gd name="connsiteY3" fmla="*/ 2291883 h 2291883"/>
              <a:gd name="connsiteX4" fmla="*/ 111 w 1191491"/>
              <a:gd name="connsiteY4" fmla="*/ 0 h 2291883"/>
              <a:gd name="connsiteX0" fmla="*/ 111 w 1204868"/>
              <a:gd name="connsiteY0" fmla="*/ 0 h 3311169"/>
              <a:gd name="connsiteX1" fmla="*/ 1191491 w 1204868"/>
              <a:gd name="connsiteY1" fmla="*/ 20032 h 3311169"/>
              <a:gd name="connsiteX2" fmla="*/ 1204302 w 1204868"/>
              <a:gd name="connsiteY2" fmla="*/ 3311169 h 3311169"/>
              <a:gd name="connsiteX3" fmla="*/ 19944 w 1204868"/>
              <a:gd name="connsiteY3" fmla="*/ 2291883 h 3311169"/>
              <a:gd name="connsiteX4" fmla="*/ 111 w 1204868"/>
              <a:gd name="connsiteY4" fmla="*/ 0 h 3311169"/>
              <a:gd name="connsiteX0" fmla="*/ 664 w 1205422"/>
              <a:gd name="connsiteY0" fmla="*/ 0 h 3311169"/>
              <a:gd name="connsiteX1" fmla="*/ 1192044 w 1205422"/>
              <a:gd name="connsiteY1" fmla="*/ 20032 h 3311169"/>
              <a:gd name="connsiteX2" fmla="*/ 1204855 w 1205422"/>
              <a:gd name="connsiteY2" fmla="*/ 3311169 h 3311169"/>
              <a:gd name="connsiteX3" fmla="*/ 0 w 1205422"/>
              <a:gd name="connsiteY3" fmla="*/ 3293537 h 3311169"/>
              <a:gd name="connsiteX4" fmla="*/ 664 w 1205422"/>
              <a:gd name="connsiteY4" fmla="*/ 0 h 331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422" h="3311169">
                <a:moveTo>
                  <a:pt x="664" y="0"/>
                </a:moveTo>
                <a:lnTo>
                  <a:pt x="1192044" y="20032"/>
                </a:lnTo>
                <a:cubicBezTo>
                  <a:pt x="1187774" y="763838"/>
                  <a:pt x="1209125" y="2567363"/>
                  <a:pt x="1204855" y="3311169"/>
                </a:cubicBezTo>
                <a:lnTo>
                  <a:pt x="0" y="3293537"/>
                </a:lnTo>
                <a:cubicBezTo>
                  <a:pt x="1929" y="2997544"/>
                  <a:pt x="-1265" y="295993"/>
                  <a:pt x="664" y="0"/>
                </a:cubicBezTo>
                <a:close/>
              </a:path>
            </a:pathLst>
          </a:custGeom>
          <a:solidFill>
            <a:srgbClr val="364656"/>
          </a:solidFill>
        </p:spPr>
        <p:txBody>
          <a:bodyPr wrap="square" rtlCol="0" anchor="ctr">
            <a:spAutoFit/>
          </a:bodyPr>
          <a:lstStyle/>
          <a:p>
            <a:pPr algn="ctr"/>
            <a:r>
              <a:rPr lang="fi-FI" sz="900" dirty="0" err="1">
                <a:solidFill>
                  <a:schemeClr val="bg1"/>
                </a:solidFill>
                <a:latin typeface="Arial" panose="020B0604020202020204" pitchFamily="34" charset="0"/>
                <a:cs typeface="Arial" panose="020B0604020202020204" pitchFamily="34" charset="0"/>
              </a:rPr>
              <a:t>Höga</a:t>
            </a:r>
            <a:r>
              <a:rPr lang="fi-FI" sz="900" dirty="0">
                <a:solidFill>
                  <a:schemeClr val="bg1"/>
                </a:solidFill>
                <a:latin typeface="Arial" panose="020B0604020202020204" pitchFamily="34" charset="0"/>
                <a:cs typeface="Arial" panose="020B0604020202020204" pitchFamily="34" charset="0"/>
              </a:rPr>
              <a:t> </a:t>
            </a:r>
            <a:r>
              <a:rPr lang="fi-FI" sz="900" dirty="0" err="1">
                <a:solidFill>
                  <a:schemeClr val="bg1"/>
                </a:solidFill>
                <a:latin typeface="Arial" panose="020B0604020202020204" pitchFamily="34" charset="0"/>
                <a:cs typeface="Arial" panose="020B0604020202020204" pitchFamily="34" charset="0"/>
              </a:rPr>
              <a:t>trösklar</a:t>
            </a:r>
            <a:endParaRPr lang="fi-FI"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871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5F2E-4882-47CD-838F-793F17616213}"/>
              </a:ext>
            </a:extLst>
          </p:cNvPr>
          <p:cNvSpPr>
            <a:spLocks noGrp="1"/>
          </p:cNvSpPr>
          <p:nvPr>
            <p:ph type="title"/>
          </p:nvPr>
        </p:nvSpPr>
        <p:spPr/>
        <p:txBody>
          <a:bodyPr>
            <a:normAutofit/>
          </a:bodyPr>
          <a:lstStyle/>
          <a:p>
            <a:r>
              <a:rPr lang="sv-fi" sz="3200" b="1" dirty="0"/>
              <a:t>Uppgift 15. Vassa och heta föremål </a:t>
            </a:r>
            <a:endParaRPr lang="fi-FI" sz="3200" dirty="0"/>
          </a:p>
        </p:txBody>
      </p:sp>
      <p:sp>
        <p:nvSpPr>
          <p:cNvPr id="3" name="Content Placeholder 2">
            <a:extLst>
              <a:ext uri="{FF2B5EF4-FFF2-40B4-BE49-F238E27FC236}">
                <a16:creationId xmlns:a16="http://schemas.microsoft.com/office/drawing/2014/main" id="{EBC024EA-E8E0-4758-9397-B298821E1E9B}"/>
              </a:ext>
            </a:extLst>
          </p:cNvPr>
          <p:cNvSpPr>
            <a:spLocks noGrp="1"/>
          </p:cNvSpPr>
          <p:nvPr>
            <p:ph idx="1"/>
          </p:nvPr>
        </p:nvSpPr>
        <p:spPr/>
        <p:txBody>
          <a:bodyPr/>
          <a:lstStyle/>
          <a:p>
            <a:pPr>
              <a:lnSpc>
                <a:spcPct val="100000"/>
              </a:lnSpc>
              <a:buFont typeface="+mj-lt"/>
              <a:buAutoNum type="arabicParenR"/>
            </a:pPr>
            <a:r>
              <a:rPr lang="sv-FI" sz="1800" dirty="0"/>
              <a:t> </a:t>
            </a:r>
            <a:r>
              <a:rPr lang="sv-fi" sz="1800" dirty="0"/>
              <a:t>Fundera i grupp eller med kompisen bredvid på vilka alla vassa föremål ni har hemma.</a:t>
            </a:r>
          </a:p>
          <a:p>
            <a:pPr>
              <a:lnSpc>
                <a:spcPct val="100000"/>
              </a:lnSpc>
              <a:buFont typeface="+mj-lt"/>
              <a:buAutoNum type="arabicParenR"/>
            </a:pPr>
            <a:r>
              <a:rPr lang="sv-FI" sz="1800" dirty="0"/>
              <a:t> </a:t>
            </a:r>
            <a:r>
              <a:rPr lang="sv-fi" sz="1800" dirty="0"/>
              <a:t>Vad gör man med dem?</a:t>
            </a:r>
          </a:p>
          <a:p>
            <a:pPr>
              <a:lnSpc>
                <a:spcPct val="100000"/>
              </a:lnSpc>
              <a:buFont typeface="+mj-lt"/>
              <a:buAutoNum type="arabicParenR"/>
            </a:pPr>
            <a:r>
              <a:rPr lang="sv-FI" sz="1800" dirty="0"/>
              <a:t> </a:t>
            </a:r>
            <a:r>
              <a:rPr lang="sv-fi" sz="1800" dirty="0"/>
              <a:t>Hur ofta använder ni dem?</a:t>
            </a:r>
          </a:p>
          <a:p>
            <a:pPr>
              <a:lnSpc>
                <a:spcPct val="100000"/>
              </a:lnSpc>
              <a:buFont typeface="+mj-lt"/>
              <a:buAutoNum type="arabicParenR"/>
            </a:pPr>
            <a:r>
              <a:rPr lang="sv-FI" sz="1800" dirty="0"/>
              <a:t> </a:t>
            </a:r>
            <a:r>
              <a:rPr lang="sv-fi" sz="1800" dirty="0"/>
              <a:t>Är de farliga?</a:t>
            </a:r>
          </a:p>
          <a:p>
            <a:pPr>
              <a:lnSpc>
                <a:spcPct val="100000"/>
              </a:lnSpc>
              <a:buFont typeface="+mj-lt"/>
              <a:buAutoNum type="arabicParenR"/>
            </a:pPr>
            <a:r>
              <a:rPr lang="sv-FI" sz="1800" dirty="0"/>
              <a:t> </a:t>
            </a:r>
            <a:r>
              <a:rPr lang="sv-fi" sz="1800" dirty="0"/>
              <a:t>Var förvarar ni dem?</a:t>
            </a:r>
          </a:p>
          <a:p>
            <a:pPr marL="0" indent="0">
              <a:buNone/>
            </a:pPr>
            <a:endParaRPr lang="fi-FI" dirty="0"/>
          </a:p>
        </p:txBody>
      </p:sp>
      <p:sp>
        <p:nvSpPr>
          <p:cNvPr id="4" name="Footer Placeholder 3">
            <a:extLst>
              <a:ext uri="{FF2B5EF4-FFF2-40B4-BE49-F238E27FC236}">
                <a16:creationId xmlns:a16="http://schemas.microsoft.com/office/drawing/2014/main" id="{64375F4A-ADBE-4659-85F5-7FA9A1B83EA3}"/>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ACB9C5F-EB91-4F0D-8E4C-45DA68A07040}"/>
              </a:ext>
            </a:extLst>
          </p:cNvPr>
          <p:cNvSpPr>
            <a:spLocks noGrp="1"/>
          </p:cNvSpPr>
          <p:nvPr>
            <p:ph type="sldNum" sz="quarter" idx="12"/>
          </p:nvPr>
        </p:nvSpPr>
        <p:spPr/>
        <p:txBody>
          <a:bodyPr/>
          <a:lstStyle/>
          <a:p>
            <a:fld id="{A7CD31F4-64FA-4BA0-9498-67783267A8C8}" type="slidenum">
              <a:rPr lang="en-US" smtClean="0"/>
              <a:t>23</a:t>
            </a:fld>
            <a:endParaRPr lang="en-US" dirty="0"/>
          </a:p>
        </p:txBody>
      </p:sp>
      <p:pic>
        <p:nvPicPr>
          <p:cNvPr id="6" name="Picture 5">
            <a:extLst>
              <a:ext uri="{FF2B5EF4-FFF2-40B4-BE49-F238E27FC236}">
                <a16:creationId xmlns:a16="http://schemas.microsoft.com/office/drawing/2014/main" id="{7E3AFAEB-BB1D-44DF-B13D-F84D1DADB316}"/>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23538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5797-2971-40C5-96CF-39D841907AD2}"/>
              </a:ext>
            </a:extLst>
          </p:cNvPr>
          <p:cNvSpPr>
            <a:spLocks noGrp="1"/>
          </p:cNvSpPr>
          <p:nvPr>
            <p:ph type="title"/>
          </p:nvPr>
        </p:nvSpPr>
        <p:spPr/>
        <p:txBody>
          <a:bodyPr>
            <a:normAutofit/>
          </a:bodyPr>
          <a:lstStyle/>
          <a:p>
            <a:r>
              <a:rPr lang="sv-fi" sz="3200" b="1" dirty="0"/>
              <a:t>Uppgift 16. Brand</a:t>
            </a:r>
            <a:r>
              <a:rPr lang="sv-FI" sz="3200" b="1" dirty="0"/>
              <a:t>-</a:t>
            </a:r>
            <a:r>
              <a:rPr lang="sv-fi" sz="3200" b="1" dirty="0"/>
              <a:t>säkerhet</a:t>
            </a:r>
            <a:endParaRPr lang="fi-FI" sz="3200" dirty="0"/>
          </a:p>
        </p:txBody>
      </p:sp>
      <p:sp>
        <p:nvSpPr>
          <p:cNvPr id="3" name="Content Placeholder 2">
            <a:extLst>
              <a:ext uri="{FF2B5EF4-FFF2-40B4-BE49-F238E27FC236}">
                <a16:creationId xmlns:a16="http://schemas.microsoft.com/office/drawing/2014/main" id="{28E11125-3593-47DE-A484-C064A040635D}"/>
              </a:ext>
            </a:extLst>
          </p:cNvPr>
          <p:cNvSpPr>
            <a:spLocks noGrp="1"/>
          </p:cNvSpPr>
          <p:nvPr>
            <p:ph idx="1"/>
          </p:nvPr>
        </p:nvSpPr>
        <p:spPr/>
        <p:txBody>
          <a:bodyPr/>
          <a:lstStyle/>
          <a:p>
            <a:pPr marL="0" indent="0">
              <a:lnSpc>
                <a:spcPct val="100000"/>
              </a:lnSpc>
              <a:buNone/>
            </a:pPr>
            <a:r>
              <a:rPr lang="sv-fi" sz="1800" dirty="0"/>
              <a:t>Fundera i gruppen eller med paret på minst två frågor</a:t>
            </a:r>
          </a:p>
          <a:p>
            <a:pPr lvl="1">
              <a:lnSpc>
                <a:spcPct val="100000"/>
              </a:lnSpc>
              <a:buFont typeface="Arial" panose="020B0604020202020204" pitchFamily="34" charset="0"/>
              <a:buChar char="•"/>
            </a:pPr>
            <a:r>
              <a:rPr lang="sv-fi" dirty="0"/>
              <a:t>Varför får man inte gå till en rökfylld trappuppgång eller ett annat utrymme?</a:t>
            </a:r>
          </a:p>
          <a:p>
            <a:pPr lvl="1">
              <a:lnSpc>
                <a:spcPct val="100000"/>
              </a:lnSpc>
              <a:buFont typeface="Arial" panose="020B0604020202020204" pitchFamily="34" charset="0"/>
              <a:buChar char="•"/>
            </a:pPr>
            <a:r>
              <a:rPr lang="sv-fi" dirty="0"/>
              <a:t>Varför pratar man så mycket om eldsvådor, fastän det dör fler människor i fallolyckor?</a:t>
            </a:r>
          </a:p>
          <a:p>
            <a:pPr lvl="1">
              <a:lnSpc>
                <a:spcPct val="100000"/>
              </a:lnSpc>
              <a:buFont typeface="Arial" panose="020B0604020202020204" pitchFamily="34" charset="0"/>
              <a:buChar char="•"/>
            </a:pPr>
            <a:r>
              <a:rPr lang="sv-fi" dirty="0"/>
              <a:t>Hur har jag sett till brandsäkerheten i eget hem?</a:t>
            </a:r>
          </a:p>
          <a:p>
            <a:pPr lvl="1">
              <a:lnSpc>
                <a:spcPct val="100000"/>
              </a:lnSpc>
              <a:buFont typeface="Arial" panose="020B0604020202020204" pitchFamily="34" charset="0"/>
              <a:buChar char="•"/>
            </a:pPr>
            <a:r>
              <a:rPr lang="sv-fi" dirty="0"/>
              <a:t>Vad kan jag göra bättre?</a:t>
            </a:r>
          </a:p>
          <a:p>
            <a:pPr lvl="1">
              <a:lnSpc>
                <a:spcPct val="100000"/>
              </a:lnSpc>
              <a:buFont typeface="Arial" panose="020B0604020202020204" pitchFamily="34" charset="0"/>
              <a:buChar char="•"/>
            </a:pPr>
            <a:r>
              <a:rPr lang="sv-fi" dirty="0"/>
              <a:t>Kan jag lämna lokalen via en reservutgång inom 2–3 minuter efter att brandvarnarna larmat?</a:t>
            </a:r>
          </a:p>
          <a:p>
            <a:pPr lvl="1">
              <a:lnSpc>
                <a:spcPct val="100000"/>
              </a:lnSpc>
              <a:buFont typeface="Arial" panose="020B0604020202020204" pitchFamily="34" charset="0"/>
              <a:buChar char="•"/>
            </a:pPr>
            <a:r>
              <a:rPr lang="sv-fi" dirty="0"/>
              <a:t>Varför ska brandvarnare vara i taket?</a:t>
            </a:r>
          </a:p>
          <a:p>
            <a:endParaRPr lang="fi-FI" dirty="0"/>
          </a:p>
        </p:txBody>
      </p:sp>
      <p:sp>
        <p:nvSpPr>
          <p:cNvPr id="4" name="Footer Placeholder 3">
            <a:extLst>
              <a:ext uri="{FF2B5EF4-FFF2-40B4-BE49-F238E27FC236}">
                <a16:creationId xmlns:a16="http://schemas.microsoft.com/office/drawing/2014/main" id="{ECFC3BB6-8462-4AC9-913E-F32AD1E00C9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D3032274-4BFB-4C21-86B9-62CEDD4BDFD4}"/>
              </a:ext>
            </a:extLst>
          </p:cNvPr>
          <p:cNvSpPr>
            <a:spLocks noGrp="1"/>
          </p:cNvSpPr>
          <p:nvPr>
            <p:ph type="sldNum" sz="quarter" idx="12"/>
          </p:nvPr>
        </p:nvSpPr>
        <p:spPr/>
        <p:txBody>
          <a:bodyPr/>
          <a:lstStyle/>
          <a:p>
            <a:fld id="{A7CD31F4-64FA-4BA0-9498-67783267A8C8}" type="slidenum">
              <a:rPr lang="en-US" smtClean="0"/>
              <a:t>24</a:t>
            </a:fld>
            <a:endParaRPr lang="en-US" dirty="0"/>
          </a:p>
        </p:txBody>
      </p:sp>
      <p:pic>
        <p:nvPicPr>
          <p:cNvPr id="6" name="Picture 5">
            <a:extLst>
              <a:ext uri="{FF2B5EF4-FFF2-40B4-BE49-F238E27FC236}">
                <a16:creationId xmlns:a16="http://schemas.microsoft.com/office/drawing/2014/main" id="{2A614D19-0C44-413C-B262-82B0CE181663}"/>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232431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5797-2971-40C5-96CF-39D841907AD2}"/>
              </a:ext>
            </a:extLst>
          </p:cNvPr>
          <p:cNvSpPr>
            <a:spLocks noGrp="1"/>
          </p:cNvSpPr>
          <p:nvPr>
            <p:ph type="title"/>
          </p:nvPr>
        </p:nvSpPr>
        <p:spPr/>
        <p:txBody>
          <a:bodyPr>
            <a:normAutofit/>
          </a:bodyPr>
          <a:lstStyle/>
          <a:p>
            <a:r>
              <a:rPr lang="sv-fi" sz="3200" b="1" dirty="0"/>
              <a:t>Uppgift 17. Sjösäkerhet Diskussions</a:t>
            </a:r>
            <a:r>
              <a:rPr lang="sv-FI" sz="3200" b="1" dirty="0"/>
              <a:t>-</a:t>
            </a:r>
            <a:r>
              <a:rPr lang="sv-fi" sz="3200" b="1" dirty="0"/>
              <a:t>uppgift med ett par </a:t>
            </a:r>
            <a:endParaRPr lang="fi-FI" sz="3200" dirty="0"/>
          </a:p>
        </p:txBody>
      </p:sp>
      <p:sp>
        <p:nvSpPr>
          <p:cNvPr id="3" name="Content Placeholder 2">
            <a:extLst>
              <a:ext uri="{FF2B5EF4-FFF2-40B4-BE49-F238E27FC236}">
                <a16:creationId xmlns:a16="http://schemas.microsoft.com/office/drawing/2014/main" id="{28E11125-3593-47DE-A484-C064A040635D}"/>
              </a:ext>
            </a:extLst>
          </p:cNvPr>
          <p:cNvSpPr>
            <a:spLocks noGrp="1"/>
          </p:cNvSpPr>
          <p:nvPr>
            <p:ph idx="1"/>
          </p:nvPr>
        </p:nvSpPr>
        <p:spPr/>
        <p:txBody>
          <a:bodyPr/>
          <a:lstStyle/>
          <a:p>
            <a:pPr>
              <a:lnSpc>
                <a:spcPct val="100000"/>
              </a:lnSpc>
              <a:spcBef>
                <a:spcPts val="600"/>
              </a:spcBef>
              <a:buFont typeface="Arial" panose="020B0604020202020204" pitchFamily="34" charset="0"/>
              <a:buChar char="•"/>
            </a:pPr>
            <a:r>
              <a:rPr lang="sv-fi" sz="1800" dirty="0"/>
              <a:t>Har du själv eller någon närstående råkat ut för en situation till sjöss som kunde ha lett till en olycka? </a:t>
            </a:r>
          </a:p>
          <a:p>
            <a:pPr>
              <a:lnSpc>
                <a:spcPct val="100000"/>
              </a:lnSpc>
              <a:spcBef>
                <a:spcPts val="600"/>
              </a:spcBef>
              <a:buFont typeface="Arial" panose="020B0604020202020204" pitchFamily="34" charset="0"/>
              <a:buChar char="•"/>
            </a:pPr>
            <a:r>
              <a:rPr lang="sv-fi" sz="1800" dirty="0"/>
              <a:t>Hur gick det? Skulle det ha varit möjligt att förebygga? Hur?</a:t>
            </a:r>
          </a:p>
          <a:p>
            <a:pPr>
              <a:lnSpc>
                <a:spcPct val="100000"/>
              </a:lnSpc>
              <a:spcBef>
                <a:spcPts val="600"/>
              </a:spcBef>
              <a:buFont typeface="Arial" panose="020B0604020202020204" pitchFamily="34" charset="0"/>
              <a:buChar char="•"/>
            </a:pPr>
            <a:r>
              <a:rPr lang="sv-fi" sz="1800" dirty="0"/>
              <a:t>Hur kan man öka säkerheten till sjöss?</a:t>
            </a:r>
          </a:p>
          <a:p>
            <a:pPr marL="0" indent="0">
              <a:buNone/>
            </a:pPr>
            <a:endParaRPr lang="fi-FI" dirty="0"/>
          </a:p>
        </p:txBody>
      </p:sp>
      <p:sp>
        <p:nvSpPr>
          <p:cNvPr id="4" name="Footer Placeholder 3">
            <a:extLst>
              <a:ext uri="{FF2B5EF4-FFF2-40B4-BE49-F238E27FC236}">
                <a16:creationId xmlns:a16="http://schemas.microsoft.com/office/drawing/2014/main" id="{ECFC3BB6-8462-4AC9-913E-F32AD1E00C9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D3032274-4BFB-4C21-86B9-62CEDD4BDFD4}"/>
              </a:ext>
            </a:extLst>
          </p:cNvPr>
          <p:cNvSpPr>
            <a:spLocks noGrp="1"/>
          </p:cNvSpPr>
          <p:nvPr>
            <p:ph type="sldNum" sz="quarter" idx="12"/>
          </p:nvPr>
        </p:nvSpPr>
        <p:spPr/>
        <p:txBody>
          <a:bodyPr/>
          <a:lstStyle/>
          <a:p>
            <a:fld id="{A7CD31F4-64FA-4BA0-9498-67783267A8C8}" type="slidenum">
              <a:rPr lang="en-US" smtClean="0"/>
              <a:t>25</a:t>
            </a:fld>
            <a:endParaRPr lang="en-US" dirty="0"/>
          </a:p>
        </p:txBody>
      </p:sp>
      <p:pic>
        <p:nvPicPr>
          <p:cNvPr id="6" name="Picture 5">
            <a:extLst>
              <a:ext uri="{FF2B5EF4-FFF2-40B4-BE49-F238E27FC236}">
                <a16:creationId xmlns:a16="http://schemas.microsoft.com/office/drawing/2014/main" id="{FCBDC39D-4E03-4A56-979F-80E1B2492236}"/>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307610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5797-2971-40C5-96CF-39D841907AD2}"/>
              </a:ext>
            </a:extLst>
          </p:cNvPr>
          <p:cNvSpPr>
            <a:spLocks noGrp="1"/>
          </p:cNvSpPr>
          <p:nvPr>
            <p:ph type="title"/>
          </p:nvPr>
        </p:nvSpPr>
        <p:spPr/>
        <p:txBody>
          <a:bodyPr>
            <a:normAutofit/>
          </a:bodyPr>
          <a:lstStyle/>
          <a:p>
            <a:r>
              <a:rPr lang="sv-fi" sz="3200" b="1" dirty="0"/>
              <a:t>Uppgift 18. Diskussion</a:t>
            </a:r>
            <a:r>
              <a:rPr lang="sv-FI" sz="3200" b="1" dirty="0"/>
              <a:t>s-</a:t>
            </a:r>
            <a:br>
              <a:rPr lang="sv-FI" sz="3200" b="1" dirty="0"/>
            </a:br>
            <a:r>
              <a:rPr lang="sv-fi" sz="3200" b="1" dirty="0"/>
              <a:t>uppgift</a:t>
            </a:r>
            <a:endParaRPr lang="fi-FI" sz="3200" dirty="0"/>
          </a:p>
        </p:txBody>
      </p:sp>
      <p:sp>
        <p:nvSpPr>
          <p:cNvPr id="3" name="Content Placeholder 2">
            <a:extLst>
              <a:ext uri="{FF2B5EF4-FFF2-40B4-BE49-F238E27FC236}">
                <a16:creationId xmlns:a16="http://schemas.microsoft.com/office/drawing/2014/main" id="{28E11125-3593-47DE-A484-C064A040635D}"/>
              </a:ext>
            </a:extLst>
          </p:cNvPr>
          <p:cNvSpPr>
            <a:spLocks noGrp="1"/>
          </p:cNvSpPr>
          <p:nvPr>
            <p:ph idx="1"/>
          </p:nvPr>
        </p:nvSpPr>
        <p:spPr/>
        <p:txBody>
          <a:bodyPr/>
          <a:lstStyle/>
          <a:p>
            <a:pPr marL="0" indent="0">
              <a:buNone/>
            </a:pPr>
            <a:r>
              <a:rPr lang="sv-fi" sz="1800" dirty="0"/>
              <a:t>Titta på videon och fundera tillsammans: </a:t>
            </a:r>
          </a:p>
          <a:p>
            <a:pPr marL="0" indent="0">
              <a:buNone/>
            </a:pPr>
            <a:r>
              <a:rPr lang="sv-fi" sz="1800" dirty="0"/>
              <a:t>Känner ni igen att det är någon som drunknar?</a:t>
            </a:r>
          </a:p>
          <a:p>
            <a:pPr marL="0" indent="0">
              <a:buNone/>
            </a:pPr>
            <a:endParaRPr lang="sv-fi" sz="1800" dirty="0">
              <a:solidFill>
                <a:srgbClr val="0070C0"/>
              </a:solidFill>
            </a:endParaRPr>
          </a:p>
          <a:p>
            <a:pPr marL="0" indent="0">
              <a:buNone/>
            </a:pPr>
            <a:r>
              <a:rPr lang="sv-FI" sz="1800" dirty="0">
                <a:solidFill>
                  <a:srgbClr val="0070C0"/>
                </a:solidFill>
                <a:hlinkClick r:id="rId3">
                  <a:extLst>
                    <a:ext uri="{A12FA001-AC4F-418D-AE19-62706E023703}">
                      <ahyp:hlinkClr xmlns:ahyp="http://schemas.microsoft.com/office/drawing/2018/hyperlinkcolor" val="tx"/>
                    </a:ext>
                  </a:extLst>
                </a:hlinkClick>
              </a:rPr>
              <a:t>Identifiera en som drunknar</a:t>
            </a:r>
            <a:endParaRPr lang="sv-fi" sz="1800" dirty="0">
              <a:solidFill>
                <a:srgbClr val="0070C0"/>
              </a:solidFill>
            </a:endParaRPr>
          </a:p>
          <a:p>
            <a:pPr marL="0" indent="0">
              <a:buNone/>
            </a:pPr>
            <a:r>
              <a:rPr lang="sv-fi" sz="1800" dirty="0">
                <a:solidFill>
                  <a:srgbClr val="0070C0"/>
                </a:solidFill>
                <a:hlinkClick r:id="rId4">
                  <a:extLst>
                    <a:ext uri="{A12FA001-AC4F-418D-AE19-62706E023703}">
                      <ahyp:hlinkClr xmlns:ahyp="http://schemas.microsoft.com/office/drawing/2018/hyperlinkcolor" val="tx"/>
                    </a:ext>
                  </a:extLst>
                </a:hlinkClick>
              </a:rPr>
              <a:t>Identifiera och rädda en som drunknar</a:t>
            </a:r>
            <a:endParaRPr lang="sv-fi" sz="1800" dirty="0">
              <a:solidFill>
                <a:srgbClr val="0070C0"/>
              </a:solidFill>
            </a:endParaRPr>
          </a:p>
          <a:p>
            <a:endParaRPr lang="fi-FI" dirty="0"/>
          </a:p>
        </p:txBody>
      </p:sp>
      <p:sp>
        <p:nvSpPr>
          <p:cNvPr id="4" name="Footer Placeholder 3">
            <a:extLst>
              <a:ext uri="{FF2B5EF4-FFF2-40B4-BE49-F238E27FC236}">
                <a16:creationId xmlns:a16="http://schemas.microsoft.com/office/drawing/2014/main" id="{ECFC3BB6-8462-4AC9-913E-F32AD1E00C9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D3032274-4BFB-4C21-86B9-62CEDD4BDFD4}"/>
              </a:ext>
            </a:extLst>
          </p:cNvPr>
          <p:cNvSpPr>
            <a:spLocks noGrp="1"/>
          </p:cNvSpPr>
          <p:nvPr>
            <p:ph type="sldNum" sz="quarter" idx="12"/>
          </p:nvPr>
        </p:nvSpPr>
        <p:spPr/>
        <p:txBody>
          <a:bodyPr/>
          <a:lstStyle/>
          <a:p>
            <a:fld id="{A7CD31F4-64FA-4BA0-9498-67783267A8C8}" type="slidenum">
              <a:rPr lang="en-US" smtClean="0"/>
              <a:t>26</a:t>
            </a:fld>
            <a:endParaRPr lang="en-US" dirty="0"/>
          </a:p>
        </p:txBody>
      </p:sp>
      <p:pic>
        <p:nvPicPr>
          <p:cNvPr id="6" name="Picture 5">
            <a:extLst>
              <a:ext uri="{FF2B5EF4-FFF2-40B4-BE49-F238E27FC236}">
                <a16:creationId xmlns:a16="http://schemas.microsoft.com/office/drawing/2014/main" id="{96E1670A-2F71-452D-AA11-6D2BE5BAF7B8}"/>
              </a:ext>
            </a:extLst>
          </p:cNvPr>
          <p:cNvPicPr>
            <a:picLocks noChangeAspect="1"/>
          </p:cNvPicPr>
          <p:nvPr/>
        </p:nvPicPr>
        <p:blipFill>
          <a:blip r:embed="rId5"/>
          <a:stretch>
            <a:fillRect/>
          </a:stretch>
        </p:blipFill>
        <p:spPr>
          <a:xfrm>
            <a:off x="128337" y="1"/>
            <a:ext cx="1040063" cy="698628"/>
          </a:xfrm>
          <a:prstGeom prst="rect">
            <a:avLst/>
          </a:prstGeom>
        </p:spPr>
      </p:pic>
    </p:spTree>
    <p:extLst>
      <p:ext uri="{BB962C8B-B14F-4D97-AF65-F5344CB8AC3E}">
        <p14:creationId xmlns:p14="http://schemas.microsoft.com/office/powerpoint/2010/main" val="196120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297-1FC1-40B9-A4BD-C7F04406CB28}"/>
              </a:ext>
            </a:extLst>
          </p:cNvPr>
          <p:cNvSpPr>
            <a:spLocks noGrp="1"/>
          </p:cNvSpPr>
          <p:nvPr>
            <p:ph type="title"/>
          </p:nvPr>
        </p:nvSpPr>
        <p:spPr/>
        <p:txBody>
          <a:bodyPr>
            <a:normAutofit/>
          </a:bodyPr>
          <a:lstStyle/>
          <a:p>
            <a:r>
              <a:rPr lang="sv-fi" sz="3200" b="1" dirty="0"/>
              <a:t>Uppgift 19.</a:t>
            </a:r>
            <a:endParaRPr lang="fi-FI" sz="3200" dirty="0"/>
          </a:p>
        </p:txBody>
      </p:sp>
      <p:sp>
        <p:nvSpPr>
          <p:cNvPr id="3" name="Content Placeholder 2">
            <a:extLst>
              <a:ext uri="{FF2B5EF4-FFF2-40B4-BE49-F238E27FC236}">
                <a16:creationId xmlns:a16="http://schemas.microsoft.com/office/drawing/2014/main" id="{51B7F609-F0D8-4DAD-9B3D-9E59B78CFE3E}"/>
              </a:ext>
            </a:extLst>
          </p:cNvPr>
          <p:cNvSpPr>
            <a:spLocks noGrp="1"/>
          </p:cNvSpPr>
          <p:nvPr>
            <p:ph idx="1"/>
          </p:nvPr>
        </p:nvSpPr>
        <p:spPr/>
        <p:txBody>
          <a:bodyPr/>
          <a:lstStyle/>
          <a:p>
            <a:pPr marL="457200" indent="-457200">
              <a:lnSpc>
                <a:spcPct val="100000"/>
              </a:lnSpc>
              <a:buFont typeface="+mj-lt"/>
              <a:buAutoNum type="arabicParenR"/>
            </a:pPr>
            <a:r>
              <a:rPr lang="sv-fi" sz="1800" dirty="0"/>
              <a:t>Dela ut lappar på borden som har rubrikerna:</a:t>
            </a:r>
          </a:p>
          <a:p>
            <a:pPr lvl="1">
              <a:lnSpc>
                <a:spcPct val="100000"/>
              </a:lnSpc>
              <a:buFont typeface="Arial" panose="020B0604020202020204" pitchFamily="34" charset="0"/>
              <a:buChar char="•"/>
            </a:pPr>
            <a:r>
              <a:rPr lang="sv-fi" dirty="0"/>
              <a:t>Identifiering av risker</a:t>
            </a:r>
          </a:p>
          <a:p>
            <a:pPr lvl="1">
              <a:lnSpc>
                <a:spcPct val="100000"/>
              </a:lnSpc>
              <a:buFont typeface="Arial" panose="020B0604020202020204" pitchFamily="34" charset="0"/>
              <a:buChar char="•"/>
            </a:pPr>
            <a:r>
              <a:rPr lang="sv-fi" dirty="0"/>
              <a:t>Ökande av kunskap</a:t>
            </a:r>
          </a:p>
          <a:p>
            <a:pPr lvl="1">
              <a:lnSpc>
                <a:spcPct val="100000"/>
              </a:lnSpc>
              <a:buFont typeface="Arial" panose="020B0604020202020204" pitchFamily="34" charset="0"/>
              <a:buChar char="•"/>
            </a:pPr>
            <a:r>
              <a:rPr lang="sv-fi" dirty="0"/>
              <a:t>Attitydförändring</a:t>
            </a:r>
          </a:p>
          <a:p>
            <a:pPr lvl="1">
              <a:lnSpc>
                <a:spcPct val="100000"/>
              </a:lnSpc>
              <a:buFont typeface="Arial" panose="020B0604020202020204" pitchFamily="34" charset="0"/>
              <a:buChar char="•"/>
            </a:pPr>
            <a:r>
              <a:rPr lang="sv-fi" dirty="0"/>
              <a:t>Ändringar i sätten att agera</a:t>
            </a:r>
          </a:p>
          <a:p>
            <a:pPr lvl="1">
              <a:lnSpc>
                <a:spcPct val="100000"/>
              </a:lnSpc>
              <a:buFont typeface="Arial" panose="020B0604020202020204" pitchFamily="34" charset="0"/>
              <a:buChar char="•"/>
            </a:pPr>
            <a:r>
              <a:rPr lang="sv-fi" dirty="0"/>
              <a:t>Trygga produkter</a:t>
            </a:r>
          </a:p>
          <a:p>
            <a:pPr marL="457200" indent="-457200">
              <a:lnSpc>
                <a:spcPct val="100000"/>
              </a:lnSpc>
              <a:buFont typeface="+mj-lt"/>
              <a:buAutoNum type="arabicParenR"/>
            </a:pPr>
            <a:r>
              <a:rPr lang="sv-fi" sz="1800" dirty="0"/>
              <a:t>Kuvert med enskilda ord eller ordpar.</a:t>
            </a:r>
          </a:p>
          <a:p>
            <a:pPr marL="457200" indent="-457200">
              <a:lnSpc>
                <a:spcPct val="100000"/>
              </a:lnSpc>
              <a:buFont typeface="+mj-lt"/>
              <a:buAutoNum type="arabicParenR"/>
            </a:pPr>
            <a:r>
              <a:rPr lang="sv-fi" sz="1800" dirty="0"/>
              <a:t>Be deltagarna placera ord under rubrikerna i viktighetsordning (även rubriker).</a:t>
            </a:r>
          </a:p>
          <a:p>
            <a:pPr marL="457200" indent="-457200">
              <a:lnSpc>
                <a:spcPct val="100000"/>
              </a:lnSpc>
              <a:buFont typeface="+mj-lt"/>
              <a:buAutoNum type="arabicParenR"/>
            </a:pPr>
            <a:r>
              <a:rPr lang="sv-fi" sz="1800" dirty="0"/>
              <a:t>Se efter hur svaren skiljer sig från varandra eller om de är lika.</a:t>
            </a:r>
          </a:p>
          <a:p>
            <a:pPr marL="457200" indent="-457200">
              <a:lnSpc>
                <a:spcPct val="100000"/>
              </a:lnSpc>
              <a:buFont typeface="+mj-lt"/>
              <a:buAutoNum type="arabicParenR"/>
            </a:pPr>
            <a:r>
              <a:rPr lang="sv-fi" sz="1800" dirty="0"/>
              <a:t>Diskutera om ämnet.</a:t>
            </a:r>
          </a:p>
          <a:p>
            <a:endParaRPr lang="fi-FI" dirty="0"/>
          </a:p>
        </p:txBody>
      </p:sp>
      <p:sp>
        <p:nvSpPr>
          <p:cNvPr id="4" name="Footer Placeholder 3">
            <a:extLst>
              <a:ext uri="{FF2B5EF4-FFF2-40B4-BE49-F238E27FC236}">
                <a16:creationId xmlns:a16="http://schemas.microsoft.com/office/drawing/2014/main" id="{F6552535-B070-4F65-BF1B-349FE7437D0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27115E54-6BD0-4EA6-9A93-589DA70A6DEA}"/>
              </a:ext>
            </a:extLst>
          </p:cNvPr>
          <p:cNvSpPr>
            <a:spLocks noGrp="1"/>
          </p:cNvSpPr>
          <p:nvPr>
            <p:ph type="sldNum" sz="quarter" idx="12"/>
          </p:nvPr>
        </p:nvSpPr>
        <p:spPr/>
        <p:txBody>
          <a:bodyPr/>
          <a:lstStyle/>
          <a:p>
            <a:fld id="{A7CD31F4-64FA-4BA0-9498-67783267A8C8}" type="slidenum">
              <a:rPr lang="en-US" smtClean="0"/>
              <a:t>27</a:t>
            </a:fld>
            <a:endParaRPr lang="en-US" dirty="0"/>
          </a:p>
        </p:txBody>
      </p:sp>
      <p:pic>
        <p:nvPicPr>
          <p:cNvPr id="6" name="Picture 5">
            <a:extLst>
              <a:ext uri="{FF2B5EF4-FFF2-40B4-BE49-F238E27FC236}">
                <a16:creationId xmlns:a16="http://schemas.microsoft.com/office/drawing/2014/main" id="{2126485C-4C4A-4111-9393-1EBA792A7886}"/>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67458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297-1FC1-40B9-A4BD-C7F04406CB28}"/>
              </a:ext>
            </a:extLst>
          </p:cNvPr>
          <p:cNvSpPr>
            <a:spLocks noGrp="1"/>
          </p:cNvSpPr>
          <p:nvPr>
            <p:ph type="title"/>
          </p:nvPr>
        </p:nvSpPr>
        <p:spPr/>
        <p:txBody>
          <a:bodyPr>
            <a:normAutofit/>
          </a:bodyPr>
          <a:lstStyle/>
          <a:p>
            <a:r>
              <a:rPr lang="sv-fi" sz="3200" b="1" dirty="0"/>
              <a:t>Uppgift 20. Att föra på tal </a:t>
            </a:r>
            <a:endParaRPr lang="fi-FI" sz="3200" dirty="0"/>
          </a:p>
        </p:txBody>
      </p:sp>
      <p:sp>
        <p:nvSpPr>
          <p:cNvPr id="3" name="Content Placeholder 2">
            <a:extLst>
              <a:ext uri="{FF2B5EF4-FFF2-40B4-BE49-F238E27FC236}">
                <a16:creationId xmlns:a16="http://schemas.microsoft.com/office/drawing/2014/main" id="{51B7F609-F0D8-4DAD-9B3D-9E59B78CFE3E}"/>
              </a:ext>
            </a:extLst>
          </p:cNvPr>
          <p:cNvSpPr>
            <a:spLocks noGrp="1"/>
          </p:cNvSpPr>
          <p:nvPr>
            <p:ph idx="1"/>
          </p:nvPr>
        </p:nvSpPr>
        <p:spPr/>
        <p:txBody>
          <a:bodyPr/>
          <a:lstStyle/>
          <a:p>
            <a:pPr marL="457200" indent="-457200">
              <a:lnSpc>
                <a:spcPct val="100000"/>
              </a:lnSpc>
              <a:spcBef>
                <a:spcPts val="2900"/>
              </a:spcBef>
              <a:buFont typeface="+mj-lt"/>
              <a:buAutoNum type="arabicParenR"/>
            </a:pPr>
            <a:r>
              <a:rPr lang="sv-fi" sz="1800" dirty="0"/>
              <a:t>Hur tar jag upp säkerhetsfrågor i min närmaste krets och bland vänner? </a:t>
            </a:r>
          </a:p>
          <a:p>
            <a:pPr marL="457200" indent="-457200">
              <a:lnSpc>
                <a:spcPct val="100000"/>
              </a:lnSpc>
              <a:spcBef>
                <a:spcPts val="2900"/>
              </a:spcBef>
              <a:buFont typeface="+mj-lt"/>
              <a:buAutoNum type="arabicParenR"/>
            </a:pPr>
            <a:r>
              <a:rPr lang="sv-fi" sz="1800" dirty="0"/>
              <a:t>Exempelfall: Du besöker en vän (75+) och märker att mattorna är hala. Hur tar du upp att golven hos vännen är farliga? </a:t>
            </a:r>
          </a:p>
          <a:p>
            <a:endParaRPr lang="fi-FI" dirty="0"/>
          </a:p>
        </p:txBody>
      </p:sp>
      <p:sp>
        <p:nvSpPr>
          <p:cNvPr id="4" name="Footer Placeholder 3">
            <a:extLst>
              <a:ext uri="{FF2B5EF4-FFF2-40B4-BE49-F238E27FC236}">
                <a16:creationId xmlns:a16="http://schemas.microsoft.com/office/drawing/2014/main" id="{F6552535-B070-4F65-BF1B-349FE7437D0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27115E54-6BD0-4EA6-9A93-589DA70A6DEA}"/>
              </a:ext>
            </a:extLst>
          </p:cNvPr>
          <p:cNvSpPr>
            <a:spLocks noGrp="1"/>
          </p:cNvSpPr>
          <p:nvPr>
            <p:ph type="sldNum" sz="quarter" idx="12"/>
          </p:nvPr>
        </p:nvSpPr>
        <p:spPr/>
        <p:txBody>
          <a:bodyPr/>
          <a:lstStyle/>
          <a:p>
            <a:fld id="{A7CD31F4-64FA-4BA0-9498-67783267A8C8}" type="slidenum">
              <a:rPr lang="en-US" smtClean="0"/>
              <a:t>28</a:t>
            </a:fld>
            <a:endParaRPr lang="en-US" dirty="0"/>
          </a:p>
        </p:txBody>
      </p:sp>
      <p:pic>
        <p:nvPicPr>
          <p:cNvPr id="6" name="Picture 5">
            <a:extLst>
              <a:ext uri="{FF2B5EF4-FFF2-40B4-BE49-F238E27FC236}">
                <a16:creationId xmlns:a16="http://schemas.microsoft.com/office/drawing/2014/main" id="{3A096B07-FA51-447C-8DC6-CECC9A6F9AF3}"/>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712563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297-1FC1-40B9-A4BD-C7F04406CB28}"/>
              </a:ext>
            </a:extLst>
          </p:cNvPr>
          <p:cNvSpPr>
            <a:spLocks noGrp="1"/>
          </p:cNvSpPr>
          <p:nvPr>
            <p:ph type="title"/>
          </p:nvPr>
        </p:nvSpPr>
        <p:spPr/>
        <p:txBody>
          <a:bodyPr>
            <a:normAutofit/>
          </a:bodyPr>
          <a:lstStyle/>
          <a:p>
            <a:r>
              <a:rPr lang="sv-fi" sz="3200" b="1" dirty="0"/>
              <a:t>Uppgift 21. Att föra på tal</a:t>
            </a:r>
            <a:endParaRPr lang="fi-FI" sz="3200" dirty="0"/>
          </a:p>
        </p:txBody>
      </p:sp>
      <p:sp>
        <p:nvSpPr>
          <p:cNvPr id="3" name="Content Placeholder 2">
            <a:extLst>
              <a:ext uri="{FF2B5EF4-FFF2-40B4-BE49-F238E27FC236}">
                <a16:creationId xmlns:a16="http://schemas.microsoft.com/office/drawing/2014/main" id="{51B7F609-F0D8-4DAD-9B3D-9E59B78CFE3E}"/>
              </a:ext>
            </a:extLst>
          </p:cNvPr>
          <p:cNvSpPr>
            <a:spLocks noGrp="1"/>
          </p:cNvSpPr>
          <p:nvPr>
            <p:ph idx="1"/>
          </p:nvPr>
        </p:nvSpPr>
        <p:spPr/>
        <p:txBody>
          <a:bodyPr/>
          <a:lstStyle/>
          <a:p>
            <a:pPr marL="457200" indent="-457200">
              <a:lnSpc>
                <a:spcPct val="100000"/>
              </a:lnSpc>
              <a:spcBef>
                <a:spcPts val="2900"/>
              </a:spcBef>
              <a:buFont typeface="+mj-lt"/>
              <a:buAutoNum type="arabicParenR"/>
            </a:pPr>
            <a:r>
              <a:rPr lang="sv-fi" sz="1800" dirty="0"/>
              <a:t>Du har bett en kompis att hjälpa till med reparationen av stugans tak. Du föreslår användning av säkerhetssele och din kompis säger att det inte behövs. </a:t>
            </a:r>
          </a:p>
          <a:p>
            <a:pPr marL="457200" indent="-457200">
              <a:lnSpc>
                <a:spcPct val="100000"/>
              </a:lnSpc>
              <a:spcBef>
                <a:spcPts val="2900"/>
              </a:spcBef>
              <a:buFont typeface="+mj-lt"/>
              <a:buAutoNum type="arabicParenR"/>
            </a:pPr>
            <a:r>
              <a:rPr lang="sv-fi" sz="1800" dirty="0"/>
              <a:t>Hur för du på tal att användning av säkerhetsselar är viktigt? </a:t>
            </a:r>
          </a:p>
          <a:p>
            <a:pPr marL="457200" indent="-457200">
              <a:lnSpc>
                <a:spcPct val="100000"/>
              </a:lnSpc>
              <a:spcBef>
                <a:spcPts val="2900"/>
              </a:spcBef>
              <a:buFont typeface="+mj-lt"/>
              <a:buAutoNum type="arabicParenR"/>
            </a:pPr>
            <a:r>
              <a:rPr lang="sv-fi" sz="1800" dirty="0"/>
              <a:t>Hur förhåller du dig själv till säkerhetsråden? </a:t>
            </a:r>
          </a:p>
          <a:p>
            <a:pPr marL="0" indent="0">
              <a:buNone/>
            </a:pPr>
            <a:endParaRPr lang="fi-FI" dirty="0"/>
          </a:p>
        </p:txBody>
      </p:sp>
      <p:sp>
        <p:nvSpPr>
          <p:cNvPr id="4" name="Footer Placeholder 3">
            <a:extLst>
              <a:ext uri="{FF2B5EF4-FFF2-40B4-BE49-F238E27FC236}">
                <a16:creationId xmlns:a16="http://schemas.microsoft.com/office/drawing/2014/main" id="{F6552535-B070-4F65-BF1B-349FE7437D0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27115E54-6BD0-4EA6-9A93-589DA70A6DEA}"/>
              </a:ext>
            </a:extLst>
          </p:cNvPr>
          <p:cNvSpPr>
            <a:spLocks noGrp="1"/>
          </p:cNvSpPr>
          <p:nvPr>
            <p:ph type="sldNum" sz="quarter" idx="12"/>
          </p:nvPr>
        </p:nvSpPr>
        <p:spPr/>
        <p:txBody>
          <a:bodyPr/>
          <a:lstStyle/>
          <a:p>
            <a:fld id="{A7CD31F4-64FA-4BA0-9498-67783267A8C8}" type="slidenum">
              <a:rPr lang="en-US" smtClean="0"/>
              <a:t>29</a:t>
            </a:fld>
            <a:endParaRPr lang="en-US" dirty="0"/>
          </a:p>
        </p:txBody>
      </p:sp>
      <p:pic>
        <p:nvPicPr>
          <p:cNvPr id="6" name="Picture 5">
            <a:extLst>
              <a:ext uri="{FF2B5EF4-FFF2-40B4-BE49-F238E27FC236}">
                <a16:creationId xmlns:a16="http://schemas.microsoft.com/office/drawing/2014/main" id="{BEB11E66-F41E-4E81-9195-9D1DA91FD6F2}"/>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81888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DB25-E2DC-434B-9AAE-B76375D0D48A}"/>
              </a:ext>
            </a:extLst>
          </p:cNvPr>
          <p:cNvSpPr>
            <a:spLocks noGrp="1"/>
          </p:cNvSpPr>
          <p:nvPr>
            <p:ph type="title"/>
          </p:nvPr>
        </p:nvSpPr>
        <p:spPr/>
        <p:txBody>
          <a:bodyPr>
            <a:normAutofit/>
          </a:bodyPr>
          <a:lstStyle/>
          <a:p>
            <a:r>
              <a:rPr lang="sv-fi" sz="3200" b="1" dirty="0"/>
              <a:t>Uppgift 1. Fundera i grupp eller med kompisen bredvid</a:t>
            </a:r>
            <a:endParaRPr lang="fi-FI" sz="3200" dirty="0"/>
          </a:p>
        </p:txBody>
      </p:sp>
      <p:sp>
        <p:nvSpPr>
          <p:cNvPr id="3" name="Content Placeholder 2">
            <a:extLst>
              <a:ext uri="{FF2B5EF4-FFF2-40B4-BE49-F238E27FC236}">
                <a16:creationId xmlns:a16="http://schemas.microsoft.com/office/drawing/2014/main" id="{42BF90DA-ADF9-4FDD-A4DA-C20F8458E603}"/>
              </a:ext>
            </a:extLst>
          </p:cNvPr>
          <p:cNvSpPr>
            <a:spLocks noGrp="1"/>
          </p:cNvSpPr>
          <p:nvPr>
            <p:ph idx="1"/>
          </p:nvPr>
        </p:nvSpPr>
        <p:spPr/>
        <p:txBody>
          <a:bodyPr>
            <a:normAutofit/>
          </a:bodyPr>
          <a:lstStyle/>
          <a:p>
            <a:pPr>
              <a:buFont typeface="Arial" panose="020B0604020202020204" pitchFamily="34" charset="0"/>
              <a:buChar char="•"/>
            </a:pPr>
            <a:r>
              <a:rPr lang="sv-fi" sz="1800" dirty="0"/>
              <a:t>Hur många olyckor inträffar det årligen i Finland?</a:t>
            </a:r>
          </a:p>
          <a:p>
            <a:pPr>
              <a:buFont typeface="Arial" panose="020B0604020202020204" pitchFamily="34" charset="0"/>
              <a:buChar char="•"/>
            </a:pPr>
            <a:r>
              <a:rPr lang="sv-fi" sz="1800" dirty="0"/>
              <a:t>Var inträffar mest olyckor?</a:t>
            </a:r>
          </a:p>
          <a:p>
            <a:pPr>
              <a:buFont typeface="Arial" panose="020B0604020202020204" pitchFamily="34" charset="0"/>
              <a:buChar char="•"/>
            </a:pPr>
            <a:r>
              <a:rPr lang="sv-fi" sz="1800" dirty="0"/>
              <a:t>Vilken är den vanligaste olyckan?</a:t>
            </a:r>
          </a:p>
          <a:p>
            <a:pPr>
              <a:buFont typeface="Arial" panose="020B0604020202020204" pitchFamily="34" charset="0"/>
              <a:buChar char="•"/>
            </a:pPr>
            <a:r>
              <a:rPr lang="sv-fi" sz="1800" dirty="0"/>
              <a:t>Kan man förebygga dem? Hur? Erfarenheter?</a:t>
            </a:r>
          </a:p>
        </p:txBody>
      </p:sp>
      <p:sp>
        <p:nvSpPr>
          <p:cNvPr id="4" name="Footer Placeholder 3">
            <a:extLst>
              <a:ext uri="{FF2B5EF4-FFF2-40B4-BE49-F238E27FC236}">
                <a16:creationId xmlns:a16="http://schemas.microsoft.com/office/drawing/2014/main" id="{E95C96B5-0609-401E-B199-D04329D4113E}"/>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71F3CD44-23DC-4080-8AC5-C5B5CF8A4F46}"/>
              </a:ext>
            </a:extLst>
          </p:cNvPr>
          <p:cNvSpPr>
            <a:spLocks noGrp="1"/>
          </p:cNvSpPr>
          <p:nvPr>
            <p:ph type="sldNum" sz="quarter" idx="12"/>
          </p:nvPr>
        </p:nvSpPr>
        <p:spPr/>
        <p:txBody>
          <a:bodyPr/>
          <a:lstStyle/>
          <a:p>
            <a:fld id="{A7CD31F4-64FA-4BA0-9498-67783267A8C8}" type="slidenum">
              <a:rPr lang="en-US" smtClean="0"/>
              <a:t>3</a:t>
            </a:fld>
            <a:endParaRPr lang="en-US" dirty="0"/>
          </a:p>
        </p:txBody>
      </p:sp>
      <p:pic>
        <p:nvPicPr>
          <p:cNvPr id="6" name="Picture 5">
            <a:extLst>
              <a:ext uri="{FF2B5EF4-FFF2-40B4-BE49-F238E27FC236}">
                <a16:creationId xmlns:a16="http://schemas.microsoft.com/office/drawing/2014/main" id="{AA3F4AF6-9874-4E40-852C-808A83F32BF0}"/>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370884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297-1FC1-40B9-A4BD-C7F04406CB28}"/>
              </a:ext>
            </a:extLst>
          </p:cNvPr>
          <p:cNvSpPr>
            <a:spLocks noGrp="1"/>
          </p:cNvSpPr>
          <p:nvPr>
            <p:ph type="title"/>
          </p:nvPr>
        </p:nvSpPr>
        <p:spPr/>
        <p:txBody>
          <a:bodyPr>
            <a:normAutofit/>
          </a:bodyPr>
          <a:lstStyle/>
          <a:p>
            <a:r>
              <a:rPr lang="sv-fi" sz="3200" b="1" dirty="0"/>
              <a:t>Uppgift 22. Minne</a:t>
            </a:r>
            <a:r>
              <a:rPr lang="sv-FI" sz="3200" b="1" dirty="0"/>
              <a:t>s-</a:t>
            </a:r>
            <a:r>
              <a:rPr lang="sv-fi" sz="3200" b="1" dirty="0"/>
              <a:t>sjukdomens mångfald</a:t>
            </a:r>
            <a:endParaRPr lang="fi-FI" sz="3200" dirty="0"/>
          </a:p>
        </p:txBody>
      </p:sp>
      <p:sp>
        <p:nvSpPr>
          <p:cNvPr id="3" name="Content Placeholder 2">
            <a:extLst>
              <a:ext uri="{FF2B5EF4-FFF2-40B4-BE49-F238E27FC236}">
                <a16:creationId xmlns:a16="http://schemas.microsoft.com/office/drawing/2014/main" id="{51B7F609-F0D8-4DAD-9B3D-9E59B78CFE3E}"/>
              </a:ext>
            </a:extLst>
          </p:cNvPr>
          <p:cNvSpPr>
            <a:spLocks noGrp="1"/>
          </p:cNvSpPr>
          <p:nvPr>
            <p:ph idx="1"/>
          </p:nvPr>
        </p:nvSpPr>
        <p:spPr/>
        <p:txBody>
          <a:bodyPr/>
          <a:lstStyle/>
          <a:p>
            <a:pPr marL="0" indent="0">
              <a:lnSpc>
                <a:spcPct val="100000"/>
              </a:lnSpc>
              <a:spcBef>
                <a:spcPts val="2900"/>
              </a:spcBef>
              <a:buNone/>
            </a:pPr>
            <a:r>
              <a:rPr lang="sv-fi" sz="1800" dirty="0"/>
              <a:t>En minnessjukdom påverkar hjärnan och medför många symtom när den framskrider som även påverkar säkerheten i vardagen och olycksrisker.</a:t>
            </a:r>
          </a:p>
          <a:p>
            <a:pPr marL="457200" indent="-457200">
              <a:lnSpc>
                <a:spcPct val="100000"/>
              </a:lnSpc>
              <a:spcBef>
                <a:spcPts val="2900"/>
              </a:spcBef>
              <a:buFont typeface="+mj-lt"/>
              <a:buAutoNum type="arabicParenR"/>
            </a:pPr>
            <a:r>
              <a:rPr lang="sv-fi" sz="1800" dirty="0"/>
              <a:t>Hurdana symtom på minnesjukdom känner du till? </a:t>
            </a:r>
          </a:p>
          <a:p>
            <a:pPr marL="457200" indent="-457200">
              <a:lnSpc>
                <a:spcPct val="100000"/>
              </a:lnSpc>
              <a:spcBef>
                <a:spcPts val="2900"/>
              </a:spcBef>
              <a:buFont typeface="+mj-lt"/>
              <a:buAutoNum type="arabicParenR"/>
            </a:pPr>
            <a:r>
              <a:rPr lang="sv-fi" sz="1800" dirty="0"/>
              <a:t>Hurdana säkerhetsrisker kan en minnessjukdom orsaka hemma?</a:t>
            </a:r>
          </a:p>
          <a:p>
            <a:pPr marL="457200" indent="-457200">
              <a:lnSpc>
                <a:spcPct val="100000"/>
              </a:lnSpc>
              <a:spcBef>
                <a:spcPts val="2900"/>
              </a:spcBef>
              <a:buFont typeface="+mj-lt"/>
              <a:buAutoNum type="arabicParenR"/>
            </a:pPr>
            <a:r>
              <a:rPr lang="sv-fi" sz="1800" dirty="0"/>
              <a:t>Hur kan riskerna minimeras?</a:t>
            </a:r>
          </a:p>
          <a:p>
            <a:pPr marL="0" indent="0">
              <a:buNone/>
            </a:pPr>
            <a:endParaRPr lang="fi-FI" dirty="0"/>
          </a:p>
        </p:txBody>
      </p:sp>
      <p:sp>
        <p:nvSpPr>
          <p:cNvPr id="4" name="Footer Placeholder 3">
            <a:extLst>
              <a:ext uri="{FF2B5EF4-FFF2-40B4-BE49-F238E27FC236}">
                <a16:creationId xmlns:a16="http://schemas.microsoft.com/office/drawing/2014/main" id="{F6552535-B070-4F65-BF1B-349FE7437D0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27115E54-6BD0-4EA6-9A93-589DA70A6DEA}"/>
              </a:ext>
            </a:extLst>
          </p:cNvPr>
          <p:cNvSpPr>
            <a:spLocks noGrp="1"/>
          </p:cNvSpPr>
          <p:nvPr>
            <p:ph type="sldNum" sz="quarter" idx="12"/>
          </p:nvPr>
        </p:nvSpPr>
        <p:spPr/>
        <p:txBody>
          <a:bodyPr/>
          <a:lstStyle/>
          <a:p>
            <a:fld id="{A7CD31F4-64FA-4BA0-9498-67783267A8C8}" type="slidenum">
              <a:rPr lang="en-US" smtClean="0"/>
              <a:t>30</a:t>
            </a:fld>
            <a:endParaRPr lang="en-US" dirty="0"/>
          </a:p>
        </p:txBody>
      </p:sp>
      <p:pic>
        <p:nvPicPr>
          <p:cNvPr id="6" name="Picture 5">
            <a:extLst>
              <a:ext uri="{FF2B5EF4-FFF2-40B4-BE49-F238E27FC236}">
                <a16:creationId xmlns:a16="http://schemas.microsoft.com/office/drawing/2014/main" id="{C05F1494-163A-4026-8F5B-2566606ECC30}"/>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1003906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0297-1FC1-40B9-A4BD-C7F04406CB28}"/>
              </a:ext>
            </a:extLst>
          </p:cNvPr>
          <p:cNvSpPr>
            <a:spLocks noGrp="1"/>
          </p:cNvSpPr>
          <p:nvPr>
            <p:ph type="title"/>
          </p:nvPr>
        </p:nvSpPr>
        <p:spPr/>
        <p:txBody>
          <a:bodyPr>
            <a:normAutofit/>
          </a:bodyPr>
          <a:lstStyle/>
          <a:p>
            <a:r>
              <a:rPr lang="sv-fi" sz="3200" b="1" dirty="0"/>
              <a:t>Uppgift 23. Person med minnes</a:t>
            </a:r>
            <a:r>
              <a:rPr lang="sv-FI" sz="3200" b="1" dirty="0"/>
              <a:t>-</a:t>
            </a:r>
            <a:r>
              <a:rPr lang="sv-fi" sz="3200" b="1" dirty="0"/>
              <a:t>sjukdo</a:t>
            </a:r>
            <a:r>
              <a:rPr lang="sv-FI" sz="3200" b="1" dirty="0"/>
              <a:t>m</a:t>
            </a:r>
            <a:r>
              <a:rPr lang="sv-fi" sz="3200" b="1" dirty="0"/>
              <a:t> som går vilse eller försvinner</a:t>
            </a:r>
            <a:endParaRPr lang="fi-FI" sz="3200" dirty="0"/>
          </a:p>
        </p:txBody>
      </p:sp>
      <p:sp>
        <p:nvSpPr>
          <p:cNvPr id="3" name="Content Placeholder 2">
            <a:extLst>
              <a:ext uri="{FF2B5EF4-FFF2-40B4-BE49-F238E27FC236}">
                <a16:creationId xmlns:a16="http://schemas.microsoft.com/office/drawing/2014/main" id="{51B7F609-F0D8-4DAD-9B3D-9E59B78CFE3E}"/>
              </a:ext>
            </a:extLst>
          </p:cNvPr>
          <p:cNvSpPr>
            <a:spLocks noGrp="1"/>
          </p:cNvSpPr>
          <p:nvPr>
            <p:ph idx="1"/>
          </p:nvPr>
        </p:nvSpPr>
        <p:spPr/>
        <p:txBody>
          <a:bodyPr/>
          <a:lstStyle/>
          <a:p>
            <a:pPr marL="457200" indent="-457200">
              <a:lnSpc>
                <a:spcPct val="100000"/>
              </a:lnSpc>
              <a:spcBef>
                <a:spcPts val="2900"/>
              </a:spcBef>
              <a:buAutoNum type="arabicParenR"/>
            </a:pPr>
            <a:r>
              <a:rPr lang="sv-fi" sz="1800" dirty="0"/>
              <a:t>Se </a:t>
            </a:r>
            <a:r>
              <a:rPr lang="sv-fi" sz="1800" dirty="0">
                <a:solidFill>
                  <a:schemeClr val="accent2"/>
                </a:solidFill>
                <a:hlinkClick r:id="rId2">
                  <a:extLst>
                    <a:ext uri="{A12FA001-AC4F-418D-AE19-62706E023703}">
                      <ahyp:hlinkClr xmlns:ahyp="http://schemas.microsoft.com/office/drawing/2018/hyperlinkcolor" val="tx"/>
                    </a:ext>
                  </a:extLst>
                </a:hlinkClick>
              </a:rPr>
              <a:t>videon i  YouTube</a:t>
            </a:r>
            <a:endParaRPr lang="sv-fi" sz="1800" dirty="0">
              <a:solidFill>
                <a:schemeClr val="accent2"/>
              </a:solidFill>
            </a:endParaRPr>
          </a:p>
          <a:p>
            <a:pPr marL="457200" indent="-457200">
              <a:lnSpc>
                <a:spcPct val="100000"/>
              </a:lnSpc>
              <a:spcBef>
                <a:spcPts val="2900"/>
              </a:spcBef>
              <a:buAutoNum type="arabicParenR"/>
            </a:pPr>
            <a:r>
              <a:rPr lang="sv-fi" sz="1800" dirty="0"/>
              <a:t>Hur agerar du om du möter en vilsen person utan minne?</a:t>
            </a:r>
          </a:p>
          <a:p>
            <a:pPr lvl="1">
              <a:lnSpc>
                <a:spcPct val="100000"/>
              </a:lnSpc>
              <a:spcBef>
                <a:spcPts val="2900"/>
              </a:spcBef>
              <a:buFont typeface="Arial" panose="020B0604020202020204" pitchFamily="34" charset="0"/>
              <a:buChar char="•"/>
            </a:pPr>
            <a:r>
              <a:rPr lang="sv-fi" dirty="0"/>
              <a:t>Bemötande – Vad ska man säga? Hur ska man vara närvarande i situationen?</a:t>
            </a:r>
          </a:p>
          <a:p>
            <a:pPr lvl="1">
              <a:lnSpc>
                <a:spcPct val="100000"/>
              </a:lnSpc>
              <a:spcBef>
                <a:spcPts val="2900"/>
              </a:spcBef>
              <a:buFont typeface="Arial" panose="020B0604020202020204" pitchFamily="34" charset="0"/>
              <a:buChar char="•"/>
            </a:pPr>
            <a:r>
              <a:rPr lang="sv-fi" dirty="0"/>
              <a:t>Fortsatta åtgärder – Vad gör man härnäst?</a:t>
            </a:r>
          </a:p>
          <a:p>
            <a:pPr marL="0" indent="0">
              <a:buNone/>
            </a:pPr>
            <a:endParaRPr lang="fi-FI" dirty="0"/>
          </a:p>
        </p:txBody>
      </p:sp>
      <p:sp>
        <p:nvSpPr>
          <p:cNvPr id="4" name="Footer Placeholder 3">
            <a:extLst>
              <a:ext uri="{FF2B5EF4-FFF2-40B4-BE49-F238E27FC236}">
                <a16:creationId xmlns:a16="http://schemas.microsoft.com/office/drawing/2014/main" id="{F6552535-B070-4F65-BF1B-349FE7437D06}"/>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27115E54-6BD0-4EA6-9A93-589DA70A6DEA}"/>
              </a:ext>
            </a:extLst>
          </p:cNvPr>
          <p:cNvSpPr>
            <a:spLocks noGrp="1"/>
          </p:cNvSpPr>
          <p:nvPr>
            <p:ph type="sldNum" sz="quarter" idx="12"/>
          </p:nvPr>
        </p:nvSpPr>
        <p:spPr/>
        <p:txBody>
          <a:bodyPr/>
          <a:lstStyle/>
          <a:p>
            <a:fld id="{A7CD31F4-64FA-4BA0-9498-67783267A8C8}" type="slidenum">
              <a:rPr lang="en-US" smtClean="0"/>
              <a:t>31</a:t>
            </a:fld>
            <a:endParaRPr lang="en-US" dirty="0"/>
          </a:p>
        </p:txBody>
      </p:sp>
      <p:pic>
        <p:nvPicPr>
          <p:cNvPr id="6" name="Picture 5">
            <a:extLst>
              <a:ext uri="{FF2B5EF4-FFF2-40B4-BE49-F238E27FC236}">
                <a16:creationId xmlns:a16="http://schemas.microsoft.com/office/drawing/2014/main" id="{1BC9F484-A7B3-4005-B611-1C624ABBB28A}"/>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18228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FCF8D96-ACCE-4A38-BFE7-4D631184D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254"/>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31B0297-1FC1-40B9-A4BD-C7F04406CB28}"/>
              </a:ext>
            </a:extLst>
          </p:cNvPr>
          <p:cNvSpPr>
            <a:spLocks noGrp="1"/>
          </p:cNvSpPr>
          <p:nvPr>
            <p:ph type="title"/>
          </p:nvPr>
        </p:nvSpPr>
        <p:spPr>
          <a:xfrm>
            <a:off x="289248" y="1123837"/>
            <a:ext cx="4998963" cy="1255469"/>
          </a:xfrm>
        </p:spPr>
        <p:txBody>
          <a:bodyPr>
            <a:normAutofit/>
          </a:bodyPr>
          <a:lstStyle/>
          <a:p>
            <a:r>
              <a:rPr lang="sv-fi" sz="3200" b="1" dirty="0"/>
              <a:t>Uppgift 24. </a:t>
            </a:r>
            <a:r>
              <a:rPr lang="sv-fi" sz="3200" b="1" dirty="0" err="1">
                <a:ea typeface="Arial" panose="020B0604020202020204" pitchFamily="34" charset="0"/>
                <a:cs typeface="Arial" panose="020B0604020202020204" pitchFamily="34" charset="0"/>
                <a:sym typeface="Arial" panose="020B0604020202020204" pitchFamily="34" charset="0"/>
              </a:rPr>
              <a:t>Säkerhets</a:t>
            </a:r>
            <a:r>
              <a:rPr lang="sv-FI" sz="3200" b="1" dirty="0" err="1">
                <a:ea typeface="Arial" panose="020B0604020202020204" pitchFamily="34" charset="0"/>
                <a:cs typeface="Arial" panose="020B0604020202020204" pitchFamily="34" charset="0"/>
                <a:sym typeface="Arial" panose="020B0604020202020204" pitchFamily="34" charset="0"/>
              </a:rPr>
              <a:t>-</a:t>
            </a:r>
            <a:r>
              <a:rPr lang="sv-fi" sz="3200" b="1" dirty="0" err="1">
                <a:ea typeface="Arial" panose="020B0604020202020204" pitchFamily="34" charset="0"/>
                <a:cs typeface="Arial" panose="020B0604020202020204" pitchFamily="34" charset="0"/>
                <a:sym typeface="Arial" panose="020B0604020202020204" pitchFamily="34" charset="0"/>
              </a:rPr>
              <a:t>coac</a:t>
            </a:r>
            <a:r>
              <a:rPr lang="sv-FI" sz="3200" b="1" dirty="0" err="1">
                <a:ea typeface="Arial" panose="020B0604020202020204" pitchFamily="34" charset="0"/>
                <a:cs typeface="Arial" panose="020B0604020202020204" pitchFamily="34" charset="0"/>
                <a:sym typeface="Arial" panose="020B0604020202020204" pitchFamily="34" charset="0"/>
              </a:rPr>
              <a:t>h</a:t>
            </a:r>
            <a:r>
              <a:rPr lang="sv-fi" sz="3200" b="1" dirty="0" err="1">
                <a:ea typeface="Arial" panose="020B0604020202020204" pitchFamily="34" charset="0"/>
                <a:cs typeface="Arial" panose="020B0604020202020204" pitchFamily="34" charset="0"/>
                <a:sym typeface="Arial" panose="020B0604020202020204" pitchFamily="34" charset="0"/>
              </a:rPr>
              <a:t>väskan</a:t>
            </a:r>
            <a:endParaRPr lang="fi-FI" sz="3200" dirty="0"/>
          </a:p>
        </p:txBody>
      </p:sp>
      <p:sp>
        <p:nvSpPr>
          <p:cNvPr id="3" name="Content Placeholder 2">
            <a:extLst>
              <a:ext uri="{FF2B5EF4-FFF2-40B4-BE49-F238E27FC236}">
                <a16:creationId xmlns:a16="http://schemas.microsoft.com/office/drawing/2014/main" id="{51B7F609-F0D8-4DAD-9B3D-9E59B78CFE3E}"/>
              </a:ext>
            </a:extLst>
          </p:cNvPr>
          <p:cNvSpPr>
            <a:spLocks noGrp="1"/>
          </p:cNvSpPr>
          <p:nvPr>
            <p:ph idx="1"/>
          </p:nvPr>
        </p:nvSpPr>
        <p:spPr>
          <a:xfrm>
            <a:off x="289249" y="2510395"/>
            <a:ext cx="4998962" cy="3274586"/>
          </a:xfrm>
        </p:spPr>
        <p:txBody>
          <a:bodyPr anchor="t">
            <a:normAutofit/>
          </a:bodyPr>
          <a:lstStyle/>
          <a:p>
            <a:pPr>
              <a:lnSpc>
                <a:spcPct val="100000"/>
              </a:lnSpc>
              <a:buClr>
                <a:schemeClr val="bg1"/>
              </a:buClr>
              <a:buFont typeface="Arial" panose="020B0604020202020204" pitchFamily="34" charset="0"/>
              <a:buChar char="•"/>
            </a:pPr>
            <a:r>
              <a:rPr lang="sv-fi" sz="1800" dirty="0">
                <a:solidFill>
                  <a:srgbClr val="FFFFFF"/>
                </a:solidFill>
                <a:ea typeface="Arial" panose="020B0604020202020204" pitchFamily="34" charset="0"/>
                <a:cs typeface="Arial" panose="020B0604020202020204" pitchFamily="34" charset="0"/>
                <a:sym typeface="Arial" panose="020B0604020202020204" pitchFamily="34" charset="0"/>
              </a:rPr>
              <a:t>Väskan innehåller centrala säkerhetsredskap för vardagen och till exempel material för förebyggande av olyckor som kan utnyttjas i kartläggningen av olycksrisker.</a:t>
            </a:r>
          </a:p>
          <a:p>
            <a:pPr>
              <a:lnSpc>
                <a:spcPct val="100000"/>
              </a:lnSpc>
              <a:buClr>
                <a:schemeClr val="bg1"/>
              </a:buClr>
              <a:buFont typeface="Arial" panose="020B0604020202020204" pitchFamily="34" charset="0"/>
              <a:buChar char="•"/>
            </a:pPr>
            <a:r>
              <a:rPr lang="sv-fi" sz="1800" dirty="0">
                <a:solidFill>
                  <a:srgbClr val="FFFFFF"/>
                </a:solidFill>
                <a:ea typeface="Arial" panose="020B0604020202020204" pitchFamily="34" charset="0"/>
                <a:cs typeface="Arial" panose="020B0604020202020204" pitchFamily="34" charset="0"/>
                <a:sym typeface="Arial" panose="020B0604020202020204" pitchFamily="34" charset="0"/>
              </a:rPr>
              <a:t>Bekanta er med </a:t>
            </a:r>
            <a:r>
              <a:rPr lang="sv-fi" sz="1800" dirty="0">
                <a:solidFill>
                  <a:schemeClr val="accent3"/>
                </a:solidFill>
                <a:hlinkClick r:id="rId2">
                  <a:extLst>
                    <a:ext uri="{A12FA001-AC4F-418D-AE19-62706E023703}">
                      <ahyp:hlinkClr xmlns:ahyp="http://schemas.microsoft.com/office/drawing/2018/hyperlinkcolor" val="tx"/>
                    </a:ext>
                  </a:extLst>
                </a:hlinkClick>
              </a:rPr>
              <a:t>innehållet i Säkerhetscoachväskan</a:t>
            </a:r>
            <a:endParaRPr lang="sv-fi" altLang="fi-FI" sz="1800" dirty="0">
              <a:solidFill>
                <a:schemeClr val="accent3"/>
              </a:solidFill>
            </a:endParaRPr>
          </a:p>
        </p:txBody>
      </p:sp>
      <p:pic>
        <p:nvPicPr>
          <p:cNvPr id="6" name="Picture 5" descr="A picture containing text, items, case, accessory&#10;&#10;Description automatically generated">
            <a:extLst>
              <a:ext uri="{FF2B5EF4-FFF2-40B4-BE49-F238E27FC236}">
                <a16:creationId xmlns:a16="http://schemas.microsoft.com/office/drawing/2014/main" id="{380F2D4C-91AA-4DB0-8AD2-12D39007EBE4}"/>
              </a:ext>
            </a:extLst>
          </p:cNvPr>
          <p:cNvPicPr>
            <a:picLocks noChangeAspect="1"/>
          </p:cNvPicPr>
          <p:nvPr/>
        </p:nvPicPr>
        <p:blipFill rotWithShape="1">
          <a:blip r:embed="rId3"/>
          <a:srcRect t="527" r="-2" b="-2"/>
          <a:stretch/>
        </p:blipFill>
        <p:spPr>
          <a:xfrm>
            <a:off x="6083162" y="759254"/>
            <a:ext cx="5238340" cy="5330650"/>
          </a:xfrm>
          <a:prstGeom prst="rect">
            <a:avLst/>
          </a:prstGeom>
        </p:spPr>
      </p:pic>
      <p:sp>
        <p:nvSpPr>
          <p:cNvPr id="4" name="Footer Placeholder 3">
            <a:extLst>
              <a:ext uri="{FF2B5EF4-FFF2-40B4-BE49-F238E27FC236}">
                <a16:creationId xmlns:a16="http://schemas.microsoft.com/office/drawing/2014/main" id="{F6552535-B070-4F65-BF1B-349FE7437D06}"/>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Trygghetscoachträning</a:t>
            </a:r>
          </a:p>
        </p:txBody>
      </p:sp>
      <p:sp>
        <p:nvSpPr>
          <p:cNvPr id="5" name="Slide Number Placeholder 4">
            <a:extLst>
              <a:ext uri="{FF2B5EF4-FFF2-40B4-BE49-F238E27FC236}">
                <a16:creationId xmlns:a16="http://schemas.microsoft.com/office/drawing/2014/main" id="{27115E54-6BD0-4EA6-9A93-589DA70A6DEA}"/>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32</a:t>
            </a:fld>
            <a:endParaRPr lang="en-US"/>
          </a:p>
        </p:txBody>
      </p:sp>
      <p:pic>
        <p:nvPicPr>
          <p:cNvPr id="10" name="Picture 9" descr="A black cat with a tail&#10;&#10;Description automatically generated">
            <a:extLst>
              <a:ext uri="{FF2B5EF4-FFF2-40B4-BE49-F238E27FC236}">
                <a16:creationId xmlns:a16="http://schemas.microsoft.com/office/drawing/2014/main" id="{1ADBC8B8-075E-43EA-9D02-84D6CA146054}"/>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32341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Footer Placeholder 1">
            <a:extLst>
              <a:ext uri="{FF2B5EF4-FFF2-40B4-BE49-F238E27FC236}">
                <a16:creationId xmlns:a16="http://schemas.microsoft.com/office/drawing/2014/main" id="{3724D9BB-6928-4A21-A7A4-F85759754C18}"/>
              </a:ext>
            </a:extLst>
          </p:cNvPr>
          <p:cNvSpPr>
            <a:spLocks noGrp="1"/>
          </p:cNvSpPr>
          <p:nvPr>
            <p:ph type="ftr" sz="quarter" idx="11"/>
          </p:nvPr>
        </p:nvSpPr>
        <p:spPr>
          <a:xfrm>
            <a:off x="3869268" y="6404118"/>
            <a:ext cx="591151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orbel" panose="020B0503020204020204"/>
                <a:ea typeface="+mn-ea"/>
                <a:cs typeface="+mn-cs"/>
              </a:rPr>
              <a:t>Trygghetscoachträning</a:t>
            </a:r>
          </a:p>
        </p:txBody>
      </p:sp>
      <p:sp>
        <p:nvSpPr>
          <p:cNvPr id="3" name="Slide Number Placeholder 2">
            <a:extLst>
              <a:ext uri="{FF2B5EF4-FFF2-40B4-BE49-F238E27FC236}">
                <a16:creationId xmlns:a16="http://schemas.microsoft.com/office/drawing/2014/main" id="{8C996F07-879D-48E8-81F8-1153E0B9EA08}"/>
              </a:ext>
            </a:extLst>
          </p:cNvPr>
          <p:cNvSpPr>
            <a:spLocks noGrp="1"/>
          </p:cNvSpPr>
          <p:nvPr>
            <p:ph type="sldNum" sz="quarter" idx="12"/>
          </p:nvPr>
        </p:nvSpPr>
        <p:spPr>
          <a:xfrm>
            <a:off x="10634135" y="6356350"/>
            <a:ext cx="153092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7CD31F4-64FA-4BA0-9498-67783267A8C8}" type="slidenum">
              <a:rPr kumimoji="0" lang="en-US" sz="1200" b="1"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33</a:t>
            </a:fld>
            <a:endParaRPr kumimoji="0" lang="en-US" sz="1200" b="1"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A black cat with a tail&#10;&#10;Description automatically generated">
            <a:extLst>
              <a:ext uri="{FF2B5EF4-FFF2-40B4-BE49-F238E27FC236}">
                <a16:creationId xmlns:a16="http://schemas.microsoft.com/office/drawing/2014/main" id="{2B076E87-EEA0-87A8-696B-55A0325DB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056" y="1952244"/>
            <a:ext cx="3675888" cy="2953512"/>
          </a:xfrm>
          <a:prstGeom prst="rect">
            <a:avLst/>
          </a:prstGeom>
        </p:spPr>
      </p:pic>
    </p:spTree>
    <p:extLst>
      <p:ext uri="{BB962C8B-B14F-4D97-AF65-F5344CB8AC3E}">
        <p14:creationId xmlns:p14="http://schemas.microsoft.com/office/powerpoint/2010/main" val="221254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DB25-E2DC-434B-9AAE-B76375D0D48A}"/>
              </a:ext>
            </a:extLst>
          </p:cNvPr>
          <p:cNvSpPr>
            <a:spLocks noGrp="1"/>
          </p:cNvSpPr>
          <p:nvPr>
            <p:ph type="title"/>
          </p:nvPr>
        </p:nvSpPr>
        <p:spPr>
          <a:xfrm>
            <a:off x="252919" y="1123837"/>
            <a:ext cx="3308428" cy="4601183"/>
          </a:xfrm>
        </p:spPr>
        <p:txBody>
          <a:bodyPr>
            <a:normAutofit/>
          </a:bodyPr>
          <a:lstStyle/>
          <a:p>
            <a:r>
              <a:rPr lang="sv-fi" sz="3200" b="1" dirty="0"/>
              <a:t>Uppgift 2. Utnyttjande av olycksfalls</a:t>
            </a:r>
            <a:r>
              <a:rPr lang="sv-FI" sz="3200" b="1" dirty="0"/>
              <a:t>-</a:t>
            </a:r>
            <a:r>
              <a:rPr lang="sv-fi" sz="3200" b="1" dirty="0"/>
              <a:t>indikatorer vid utbildningarna</a:t>
            </a:r>
            <a:endParaRPr lang="fi-FI" sz="3200" dirty="0"/>
          </a:p>
        </p:txBody>
      </p:sp>
      <p:sp>
        <p:nvSpPr>
          <p:cNvPr id="3" name="Content Placeholder 2">
            <a:extLst>
              <a:ext uri="{FF2B5EF4-FFF2-40B4-BE49-F238E27FC236}">
                <a16:creationId xmlns:a16="http://schemas.microsoft.com/office/drawing/2014/main" id="{42BF90DA-ADF9-4FDD-A4DA-C20F8458E603}"/>
              </a:ext>
            </a:extLst>
          </p:cNvPr>
          <p:cNvSpPr>
            <a:spLocks noGrp="1"/>
          </p:cNvSpPr>
          <p:nvPr>
            <p:ph idx="1"/>
          </p:nvPr>
        </p:nvSpPr>
        <p:spPr/>
        <p:txBody>
          <a:bodyPr>
            <a:normAutofit/>
          </a:bodyPr>
          <a:lstStyle/>
          <a:p>
            <a:pPr marL="342900" indent="-342900">
              <a:lnSpc>
                <a:spcPct val="100000"/>
              </a:lnSpc>
              <a:buFont typeface="+mj-lt"/>
              <a:buAutoNum type="arabicPeriod"/>
            </a:pPr>
            <a:r>
              <a:rPr lang="sv-fi" sz="1800" dirty="0"/>
              <a:t>Bekanta er i grupp eller med kompisen bredvid med</a:t>
            </a:r>
            <a:r>
              <a:rPr lang="sv-fi" sz="1800" dirty="0">
                <a:solidFill>
                  <a:schemeClr val="accent2"/>
                </a:solidFill>
              </a:rPr>
              <a:t> </a:t>
            </a:r>
            <a:r>
              <a:rPr lang="sv-fi" sz="1800" dirty="0">
                <a:solidFill>
                  <a:schemeClr val="accent2"/>
                </a:solidFill>
                <a:hlinkClick r:id="rId3">
                  <a:extLst>
                    <a:ext uri="{A12FA001-AC4F-418D-AE19-62706E023703}">
                      <ahyp:hlinkClr xmlns:ahyp="http://schemas.microsoft.com/office/drawing/2018/hyperlinkcolor" val="tx"/>
                    </a:ext>
                  </a:extLst>
                </a:hlinkClick>
              </a:rPr>
              <a:t>anvisningar gjorda för säkerhetscoacherna om utnyttjande av olycksfallsindikatorerna</a:t>
            </a:r>
            <a:r>
              <a:rPr lang="sv-fi" sz="1800" dirty="0">
                <a:solidFill>
                  <a:schemeClr val="accent2"/>
                </a:solidFill>
              </a:rPr>
              <a:t>. </a:t>
            </a:r>
          </a:p>
          <a:p>
            <a:pPr marL="342900" indent="-342900">
              <a:lnSpc>
                <a:spcPct val="100000"/>
              </a:lnSpc>
              <a:buFont typeface="+mj-lt"/>
              <a:buAutoNum type="arabicPeriod"/>
            </a:pPr>
            <a:r>
              <a:rPr lang="sv-FI" sz="1800" dirty="0"/>
              <a:t>V</a:t>
            </a:r>
            <a:r>
              <a:rPr lang="sv-fi" sz="1800" dirty="0"/>
              <a:t>älj en eller flera indikatorer som ni vill granska. </a:t>
            </a:r>
          </a:p>
          <a:p>
            <a:pPr marL="342900" indent="-342900">
              <a:lnSpc>
                <a:spcPct val="100000"/>
              </a:lnSpc>
              <a:buFont typeface="+mj-lt"/>
              <a:buAutoNum type="arabicPeriod"/>
            </a:pPr>
            <a:r>
              <a:rPr lang="sv-fi" sz="1800" dirty="0"/>
              <a:t>Välj därefter de områden som ni vill ta med i er granskning. </a:t>
            </a:r>
          </a:p>
          <a:p>
            <a:pPr marL="342900" indent="-342900">
              <a:lnSpc>
                <a:spcPct val="100000"/>
              </a:lnSpc>
              <a:buFont typeface="+mj-lt"/>
              <a:buAutoNum type="arabicPeriod"/>
            </a:pPr>
            <a:r>
              <a:rPr lang="sv-fi" sz="1800" dirty="0"/>
              <a:t>Diskutera vilka observationer ni gör av resultaten?</a:t>
            </a:r>
            <a:endParaRPr lang="sv-fi" sz="180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p:txBody>
      </p:sp>
      <p:sp>
        <p:nvSpPr>
          <p:cNvPr id="4" name="Footer Placeholder 3">
            <a:extLst>
              <a:ext uri="{FF2B5EF4-FFF2-40B4-BE49-F238E27FC236}">
                <a16:creationId xmlns:a16="http://schemas.microsoft.com/office/drawing/2014/main" id="{E95C96B5-0609-401E-B199-D04329D4113E}"/>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71F3CD44-23DC-4080-8AC5-C5B5CF8A4F46}"/>
              </a:ext>
            </a:extLst>
          </p:cNvPr>
          <p:cNvSpPr>
            <a:spLocks noGrp="1"/>
          </p:cNvSpPr>
          <p:nvPr>
            <p:ph type="sldNum" sz="quarter" idx="12"/>
          </p:nvPr>
        </p:nvSpPr>
        <p:spPr/>
        <p:txBody>
          <a:bodyPr/>
          <a:lstStyle/>
          <a:p>
            <a:fld id="{A7CD31F4-64FA-4BA0-9498-67783267A8C8}" type="slidenum">
              <a:rPr lang="en-US" smtClean="0"/>
              <a:t>4</a:t>
            </a:fld>
            <a:endParaRPr lang="en-US" dirty="0"/>
          </a:p>
        </p:txBody>
      </p:sp>
      <p:pic>
        <p:nvPicPr>
          <p:cNvPr id="6" name="Picture 5">
            <a:extLst>
              <a:ext uri="{FF2B5EF4-FFF2-40B4-BE49-F238E27FC236}">
                <a16:creationId xmlns:a16="http://schemas.microsoft.com/office/drawing/2014/main" id="{1569B337-AA1D-40A1-94F8-36EDBF89265B}"/>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347027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p:txBody>
          <a:bodyPr>
            <a:normAutofit/>
          </a:bodyPr>
          <a:lstStyle/>
          <a:p>
            <a:r>
              <a:rPr lang="sv-fi" sz="3200" b="1" dirty="0"/>
              <a:t>Uppgift 3. Fallolycka</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normAutofit/>
          </a:bodyPr>
          <a:lstStyle/>
          <a:p>
            <a:pPr>
              <a:lnSpc>
                <a:spcPct val="100000"/>
              </a:lnSpc>
              <a:buFont typeface="Arial" panose="020B0604020202020204" pitchFamily="34" charset="0"/>
              <a:buChar char="•"/>
            </a:pPr>
            <a:r>
              <a:rPr lang="sv-fi" sz="1800" dirty="0"/>
              <a:t>Par- eller gruppdiskussion (2 min): Har du råkat ut för en fallolycka hemma? I en hurdan situation? Hur skulle du ha kunnat förebygga situationen? </a:t>
            </a:r>
          </a:p>
          <a:p>
            <a:pPr>
              <a:lnSpc>
                <a:spcPct val="100000"/>
              </a:lnSpc>
              <a:buFont typeface="Arial" panose="020B0604020202020204" pitchFamily="34" charset="0"/>
              <a:buChar char="•"/>
            </a:pPr>
            <a:r>
              <a:rPr lang="sv-fi" sz="1800" dirty="0"/>
              <a:t>Diskussion (5 min): man går gemensamt igenom deltagarnas erfarenheter. </a:t>
            </a:r>
          </a:p>
          <a:p>
            <a:pPr>
              <a:lnSpc>
                <a:spcPct val="100000"/>
              </a:lnSpc>
              <a:buFont typeface="Arial" panose="020B0604020202020204" pitchFamily="34" charset="0"/>
              <a:buChar char="•"/>
            </a:pPr>
            <a:r>
              <a:rPr lang="sv-fi" sz="1800" dirty="0"/>
              <a:t>Statistik och teorier</a:t>
            </a:r>
          </a:p>
          <a:p>
            <a:pPr lvl="2" indent="-342900">
              <a:lnSpc>
                <a:spcPct val="100000"/>
              </a:lnSpc>
              <a:buFont typeface="Arial" panose="020B0604020202020204" pitchFamily="34" charset="0"/>
              <a:buChar char="•"/>
            </a:pPr>
            <a:r>
              <a:rPr lang="sv-fi" sz="1800" dirty="0"/>
              <a:t>i anslutning till fallolyckor</a:t>
            </a:r>
          </a:p>
          <a:p>
            <a:pPr lvl="2" indent="-342900">
              <a:lnSpc>
                <a:spcPct val="100000"/>
              </a:lnSpc>
              <a:buFont typeface="Arial" panose="020B0604020202020204" pitchFamily="34" charset="0"/>
              <a:buChar char="•"/>
            </a:pPr>
            <a:r>
              <a:rPr lang="sv-fi" sz="1800" dirty="0"/>
              <a:t>metoder för förebyggande (8 min).</a:t>
            </a:r>
          </a:p>
          <a:p>
            <a:pPr>
              <a:lnSpc>
                <a:spcPct val="100000"/>
              </a:lnSpc>
              <a:buFont typeface="Arial" panose="020B0604020202020204" pitchFamily="34" charset="0"/>
              <a:buChar char="•"/>
            </a:pPr>
            <a:r>
              <a:rPr lang="sv-fi" sz="1800" dirty="0"/>
              <a:t>Om gruppen är stor kan man ta upp 2–3 diskussionsexempel från varje grupp. </a:t>
            </a:r>
          </a:p>
          <a:p>
            <a:pPr>
              <a:lnSpc>
                <a:spcPct val="100000"/>
              </a:lnSpc>
              <a:buFont typeface="Arial" panose="020B0604020202020204" pitchFamily="34" charset="0"/>
              <a:buChar char="•"/>
            </a:pPr>
            <a:r>
              <a:rPr lang="sv-fi" sz="1800" dirty="0"/>
              <a:t>Se till att det finns tid för frågor. </a:t>
            </a:r>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5</a:t>
            </a:fld>
            <a:endParaRPr lang="en-US" dirty="0"/>
          </a:p>
        </p:txBody>
      </p:sp>
      <p:pic>
        <p:nvPicPr>
          <p:cNvPr id="6" name="Picture 5">
            <a:extLst>
              <a:ext uri="{FF2B5EF4-FFF2-40B4-BE49-F238E27FC236}">
                <a16:creationId xmlns:a16="http://schemas.microsoft.com/office/drawing/2014/main" id="{DDFF33B2-DCEE-4FBA-89A0-8C0CCE02892A}"/>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93405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p:txBody>
          <a:bodyPr>
            <a:normAutofit/>
          </a:bodyPr>
          <a:lstStyle/>
          <a:p>
            <a:r>
              <a:rPr lang="sv-fi" sz="3200" b="1" dirty="0"/>
              <a:t>Uppgift 4. Bedömning av risken för fallolyckor</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lstStyle/>
          <a:p>
            <a:pPr marL="457200" indent="-457200">
              <a:lnSpc>
                <a:spcPct val="100000"/>
              </a:lnSpc>
              <a:buAutoNum type="arabicParenR"/>
            </a:pPr>
            <a:r>
              <a:rPr lang="sv-fi" sz="1800" dirty="0"/>
              <a:t>Bekanta er i grupp eller med paret med den </a:t>
            </a:r>
            <a:r>
              <a:rPr lang="sv-fi" sz="1800" dirty="0">
                <a:solidFill>
                  <a:schemeClr val="accent2"/>
                </a:solidFill>
                <a:hlinkClick r:id="rId2">
                  <a:extLst>
                    <a:ext uri="{A12FA001-AC4F-418D-AE19-62706E023703}">
                      <ahyp:hlinkClr xmlns:ahyp="http://schemas.microsoft.com/office/drawing/2018/hyperlinkcolor" val="tx"/>
                    </a:ext>
                  </a:extLst>
                </a:hlinkClick>
              </a:rPr>
              <a:t>elektroniska självbedömningsenkäten om fallrisk.</a:t>
            </a:r>
            <a:endParaRPr lang="sv-fi" sz="1800" dirty="0">
              <a:solidFill>
                <a:schemeClr val="accent2"/>
              </a:solidFill>
            </a:endParaRPr>
          </a:p>
          <a:p>
            <a:pPr marL="457200" indent="-457200">
              <a:lnSpc>
                <a:spcPct val="100000"/>
              </a:lnSpc>
              <a:buAutoNum type="arabicParenR"/>
            </a:pPr>
            <a:r>
              <a:rPr lang="sv-fi" sz="1800" dirty="0"/>
              <a:t>Syftet med enkäten är att grovt bedöma hur stor risk ni löper att råka ut för en fallolycka. Svara på följande frågor genom att välja det alternativ som bäst beskriver er.</a:t>
            </a:r>
          </a:p>
          <a:p>
            <a:pPr marL="457200" indent="-457200">
              <a:lnSpc>
                <a:spcPct val="100000"/>
              </a:lnSpc>
              <a:buAutoNum type="arabicParenR"/>
            </a:pPr>
            <a:r>
              <a:rPr lang="sv-fi" sz="1800" dirty="0">
                <a:ea typeface="Arial" panose="020B0604020202020204" pitchFamily="34" charset="0"/>
                <a:cs typeface="Arial" panose="020B0604020202020204" pitchFamily="34" charset="0"/>
                <a:sym typeface="Arial" panose="020B0604020202020204" pitchFamily="34" charset="0"/>
              </a:rPr>
              <a:t>På basis av svaren får personen en grov bedömning av den egna risken för en fallolycka. </a:t>
            </a:r>
            <a:endParaRPr lang="sv-fi" sz="1800" dirty="0"/>
          </a:p>
          <a:p>
            <a:endParaRPr lang="fi-FI" dirty="0"/>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6</a:t>
            </a:fld>
            <a:endParaRPr lang="en-US" dirty="0"/>
          </a:p>
        </p:txBody>
      </p:sp>
      <p:pic>
        <p:nvPicPr>
          <p:cNvPr id="6" name="Picture 5">
            <a:extLst>
              <a:ext uri="{FF2B5EF4-FFF2-40B4-BE49-F238E27FC236}">
                <a16:creationId xmlns:a16="http://schemas.microsoft.com/office/drawing/2014/main" id="{C254A5C9-8EC1-4821-9329-A585508D9139}"/>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293586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a:xfrm>
            <a:off x="289248" y="1123837"/>
            <a:ext cx="6451110" cy="1255469"/>
          </a:xfrm>
        </p:spPr>
        <p:txBody>
          <a:bodyPr>
            <a:normAutofit/>
          </a:bodyPr>
          <a:lstStyle/>
          <a:p>
            <a:r>
              <a:rPr lang="sv-fi" sz="3200" b="1" dirty="0"/>
              <a:t>Uppgift 5. Bedömning av </a:t>
            </a:r>
            <a:br>
              <a:rPr lang="sv-fi" sz="3200" b="1" dirty="0"/>
            </a:br>
            <a:r>
              <a:rPr lang="sv-fi" sz="3200" b="1" dirty="0"/>
              <a:t>risken för fallolyckor</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a:xfrm>
            <a:off x="289248" y="2510395"/>
            <a:ext cx="6451109" cy="3274586"/>
          </a:xfrm>
        </p:spPr>
        <p:txBody>
          <a:bodyPr anchor="t">
            <a:normAutofit/>
          </a:bodyPr>
          <a:lstStyle/>
          <a:p>
            <a:pPr marL="457200" indent="-457200">
              <a:lnSpc>
                <a:spcPct val="100000"/>
              </a:lnSpc>
              <a:buClr>
                <a:schemeClr val="bg1"/>
              </a:buClr>
              <a:buFont typeface="+mj-lt"/>
              <a:buAutoNum type="arabicPeriod"/>
            </a:pPr>
            <a:r>
              <a:rPr lang="sv-fi" sz="1800" dirty="0">
                <a:solidFill>
                  <a:srgbClr val="FFFFFF"/>
                </a:solidFill>
              </a:rPr>
              <a:t>Bekanta er i grupp eller med ert par med </a:t>
            </a:r>
            <a:r>
              <a:rPr lang="sv-fi" sz="1800" dirty="0">
                <a:solidFill>
                  <a:srgbClr val="FFFFFF"/>
                </a:solidFill>
                <a:hlinkClick r:id="rId2">
                  <a:extLst>
                    <a:ext uri="{A12FA001-AC4F-418D-AE19-62706E023703}">
                      <ahyp:hlinkClr xmlns:ahyp="http://schemas.microsoft.com/office/drawing/2018/hyperlinkcolor" val="tx"/>
                    </a:ext>
                  </a:extLst>
                </a:hlinkClick>
              </a:rPr>
              <a:t>checklistan om riskfaktorer för fallolyckor</a:t>
            </a:r>
            <a:r>
              <a:rPr lang="sv-fi" sz="1800" dirty="0">
                <a:solidFill>
                  <a:srgbClr val="FFFFFF"/>
                </a:solidFill>
              </a:rPr>
              <a:t> antingen med dator eller pappersblankett. </a:t>
            </a:r>
          </a:p>
          <a:p>
            <a:pPr marL="457200" indent="-457200">
              <a:lnSpc>
                <a:spcPct val="100000"/>
              </a:lnSpc>
              <a:buClr>
                <a:schemeClr val="bg1"/>
              </a:buClr>
              <a:buFont typeface="+mj-lt"/>
              <a:buAutoNum type="arabicPeriod"/>
            </a:pPr>
            <a:r>
              <a:rPr lang="sv-fi" sz="1800" dirty="0">
                <a:solidFill>
                  <a:srgbClr val="FFFFFF"/>
                </a:solidFill>
              </a:rPr>
              <a:t>I listan har man sammanställt riskfaktorer som var och en själv kan påverka och således påverka den egna risken att råka ut för fallolyckor med hemmaknep.</a:t>
            </a:r>
          </a:p>
          <a:p>
            <a:pPr marL="457200" indent="-457200">
              <a:lnSpc>
                <a:spcPct val="100000"/>
              </a:lnSpc>
              <a:buClr>
                <a:schemeClr val="bg1"/>
              </a:buClr>
              <a:buFont typeface="+mj-lt"/>
              <a:buAutoNum type="arabicPeriod"/>
            </a:pPr>
            <a:r>
              <a:rPr lang="sv-fi" sz="1800" dirty="0">
                <a:solidFill>
                  <a:srgbClr val="FFFFFF"/>
                </a:solidFill>
              </a:rPr>
              <a:t>Fundera på svar och förslag till ändringar tillsammans för att minska risken att råka ut för en fallolycka.</a:t>
            </a:r>
          </a:p>
          <a:p>
            <a:endParaRPr lang="fi-FI" dirty="0">
              <a:solidFill>
                <a:srgbClr val="FFFFFF"/>
              </a:solidFill>
            </a:endParaRPr>
          </a:p>
        </p:txBody>
      </p:sp>
      <p:pic>
        <p:nvPicPr>
          <p:cNvPr id="8" name="Picture 7" descr="A screenshot of a checklist&#10;&#10;Description automatically generated">
            <a:extLst>
              <a:ext uri="{FF2B5EF4-FFF2-40B4-BE49-F238E27FC236}">
                <a16:creationId xmlns:a16="http://schemas.microsoft.com/office/drawing/2014/main" id="{5D2D963C-D29B-71C0-92DA-F2D4CE6E13A9}"/>
              </a:ext>
            </a:extLst>
          </p:cNvPr>
          <p:cNvPicPr>
            <a:picLocks noChangeAspect="1"/>
          </p:cNvPicPr>
          <p:nvPr/>
        </p:nvPicPr>
        <p:blipFill rotWithShape="1">
          <a:blip r:embed="rId3">
            <a:extLst>
              <a:ext uri="{28A0092B-C50C-407E-A947-70E740481C1C}">
                <a14:useLocalDpi xmlns:a14="http://schemas.microsoft.com/office/drawing/2010/main" val="0"/>
              </a:ext>
            </a:extLst>
          </a:blip>
          <a:srcRect r="1" b="1240"/>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a:xfrm>
            <a:off x="3869268" y="6356350"/>
            <a:ext cx="5911517" cy="365125"/>
          </a:xfrm>
        </p:spPr>
        <p:txBody>
          <a:bodyPr>
            <a:normAutofit/>
          </a:bodyPr>
          <a:lstStyle/>
          <a:p>
            <a:pPr>
              <a:spcAft>
                <a:spcPts val="600"/>
              </a:spcAft>
            </a:pPr>
            <a:r>
              <a:rPr lang="en-US"/>
              <a:t>Trygghetscoachträning</a:t>
            </a:r>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a:xfrm>
            <a:off x="10634135" y="6356350"/>
            <a:ext cx="1530927" cy="365125"/>
          </a:xfrm>
        </p:spPr>
        <p:txBody>
          <a:bodyPr>
            <a:normAutofit/>
          </a:bodyPr>
          <a:lstStyle/>
          <a:p>
            <a:pPr>
              <a:spcAft>
                <a:spcPts val="600"/>
              </a:spcAft>
            </a:pPr>
            <a:fld id="{A7CD31F4-64FA-4BA0-9498-67783267A8C8}" type="slidenum">
              <a:rPr lang="en-US" smtClean="0"/>
              <a:pPr>
                <a:spcAft>
                  <a:spcPts val="600"/>
                </a:spcAft>
              </a:pPr>
              <a:t>7</a:t>
            </a:fld>
            <a:endParaRPr lang="en-US"/>
          </a:p>
        </p:txBody>
      </p:sp>
      <p:pic>
        <p:nvPicPr>
          <p:cNvPr id="10" name="Picture 9">
            <a:extLst>
              <a:ext uri="{FF2B5EF4-FFF2-40B4-BE49-F238E27FC236}">
                <a16:creationId xmlns:a16="http://schemas.microsoft.com/office/drawing/2014/main" id="{B1D29A8E-E08B-4DC9-AA4E-D03D304C3933}"/>
              </a:ext>
            </a:extLst>
          </p:cNvPr>
          <p:cNvPicPr>
            <a:picLocks noChangeAspect="1"/>
          </p:cNvPicPr>
          <p:nvPr/>
        </p:nvPicPr>
        <p:blipFill>
          <a:blip r:embed="rId4"/>
          <a:stretch>
            <a:fillRect/>
          </a:stretch>
        </p:blipFill>
        <p:spPr>
          <a:xfrm>
            <a:off x="128337" y="1"/>
            <a:ext cx="1040063" cy="698628"/>
          </a:xfrm>
          <a:prstGeom prst="rect">
            <a:avLst/>
          </a:prstGeom>
        </p:spPr>
      </p:pic>
    </p:spTree>
    <p:extLst>
      <p:ext uri="{BB962C8B-B14F-4D97-AF65-F5344CB8AC3E}">
        <p14:creationId xmlns:p14="http://schemas.microsoft.com/office/powerpoint/2010/main" val="16866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p:txBody>
          <a:bodyPr>
            <a:normAutofit/>
          </a:bodyPr>
          <a:lstStyle/>
          <a:p>
            <a:r>
              <a:rPr lang="sv-fi" sz="3200" b="1" dirty="0"/>
              <a:t>Uppgift 6. Kontroll av vinterskor </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lstStyle/>
          <a:p>
            <a:pPr marL="457200" indent="-457200">
              <a:lnSpc>
                <a:spcPct val="100000"/>
              </a:lnSpc>
              <a:spcBef>
                <a:spcPts val="600"/>
              </a:spcBef>
              <a:buFont typeface="+mj-lt"/>
              <a:buAutoNum type="arabicPeriod"/>
            </a:pPr>
            <a:r>
              <a:rPr lang="sv-fi" sz="1800" dirty="0"/>
              <a:t>Klä av skorna.  </a:t>
            </a:r>
          </a:p>
          <a:p>
            <a:pPr marL="457200" indent="-457200">
              <a:lnSpc>
                <a:spcPct val="100000"/>
              </a:lnSpc>
              <a:spcBef>
                <a:spcPts val="600"/>
              </a:spcBef>
              <a:buFont typeface="+mj-lt"/>
              <a:buAutoNum type="arabicPeriod"/>
            </a:pPr>
            <a:r>
              <a:rPr lang="sv-fi" sz="1800" dirty="0"/>
              <a:t>Kontrollera skosulans lämplighet för vinterföre.</a:t>
            </a:r>
          </a:p>
          <a:p>
            <a:pPr marL="457200" indent="-457200">
              <a:lnSpc>
                <a:spcPct val="100000"/>
              </a:lnSpc>
              <a:spcBef>
                <a:spcPts val="600"/>
              </a:spcBef>
              <a:buFont typeface="+mj-lt"/>
              <a:buAutoNum type="arabicPeriod"/>
            </a:pPr>
            <a:r>
              <a:rPr lang="sv-fi" sz="1800" dirty="0"/>
              <a:t>Utnyttja </a:t>
            </a:r>
            <a:r>
              <a:rPr lang="sv-fi" sz="1800" dirty="0">
                <a:solidFill>
                  <a:schemeClr val="accent2"/>
                </a:solidFill>
                <a:hlinkClick r:id="rId2">
                  <a:extLst>
                    <a:ext uri="{A12FA001-AC4F-418D-AE19-62706E023703}">
                      <ahyp:hlinkClr xmlns:ahyp="http://schemas.microsoft.com/office/drawing/2018/hyperlinkcolor" val="tx"/>
                    </a:ext>
                  </a:extLst>
                </a:hlinkClick>
              </a:rPr>
              <a:t>broschyren skor enligt före</a:t>
            </a:r>
            <a:r>
              <a:rPr lang="sv-fi" sz="1800" dirty="0">
                <a:solidFill>
                  <a:schemeClr val="accent2"/>
                </a:solidFill>
              </a:rPr>
              <a:t> </a:t>
            </a:r>
            <a:r>
              <a:rPr lang="sv-fi" sz="1800" dirty="0"/>
              <a:t>samt nästa dia om kriterier för trygga vinterskor.</a:t>
            </a:r>
          </a:p>
          <a:p>
            <a:endParaRPr lang="fi-FI" dirty="0"/>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8</a:t>
            </a:fld>
            <a:endParaRPr lang="en-US" dirty="0"/>
          </a:p>
        </p:txBody>
      </p:sp>
      <p:pic>
        <p:nvPicPr>
          <p:cNvPr id="6" name="Picture 5">
            <a:extLst>
              <a:ext uri="{FF2B5EF4-FFF2-40B4-BE49-F238E27FC236}">
                <a16:creationId xmlns:a16="http://schemas.microsoft.com/office/drawing/2014/main" id="{8D0F30EB-E514-4633-8B5C-7CBBECE72D5A}"/>
              </a:ext>
            </a:extLst>
          </p:cNvPr>
          <p:cNvPicPr>
            <a:picLocks noChangeAspect="1"/>
          </p:cNvPicPr>
          <p:nvPr/>
        </p:nvPicPr>
        <p:blipFill>
          <a:blip r:embed="rId3"/>
          <a:stretch>
            <a:fillRect/>
          </a:stretch>
        </p:blipFill>
        <p:spPr>
          <a:xfrm>
            <a:off x="128337" y="1"/>
            <a:ext cx="1040063" cy="698628"/>
          </a:xfrm>
          <a:prstGeom prst="rect">
            <a:avLst/>
          </a:prstGeom>
        </p:spPr>
      </p:pic>
    </p:spTree>
    <p:extLst>
      <p:ext uri="{BB962C8B-B14F-4D97-AF65-F5344CB8AC3E}">
        <p14:creationId xmlns:p14="http://schemas.microsoft.com/office/powerpoint/2010/main" val="396297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4248-91B0-42C0-A8C7-D83ABFFEBE45}"/>
              </a:ext>
            </a:extLst>
          </p:cNvPr>
          <p:cNvSpPr>
            <a:spLocks noGrp="1"/>
          </p:cNvSpPr>
          <p:nvPr>
            <p:ph type="title"/>
          </p:nvPr>
        </p:nvSpPr>
        <p:spPr/>
        <p:txBody>
          <a:bodyPr>
            <a:normAutofit/>
          </a:bodyPr>
          <a:lstStyle/>
          <a:p>
            <a:r>
              <a:rPr lang="sv-fi" sz="3200" b="1" dirty="0"/>
              <a:t>Kriterier för trygga vinterskor</a:t>
            </a:r>
            <a:endParaRPr lang="fi-FI" sz="3200" dirty="0"/>
          </a:p>
        </p:txBody>
      </p:sp>
      <p:sp>
        <p:nvSpPr>
          <p:cNvPr id="3" name="Content Placeholder 2">
            <a:extLst>
              <a:ext uri="{FF2B5EF4-FFF2-40B4-BE49-F238E27FC236}">
                <a16:creationId xmlns:a16="http://schemas.microsoft.com/office/drawing/2014/main" id="{9DC006DA-D10F-4587-AB1C-1287C37364FD}"/>
              </a:ext>
            </a:extLst>
          </p:cNvPr>
          <p:cNvSpPr>
            <a:spLocks noGrp="1"/>
          </p:cNvSpPr>
          <p:nvPr>
            <p:ph idx="1"/>
          </p:nvPr>
        </p:nvSpPr>
        <p:spPr/>
        <p:txBody>
          <a:bodyPr/>
          <a:lstStyle/>
          <a:p>
            <a:pPr>
              <a:lnSpc>
                <a:spcPct val="100000"/>
              </a:lnSpc>
              <a:buFont typeface="Arial" panose="020B0604020202020204" pitchFamily="34" charset="0"/>
              <a:buChar char="•"/>
            </a:pPr>
            <a:r>
              <a:rPr lang="sv-fi" sz="1800" dirty="0"/>
              <a:t>Hälen är låg och bred, bakre kanten är sneddad och mönstrad.</a:t>
            </a:r>
          </a:p>
          <a:p>
            <a:pPr>
              <a:lnSpc>
                <a:spcPct val="100000"/>
              </a:lnSpc>
              <a:buFont typeface="Arial" panose="020B0604020202020204" pitchFamily="34" charset="0"/>
              <a:buChar char="•"/>
            </a:pPr>
            <a:r>
              <a:rPr lang="sv-fi" sz="1800" dirty="0"/>
              <a:t>Skosulan är böjlig, tillverkad av mjukt och poröst material. </a:t>
            </a:r>
          </a:p>
          <a:p>
            <a:pPr>
              <a:lnSpc>
                <a:spcPct val="100000"/>
              </a:lnSpc>
              <a:buFont typeface="Arial" panose="020B0604020202020204" pitchFamily="34" charset="0"/>
              <a:buChar char="•"/>
            </a:pPr>
            <a:r>
              <a:rPr lang="sv-fi" sz="1800" dirty="0"/>
              <a:t>Skolsulan är kraftig och har ett mönster som är minst 5–8 mm djupt. Fårorna i skosulans mönster är öppna på sidan av skorna.</a:t>
            </a:r>
          </a:p>
          <a:p>
            <a:pPr>
              <a:lnSpc>
                <a:spcPct val="100000"/>
              </a:lnSpc>
              <a:buFont typeface="Arial" panose="020B0604020202020204" pitchFamily="34" charset="0"/>
              <a:buChar char="•"/>
            </a:pPr>
            <a:r>
              <a:rPr lang="sv-fi" sz="1800" dirty="0"/>
              <a:t>Klacken har mönster och är tillverkad av mjukt material. </a:t>
            </a:r>
          </a:p>
          <a:p>
            <a:endParaRPr lang="fi-FI" dirty="0"/>
          </a:p>
        </p:txBody>
      </p:sp>
      <p:sp>
        <p:nvSpPr>
          <p:cNvPr id="4" name="Footer Placeholder 3">
            <a:extLst>
              <a:ext uri="{FF2B5EF4-FFF2-40B4-BE49-F238E27FC236}">
                <a16:creationId xmlns:a16="http://schemas.microsoft.com/office/drawing/2014/main" id="{67CECEDD-8CA1-4D93-B36A-F66BEAC10B97}"/>
              </a:ext>
            </a:extLst>
          </p:cNvPr>
          <p:cNvSpPr>
            <a:spLocks noGrp="1"/>
          </p:cNvSpPr>
          <p:nvPr>
            <p:ph type="ftr" sz="quarter" idx="11"/>
          </p:nvPr>
        </p:nvSpPr>
        <p:spPr/>
        <p:txBody>
          <a:bodyPr/>
          <a:lstStyle/>
          <a:p>
            <a:r>
              <a:rPr lang="en-US"/>
              <a:t>Trygghetscoachträning</a:t>
            </a:r>
            <a:endParaRPr lang="en-US" dirty="0"/>
          </a:p>
        </p:txBody>
      </p:sp>
      <p:sp>
        <p:nvSpPr>
          <p:cNvPr id="5" name="Slide Number Placeholder 4">
            <a:extLst>
              <a:ext uri="{FF2B5EF4-FFF2-40B4-BE49-F238E27FC236}">
                <a16:creationId xmlns:a16="http://schemas.microsoft.com/office/drawing/2014/main" id="{42091364-8A20-4E23-B19D-92D2E476F616}"/>
              </a:ext>
            </a:extLst>
          </p:cNvPr>
          <p:cNvSpPr>
            <a:spLocks noGrp="1"/>
          </p:cNvSpPr>
          <p:nvPr>
            <p:ph type="sldNum" sz="quarter" idx="12"/>
          </p:nvPr>
        </p:nvSpPr>
        <p:spPr/>
        <p:txBody>
          <a:bodyPr/>
          <a:lstStyle/>
          <a:p>
            <a:fld id="{A7CD31F4-64FA-4BA0-9498-67783267A8C8}" type="slidenum">
              <a:rPr lang="en-US" smtClean="0"/>
              <a:t>9</a:t>
            </a:fld>
            <a:endParaRPr lang="en-US" dirty="0"/>
          </a:p>
        </p:txBody>
      </p:sp>
      <p:pic>
        <p:nvPicPr>
          <p:cNvPr id="6" name="Picture 5">
            <a:extLst>
              <a:ext uri="{FF2B5EF4-FFF2-40B4-BE49-F238E27FC236}">
                <a16:creationId xmlns:a16="http://schemas.microsoft.com/office/drawing/2014/main" id="{86FCE6E7-3EB5-4C9E-912A-79FEC17D9146}"/>
              </a:ext>
            </a:extLst>
          </p:cNvPr>
          <p:cNvPicPr>
            <a:picLocks noChangeAspect="1"/>
          </p:cNvPicPr>
          <p:nvPr/>
        </p:nvPicPr>
        <p:blipFill>
          <a:blip r:embed="rId2"/>
          <a:stretch>
            <a:fillRect/>
          </a:stretch>
        </p:blipFill>
        <p:spPr>
          <a:xfrm>
            <a:off x="128337" y="1"/>
            <a:ext cx="1040063" cy="698628"/>
          </a:xfrm>
          <a:prstGeom prst="rect">
            <a:avLst/>
          </a:prstGeom>
        </p:spPr>
      </p:pic>
    </p:spTree>
    <p:extLst>
      <p:ext uri="{BB962C8B-B14F-4D97-AF65-F5344CB8AC3E}">
        <p14:creationId xmlns:p14="http://schemas.microsoft.com/office/powerpoint/2010/main" val="4278587430"/>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f34a3f-8cef-4d58-91c0-b71399955b23">
      <Terms xmlns="http://schemas.microsoft.com/office/infopath/2007/PartnerControls"/>
    </lcf76f155ced4ddcb4097134ff3c332f>
    <TaxCatchAll xmlns="672109ba-20b3-4268-a09c-ddb1ec7e71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2A30B0CBC4BD146A4417078D797F170" ma:contentTypeVersion="10" ma:contentTypeDescription="Skapa ett nytt dokument." ma:contentTypeScope="" ma:versionID="be23665dc3e0fefa864e8dcc7ba6bdcd">
  <xsd:schema xmlns:xsd="http://www.w3.org/2001/XMLSchema" xmlns:xs="http://www.w3.org/2001/XMLSchema" xmlns:p="http://schemas.microsoft.com/office/2006/metadata/properties" xmlns:ns2="c1f34a3f-8cef-4d58-91c0-b71399955b23" xmlns:ns3="672109ba-20b3-4268-a09c-ddb1ec7e71a1" targetNamespace="http://schemas.microsoft.com/office/2006/metadata/properties" ma:root="true" ma:fieldsID="bf2b6d37f73c2a03bf395a0a4a91e37a" ns2:_="" ns3:_="">
    <xsd:import namespace="c1f34a3f-8cef-4d58-91c0-b71399955b23"/>
    <xsd:import namespace="672109ba-20b3-4268-a09c-ddb1ec7e71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34a3f-8cef-4d58-91c0-b71399955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2109ba-20b3-4268-a09c-ddb1ec7e71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0bf0e6e-6d56-4639-9ab5-85b4cfd28b9a}" ma:internalName="TaxCatchAll" ma:showField="CatchAllData" ma:web="672109ba-20b3-4268-a09c-ddb1ec7e71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0240D2-1C83-4A7C-B8B5-31B31E65B86C}">
  <ds:schemaRefs>
    <ds:schemaRef ds:uri="http://schemas.microsoft.com/office/2006/metadata/properties"/>
    <ds:schemaRef ds:uri="http://schemas.microsoft.com/office/infopath/2007/PartnerControls"/>
    <ds:schemaRef ds:uri="c1f34a3f-8cef-4d58-91c0-b71399955b23"/>
    <ds:schemaRef ds:uri="672109ba-20b3-4268-a09c-ddb1ec7e71a1"/>
  </ds:schemaRefs>
</ds:datastoreItem>
</file>

<file path=customXml/itemProps2.xml><?xml version="1.0" encoding="utf-8"?>
<ds:datastoreItem xmlns:ds="http://schemas.openxmlformats.org/officeDocument/2006/customXml" ds:itemID="{897EE54C-313F-4385-A150-AD684DE870F2}">
  <ds:schemaRefs>
    <ds:schemaRef ds:uri="http://schemas.microsoft.com/sharepoint/v3/contenttype/forms"/>
  </ds:schemaRefs>
</ds:datastoreItem>
</file>

<file path=customXml/itemProps3.xml><?xml version="1.0" encoding="utf-8"?>
<ds:datastoreItem xmlns:ds="http://schemas.openxmlformats.org/officeDocument/2006/customXml" ds:itemID="{1F2E527E-0A48-4221-9154-07F5CC39E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34a3f-8cef-4d58-91c0-b71399955b23"/>
    <ds:schemaRef ds:uri="672109ba-20b3-4268-a09c-ddb1ec7e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TotalTime>
  <Words>2047</Words>
  <Application>Microsoft Office PowerPoint</Application>
  <PresentationFormat>Laajakuva</PresentationFormat>
  <Paragraphs>289</Paragraphs>
  <Slides>33</Slides>
  <Notes>10</Notes>
  <HiddenSlides>0</HiddenSlides>
  <MMClips>0</MMClips>
  <ScaleCrop>false</ScaleCrop>
  <HeadingPairs>
    <vt:vector size="4" baseType="variant">
      <vt:variant>
        <vt:lpstr>Teema</vt:lpstr>
      </vt:variant>
      <vt:variant>
        <vt:i4>1</vt:i4>
      </vt:variant>
      <vt:variant>
        <vt:lpstr>Dian otsikot</vt:lpstr>
      </vt:variant>
      <vt:variant>
        <vt:i4>33</vt:i4>
      </vt:variant>
    </vt:vector>
  </HeadingPairs>
  <TitlesOfParts>
    <vt:vector size="34" baseType="lpstr">
      <vt:lpstr>Frame</vt:lpstr>
      <vt:lpstr>Förebyggande av olyckor i hemmet och på fritiden - Uppgifter</vt:lpstr>
      <vt:lpstr>Uppgifter och övningar</vt:lpstr>
      <vt:lpstr>Uppgift 1. Fundera i grupp eller med kompisen bredvid</vt:lpstr>
      <vt:lpstr>Uppgift 2. Utnyttjande av olycksfalls-indikatorer vid utbildningarna</vt:lpstr>
      <vt:lpstr>Uppgift 3. Fallolycka</vt:lpstr>
      <vt:lpstr>Uppgift 4. Bedömning av risken för fallolyckor</vt:lpstr>
      <vt:lpstr>Uppgift 5. Bedömning av  risken för fallolyckor</vt:lpstr>
      <vt:lpstr>Uppgift 6. Kontroll av vinterskor </vt:lpstr>
      <vt:lpstr>Kriterier för trygga vinterskor</vt:lpstr>
      <vt:lpstr>Uppgift 7. Förebyggande av halkolyckor</vt:lpstr>
      <vt:lpstr>Uppgift 8. Bikupe-diskussion parvis, fallolyckor </vt:lpstr>
      <vt:lpstr>Uppgift 9. Bikupe-diskussion parvis, fallolyckor</vt:lpstr>
      <vt:lpstr>Faktorer i samband till fallolyckor</vt:lpstr>
      <vt:lpstr>Exempel på fallolyckor 1</vt:lpstr>
      <vt:lpstr>Exempel på fallolyckor 2</vt:lpstr>
      <vt:lpstr>Uppgift 10. Bedömning av motionsvanor</vt:lpstr>
      <vt:lpstr>Uppgift 11. Hur kommer man igång? </vt:lpstr>
      <vt:lpstr>Uppgift 12. Praktisk övning </vt:lpstr>
      <vt:lpstr>Balansövning: ”Tuppsteget” </vt:lpstr>
      <vt:lpstr>Balansövning: ”Sista minuten”</vt:lpstr>
      <vt:lpstr>Uppgift 13. Hemmets säkerhet </vt:lpstr>
      <vt:lpstr>Uppgift 14. Hemmets säkerhet </vt:lpstr>
      <vt:lpstr>Uppgift 15. Vassa och heta föremål </vt:lpstr>
      <vt:lpstr>Uppgift 16. Brand-säkerhet</vt:lpstr>
      <vt:lpstr>Uppgift 17. Sjösäkerhet Diskussions-uppgift med ett par </vt:lpstr>
      <vt:lpstr>Uppgift 18. Diskussions- uppgift</vt:lpstr>
      <vt:lpstr>Uppgift 19.</vt:lpstr>
      <vt:lpstr>Uppgift 20. Att föra på tal </vt:lpstr>
      <vt:lpstr>Uppgift 21. Att föra på tal</vt:lpstr>
      <vt:lpstr>Uppgift 22. Minnes-sjukdomens mångfald</vt:lpstr>
      <vt:lpstr>Uppgift 23. Person med minnes-sjukdom som går vilse eller försvinner</vt:lpstr>
      <vt:lpstr>Uppgift 24. Säkerhets-coachväskan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av olyckor i hemmet och på fritiden - Uppgifter</dc:title>
  <dc:creator>Kopperi Eeva</dc:creator>
  <cp:lastModifiedBy>Karhunen Iida</cp:lastModifiedBy>
  <cp:revision>18</cp:revision>
  <dcterms:created xsi:type="dcterms:W3CDTF">2021-05-25T11:42:03Z</dcterms:created>
  <dcterms:modified xsi:type="dcterms:W3CDTF">2023-10-26T09:11:31Z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0x01010072A30B0CBC4BD146A4417078D797F170</vt:lpwstr>
  </property>
</Properties>
</file>