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22"/>
  </p:notesMasterIdLst>
  <p:sldIdLst>
    <p:sldId id="256" r:id="rId5"/>
    <p:sldId id="257" r:id="rId6"/>
    <p:sldId id="258" r:id="rId7"/>
    <p:sldId id="259" r:id="rId8"/>
    <p:sldId id="260" r:id="rId9"/>
    <p:sldId id="261" r:id="rId10"/>
    <p:sldId id="278" r:id="rId11"/>
    <p:sldId id="279" r:id="rId12"/>
    <p:sldId id="281" r:id="rId13"/>
    <p:sldId id="282" r:id="rId14"/>
    <p:sldId id="283" r:id="rId15"/>
    <p:sldId id="284" r:id="rId16"/>
    <p:sldId id="285" r:id="rId17"/>
    <p:sldId id="286" r:id="rId18"/>
    <p:sldId id="287" r:id="rId19"/>
    <p:sldId id="288" r:id="rId20"/>
    <p:sldId id="277"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387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480" autoAdjust="0"/>
    <p:restoredTop sz="90418" autoAdjust="0"/>
  </p:normalViewPr>
  <p:slideViewPr>
    <p:cSldViewPr snapToGrid="0">
      <p:cViewPr>
        <p:scale>
          <a:sx n="60" d="100"/>
          <a:sy n="60" d="100"/>
        </p:scale>
        <p:origin x="968"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21EC5E-7DB5-4701-8890-6275D00C02ED}" type="datetimeFigureOut">
              <a:rPr lang="fi-FI" smtClean="0"/>
              <a:t>26.10.2023</a:t>
            </a:fld>
            <a:endParaRPr lang="fi-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1A82C8-DEDA-48E8-82F7-F4C47CCF1681}" type="slidenum">
              <a:rPr lang="fi-FI" smtClean="0"/>
              <a:t>‹#›</a:t>
            </a:fld>
            <a:endParaRPr lang="fi-FI"/>
          </a:p>
        </p:txBody>
      </p:sp>
    </p:spTree>
    <p:extLst>
      <p:ext uri="{BB962C8B-B14F-4D97-AF65-F5344CB8AC3E}">
        <p14:creationId xmlns:p14="http://schemas.microsoft.com/office/powerpoint/2010/main" val="10125907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rtl="0">
              <a:buFont typeface="Arial" panose="020B0604020202020204" pitchFamily="34" charset="0"/>
              <a:buChar char="•"/>
            </a:pPr>
            <a:r>
              <a:rPr lang="sv-fi" b="0" i="0" u="none" baseline="0" dirty="0"/>
              <a:t>Det är viktigt att den som behöver hjälp ringer nödsamtalet själv eller en människa som finns på olycksplatsen. Hen har information som operatören behöver för att besluta om hjälpbehovet. Ett samtal som kommer genom mellanhänder kan fördröja hjälpen.</a:t>
            </a:r>
          </a:p>
          <a:p>
            <a:pPr marL="171450" indent="-171450" algn="l" rtl="0">
              <a:buFont typeface="Arial" panose="020B0604020202020204" pitchFamily="34" charset="0"/>
              <a:buChar char="•"/>
            </a:pPr>
            <a:r>
              <a:rPr lang="sv-fi" b="0" i="0" u="none" baseline="0" dirty="0"/>
              <a:t>Frågor försenar inte hjälpen. I brådskande fall alarmerar jourhavande de hjälpande myndigheterna redan under samtalet.</a:t>
            </a:r>
          </a:p>
          <a:p>
            <a:pPr marL="171450" indent="-171450" algn="l" rtl="0">
              <a:buFont typeface="Arial" panose="020B0604020202020204" pitchFamily="34" charset="0"/>
              <a:buChar char="•"/>
            </a:pPr>
            <a:r>
              <a:rPr lang="sv-fi" b="0" i="0" u="none" baseline="0" dirty="0"/>
              <a:t>Jourhavande kan ge anvisningar. Det är viktigt att följa de givna anvisningarna.</a:t>
            </a:r>
          </a:p>
          <a:p>
            <a:endParaRPr lang="fi-FI" dirty="0"/>
          </a:p>
        </p:txBody>
      </p:sp>
      <p:sp>
        <p:nvSpPr>
          <p:cNvPr id="4" name="Slide Number Placeholder 3"/>
          <p:cNvSpPr>
            <a:spLocks noGrp="1"/>
          </p:cNvSpPr>
          <p:nvPr>
            <p:ph type="sldNum" sz="quarter" idx="5"/>
          </p:nvPr>
        </p:nvSpPr>
        <p:spPr/>
        <p:txBody>
          <a:bodyPr/>
          <a:lstStyle/>
          <a:p>
            <a:fld id="{F21A82C8-DEDA-48E8-82F7-F4C47CCF1681}" type="slidenum">
              <a:rPr lang="fi-FI" smtClean="0"/>
              <a:t>3</a:t>
            </a:fld>
            <a:endParaRPr lang="fi-FI"/>
          </a:p>
        </p:txBody>
      </p:sp>
    </p:spTree>
    <p:extLst>
      <p:ext uri="{BB962C8B-B14F-4D97-AF65-F5344CB8AC3E}">
        <p14:creationId xmlns:p14="http://schemas.microsoft.com/office/powerpoint/2010/main" val="16065310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B111867-2953-4EC8-A9A0-8694EE85ACB1}" type="datetime1">
              <a:rPr lang="fi-FI" smtClean="0"/>
              <a:t>26.10.2023</a:t>
            </a:fld>
            <a:endParaRPr lang="fi-FI"/>
          </a:p>
        </p:txBody>
      </p:sp>
      <p:sp>
        <p:nvSpPr>
          <p:cNvPr id="5" name="Footer Placeholder 4"/>
          <p:cNvSpPr>
            <a:spLocks noGrp="1"/>
          </p:cNvSpPr>
          <p:nvPr>
            <p:ph type="ftr" sz="quarter" idx="11"/>
          </p:nvPr>
        </p:nvSpPr>
        <p:spPr/>
        <p:txBody>
          <a:bodyPr/>
          <a:lstStyle/>
          <a:p>
            <a:r>
              <a:rPr lang="fi-FI"/>
              <a:t>Trygghetscoachträning</a:t>
            </a:r>
          </a:p>
        </p:txBody>
      </p:sp>
      <p:sp>
        <p:nvSpPr>
          <p:cNvPr id="6" name="Slide Number Placeholder 5"/>
          <p:cNvSpPr>
            <a:spLocks noGrp="1"/>
          </p:cNvSpPr>
          <p:nvPr>
            <p:ph type="sldNum" sz="quarter" idx="12"/>
          </p:nvPr>
        </p:nvSpPr>
        <p:spPr/>
        <p:txBody>
          <a:bodyPr/>
          <a:lstStyle/>
          <a:p>
            <a:fld id="{3EC19665-757B-4082-B394-D86A0A1D74C0}" type="slidenum">
              <a:rPr lang="fi-FI" smtClean="0"/>
              <a:t>‹#›</a:t>
            </a:fld>
            <a:endParaRPr lang="fi-FI"/>
          </a:p>
        </p:txBody>
      </p:sp>
    </p:spTree>
    <p:extLst>
      <p:ext uri="{BB962C8B-B14F-4D97-AF65-F5344CB8AC3E}">
        <p14:creationId xmlns:p14="http://schemas.microsoft.com/office/powerpoint/2010/main" val="16891724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ED63B15-8006-4AAC-9E2D-98A01E9C4361}" type="datetime1">
              <a:rPr lang="fi-FI" smtClean="0"/>
              <a:t>26.10.2023</a:t>
            </a:fld>
            <a:endParaRPr lang="fi-FI"/>
          </a:p>
        </p:txBody>
      </p:sp>
      <p:sp>
        <p:nvSpPr>
          <p:cNvPr id="8" name="Footer Placeholder 7"/>
          <p:cNvSpPr>
            <a:spLocks noGrp="1"/>
          </p:cNvSpPr>
          <p:nvPr>
            <p:ph type="ftr" sz="quarter" idx="11"/>
          </p:nvPr>
        </p:nvSpPr>
        <p:spPr/>
        <p:txBody>
          <a:bodyPr/>
          <a:lstStyle/>
          <a:p>
            <a:r>
              <a:rPr lang="fi-FI"/>
              <a:t>Trygghetscoachträning</a:t>
            </a:r>
          </a:p>
        </p:txBody>
      </p:sp>
      <p:sp>
        <p:nvSpPr>
          <p:cNvPr id="9" name="Slide Number Placeholder 8"/>
          <p:cNvSpPr>
            <a:spLocks noGrp="1"/>
          </p:cNvSpPr>
          <p:nvPr>
            <p:ph type="sldNum" sz="quarter" idx="12"/>
          </p:nvPr>
        </p:nvSpPr>
        <p:spPr/>
        <p:txBody>
          <a:bodyPr/>
          <a:lstStyle/>
          <a:p>
            <a:fld id="{3EC19665-757B-4082-B394-D86A0A1D74C0}" type="slidenum">
              <a:rPr lang="fi-FI" smtClean="0"/>
              <a:t>‹#›</a:t>
            </a:fld>
            <a:endParaRPr lang="fi-FI"/>
          </a:p>
        </p:txBody>
      </p:sp>
    </p:spTree>
    <p:extLst>
      <p:ext uri="{BB962C8B-B14F-4D97-AF65-F5344CB8AC3E}">
        <p14:creationId xmlns:p14="http://schemas.microsoft.com/office/powerpoint/2010/main" val="3587026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153D8BE-E4AC-4148-8935-5AF705678BFB}" type="datetime1">
              <a:rPr lang="fi-FI" smtClean="0"/>
              <a:t>26.10.2023</a:t>
            </a:fld>
            <a:endParaRPr lang="fi-FI"/>
          </a:p>
        </p:txBody>
      </p:sp>
      <p:sp>
        <p:nvSpPr>
          <p:cNvPr id="8" name="Footer Placeholder 7"/>
          <p:cNvSpPr>
            <a:spLocks noGrp="1"/>
          </p:cNvSpPr>
          <p:nvPr>
            <p:ph type="ftr" sz="quarter" idx="11"/>
          </p:nvPr>
        </p:nvSpPr>
        <p:spPr/>
        <p:txBody>
          <a:bodyPr/>
          <a:lstStyle/>
          <a:p>
            <a:r>
              <a:rPr lang="fi-FI"/>
              <a:t>Trygghetscoachträning</a:t>
            </a:r>
          </a:p>
        </p:txBody>
      </p:sp>
      <p:sp>
        <p:nvSpPr>
          <p:cNvPr id="9" name="Slide Number Placeholder 8"/>
          <p:cNvSpPr>
            <a:spLocks noGrp="1"/>
          </p:cNvSpPr>
          <p:nvPr>
            <p:ph type="sldNum" sz="quarter" idx="12"/>
          </p:nvPr>
        </p:nvSpPr>
        <p:spPr/>
        <p:txBody>
          <a:bodyPr/>
          <a:lstStyle/>
          <a:p>
            <a:fld id="{3EC19665-757B-4082-B394-D86A0A1D74C0}" type="slidenum">
              <a:rPr lang="fi-FI" smtClean="0"/>
              <a:t>‹#›</a:t>
            </a:fld>
            <a:endParaRPr lang="fi-FI"/>
          </a:p>
        </p:txBody>
      </p:sp>
    </p:spTree>
    <p:extLst>
      <p:ext uri="{BB962C8B-B14F-4D97-AF65-F5344CB8AC3E}">
        <p14:creationId xmlns:p14="http://schemas.microsoft.com/office/powerpoint/2010/main" val="103224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DFAFB56-B6E9-43EB-A5FD-4FCB0E97CBCF}" type="datetime1">
              <a:rPr lang="fi-FI" smtClean="0"/>
              <a:t>26.10.2023</a:t>
            </a:fld>
            <a:endParaRPr lang="fi-FI"/>
          </a:p>
        </p:txBody>
      </p:sp>
      <p:sp>
        <p:nvSpPr>
          <p:cNvPr id="5" name="Footer Placeholder 4"/>
          <p:cNvSpPr>
            <a:spLocks noGrp="1"/>
          </p:cNvSpPr>
          <p:nvPr>
            <p:ph type="ftr" sz="quarter" idx="11"/>
          </p:nvPr>
        </p:nvSpPr>
        <p:spPr/>
        <p:txBody>
          <a:bodyPr/>
          <a:lstStyle/>
          <a:p>
            <a:r>
              <a:rPr lang="fi-FI"/>
              <a:t>Trygghetscoachträning</a:t>
            </a:r>
          </a:p>
        </p:txBody>
      </p:sp>
      <p:sp>
        <p:nvSpPr>
          <p:cNvPr id="6" name="Slide Number Placeholder 5"/>
          <p:cNvSpPr>
            <a:spLocks noGrp="1"/>
          </p:cNvSpPr>
          <p:nvPr>
            <p:ph type="sldNum" sz="quarter" idx="12"/>
          </p:nvPr>
        </p:nvSpPr>
        <p:spPr/>
        <p:txBody>
          <a:bodyPr/>
          <a:lstStyle/>
          <a:p>
            <a:fld id="{3EC19665-757B-4082-B394-D86A0A1D74C0}" type="slidenum">
              <a:rPr lang="fi-FI" smtClean="0"/>
              <a:t>‹#›</a:t>
            </a:fld>
            <a:endParaRPr lang="fi-FI"/>
          </a:p>
        </p:txBody>
      </p:sp>
    </p:spTree>
    <p:extLst>
      <p:ext uri="{BB962C8B-B14F-4D97-AF65-F5344CB8AC3E}">
        <p14:creationId xmlns:p14="http://schemas.microsoft.com/office/powerpoint/2010/main" val="3555036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9086FC-7332-43AE-882A-E5A27E208B8B}" type="datetime1">
              <a:rPr lang="fi-FI" smtClean="0"/>
              <a:t>26.10.2023</a:t>
            </a:fld>
            <a:endParaRPr lang="fi-FI"/>
          </a:p>
        </p:txBody>
      </p:sp>
      <p:sp>
        <p:nvSpPr>
          <p:cNvPr id="5" name="Footer Placeholder 4"/>
          <p:cNvSpPr>
            <a:spLocks noGrp="1"/>
          </p:cNvSpPr>
          <p:nvPr>
            <p:ph type="ftr" sz="quarter" idx="11"/>
          </p:nvPr>
        </p:nvSpPr>
        <p:spPr/>
        <p:txBody>
          <a:bodyPr/>
          <a:lstStyle/>
          <a:p>
            <a:r>
              <a:rPr lang="fi-FI"/>
              <a:t>Trygghetscoachträning</a:t>
            </a:r>
          </a:p>
        </p:txBody>
      </p:sp>
      <p:sp>
        <p:nvSpPr>
          <p:cNvPr id="6" name="Slide Number Placeholder 5"/>
          <p:cNvSpPr>
            <a:spLocks noGrp="1"/>
          </p:cNvSpPr>
          <p:nvPr>
            <p:ph type="sldNum" sz="quarter" idx="12"/>
          </p:nvPr>
        </p:nvSpPr>
        <p:spPr/>
        <p:txBody>
          <a:bodyPr/>
          <a:lstStyle/>
          <a:p>
            <a:fld id="{3EC19665-757B-4082-B394-D86A0A1D74C0}" type="slidenum">
              <a:rPr lang="fi-FI" smtClean="0"/>
              <a:t>‹#›</a:t>
            </a:fld>
            <a:endParaRPr lang="fi-FI"/>
          </a:p>
        </p:txBody>
      </p:sp>
    </p:spTree>
    <p:extLst>
      <p:ext uri="{BB962C8B-B14F-4D97-AF65-F5344CB8AC3E}">
        <p14:creationId xmlns:p14="http://schemas.microsoft.com/office/powerpoint/2010/main" val="827810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267283AC-C1E7-4B67-B513-7851710264D1}" type="datetime1">
              <a:rPr lang="fi-FI" smtClean="0"/>
              <a:t>26.10.2023</a:t>
            </a:fld>
            <a:endParaRPr lang="fi-FI"/>
          </a:p>
        </p:txBody>
      </p:sp>
      <p:sp>
        <p:nvSpPr>
          <p:cNvPr id="9" name="Footer Placeholder 8"/>
          <p:cNvSpPr>
            <a:spLocks noGrp="1"/>
          </p:cNvSpPr>
          <p:nvPr>
            <p:ph type="ftr" sz="quarter" idx="11"/>
          </p:nvPr>
        </p:nvSpPr>
        <p:spPr/>
        <p:txBody>
          <a:bodyPr/>
          <a:lstStyle/>
          <a:p>
            <a:r>
              <a:rPr lang="fi-FI"/>
              <a:t>Trygghetscoachträning</a:t>
            </a:r>
          </a:p>
        </p:txBody>
      </p:sp>
      <p:sp>
        <p:nvSpPr>
          <p:cNvPr id="10" name="Slide Number Placeholder 9"/>
          <p:cNvSpPr>
            <a:spLocks noGrp="1"/>
          </p:cNvSpPr>
          <p:nvPr>
            <p:ph type="sldNum" sz="quarter" idx="12"/>
          </p:nvPr>
        </p:nvSpPr>
        <p:spPr/>
        <p:txBody>
          <a:bodyPr/>
          <a:lstStyle/>
          <a:p>
            <a:fld id="{3EC19665-757B-4082-B394-D86A0A1D74C0}" type="slidenum">
              <a:rPr lang="fi-FI" smtClean="0"/>
              <a:t>‹#›</a:t>
            </a:fld>
            <a:endParaRPr lang="fi-FI"/>
          </a:p>
        </p:txBody>
      </p:sp>
    </p:spTree>
    <p:extLst>
      <p:ext uri="{BB962C8B-B14F-4D97-AF65-F5344CB8AC3E}">
        <p14:creationId xmlns:p14="http://schemas.microsoft.com/office/powerpoint/2010/main" val="2198703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24727C19-8B03-4D7D-A21B-8DC3B0A8134F}" type="datetime1">
              <a:rPr lang="fi-FI" smtClean="0"/>
              <a:t>26.10.2023</a:t>
            </a:fld>
            <a:endParaRPr lang="fi-FI"/>
          </a:p>
        </p:txBody>
      </p:sp>
      <p:sp>
        <p:nvSpPr>
          <p:cNvPr id="11" name="Footer Placeholder 10"/>
          <p:cNvSpPr>
            <a:spLocks noGrp="1"/>
          </p:cNvSpPr>
          <p:nvPr>
            <p:ph type="ftr" sz="quarter" idx="11"/>
          </p:nvPr>
        </p:nvSpPr>
        <p:spPr/>
        <p:txBody>
          <a:bodyPr/>
          <a:lstStyle/>
          <a:p>
            <a:r>
              <a:rPr lang="fi-FI"/>
              <a:t>Trygghetscoachträning</a:t>
            </a:r>
          </a:p>
        </p:txBody>
      </p:sp>
      <p:sp>
        <p:nvSpPr>
          <p:cNvPr id="12" name="Slide Number Placeholder 11"/>
          <p:cNvSpPr>
            <a:spLocks noGrp="1"/>
          </p:cNvSpPr>
          <p:nvPr>
            <p:ph type="sldNum" sz="quarter" idx="12"/>
          </p:nvPr>
        </p:nvSpPr>
        <p:spPr/>
        <p:txBody>
          <a:bodyPr/>
          <a:lstStyle/>
          <a:p>
            <a:fld id="{3EC19665-757B-4082-B394-D86A0A1D74C0}" type="slidenum">
              <a:rPr lang="fi-FI" smtClean="0"/>
              <a:t>‹#›</a:t>
            </a:fld>
            <a:endParaRPr lang="fi-FI"/>
          </a:p>
        </p:txBody>
      </p:sp>
    </p:spTree>
    <p:extLst>
      <p:ext uri="{BB962C8B-B14F-4D97-AF65-F5344CB8AC3E}">
        <p14:creationId xmlns:p14="http://schemas.microsoft.com/office/powerpoint/2010/main" val="1254085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1BCCC108-65CA-4363-BAB7-4736AC4A0BCE}" type="datetime1">
              <a:rPr lang="fi-FI" smtClean="0"/>
              <a:t>26.10.2023</a:t>
            </a:fld>
            <a:endParaRPr lang="fi-FI"/>
          </a:p>
        </p:txBody>
      </p:sp>
      <p:sp>
        <p:nvSpPr>
          <p:cNvPr id="7" name="Footer Placeholder 6"/>
          <p:cNvSpPr>
            <a:spLocks noGrp="1"/>
          </p:cNvSpPr>
          <p:nvPr>
            <p:ph type="ftr" sz="quarter" idx="11"/>
          </p:nvPr>
        </p:nvSpPr>
        <p:spPr/>
        <p:txBody>
          <a:bodyPr/>
          <a:lstStyle/>
          <a:p>
            <a:r>
              <a:rPr lang="fi-FI"/>
              <a:t>Trygghetscoachträning</a:t>
            </a:r>
          </a:p>
        </p:txBody>
      </p:sp>
      <p:sp>
        <p:nvSpPr>
          <p:cNvPr id="8" name="Slide Number Placeholder 7"/>
          <p:cNvSpPr>
            <a:spLocks noGrp="1"/>
          </p:cNvSpPr>
          <p:nvPr>
            <p:ph type="sldNum" sz="quarter" idx="12"/>
          </p:nvPr>
        </p:nvSpPr>
        <p:spPr/>
        <p:txBody>
          <a:bodyPr/>
          <a:lstStyle/>
          <a:p>
            <a:fld id="{3EC19665-757B-4082-B394-D86A0A1D74C0}" type="slidenum">
              <a:rPr lang="fi-FI" smtClean="0"/>
              <a:t>‹#›</a:t>
            </a:fld>
            <a:endParaRPr lang="fi-FI"/>
          </a:p>
        </p:txBody>
      </p:sp>
    </p:spTree>
    <p:extLst>
      <p:ext uri="{BB962C8B-B14F-4D97-AF65-F5344CB8AC3E}">
        <p14:creationId xmlns:p14="http://schemas.microsoft.com/office/powerpoint/2010/main" val="37957737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D10C115-9D66-46EF-98E2-DF26443ED3C8}" type="datetime1">
              <a:rPr lang="fi-FI" smtClean="0"/>
              <a:t>26.10.2023</a:t>
            </a:fld>
            <a:endParaRPr lang="fi-FI"/>
          </a:p>
        </p:txBody>
      </p:sp>
      <p:sp>
        <p:nvSpPr>
          <p:cNvPr id="6" name="Footer Placeholder 5"/>
          <p:cNvSpPr>
            <a:spLocks noGrp="1"/>
          </p:cNvSpPr>
          <p:nvPr>
            <p:ph type="ftr" sz="quarter" idx="11"/>
          </p:nvPr>
        </p:nvSpPr>
        <p:spPr/>
        <p:txBody>
          <a:bodyPr/>
          <a:lstStyle/>
          <a:p>
            <a:r>
              <a:rPr lang="fi-FI"/>
              <a:t>Trygghetscoachträning</a:t>
            </a:r>
          </a:p>
        </p:txBody>
      </p:sp>
      <p:sp>
        <p:nvSpPr>
          <p:cNvPr id="7" name="Slide Number Placeholder 6"/>
          <p:cNvSpPr>
            <a:spLocks noGrp="1"/>
          </p:cNvSpPr>
          <p:nvPr>
            <p:ph type="sldNum" sz="quarter" idx="12"/>
          </p:nvPr>
        </p:nvSpPr>
        <p:spPr/>
        <p:txBody>
          <a:bodyPr/>
          <a:lstStyle/>
          <a:p>
            <a:fld id="{3EC19665-757B-4082-B394-D86A0A1D74C0}" type="slidenum">
              <a:rPr lang="fi-FI" smtClean="0"/>
              <a:t>‹#›</a:t>
            </a:fld>
            <a:endParaRPr lang="fi-FI"/>
          </a:p>
        </p:txBody>
      </p:sp>
    </p:spTree>
    <p:extLst>
      <p:ext uri="{BB962C8B-B14F-4D97-AF65-F5344CB8AC3E}">
        <p14:creationId xmlns:p14="http://schemas.microsoft.com/office/powerpoint/2010/main" val="3085323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911D417B-5F8D-4D49-B021-A7F3DE0D0092}" type="datetime1">
              <a:rPr lang="fi-FI" smtClean="0"/>
              <a:t>26.10.2023</a:t>
            </a:fld>
            <a:endParaRPr lang="fi-FI"/>
          </a:p>
        </p:txBody>
      </p:sp>
      <p:sp>
        <p:nvSpPr>
          <p:cNvPr id="9" name="Footer Placeholder 8"/>
          <p:cNvSpPr>
            <a:spLocks noGrp="1"/>
          </p:cNvSpPr>
          <p:nvPr>
            <p:ph type="ftr" sz="quarter" idx="11"/>
          </p:nvPr>
        </p:nvSpPr>
        <p:spPr/>
        <p:txBody>
          <a:bodyPr/>
          <a:lstStyle/>
          <a:p>
            <a:r>
              <a:rPr lang="fi-FI"/>
              <a:t>Trygghetscoachträning</a:t>
            </a:r>
          </a:p>
        </p:txBody>
      </p:sp>
      <p:sp>
        <p:nvSpPr>
          <p:cNvPr id="10" name="Slide Number Placeholder 9"/>
          <p:cNvSpPr>
            <a:spLocks noGrp="1"/>
          </p:cNvSpPr>
          <p:nvPr>
            <p:ph type="sldNum" sz="quarter" idx="12"/>
          </p:nvPr>
        </p:nvSpPr>
        <p:spPr/>
        <p:txBody>
          <a:bodyPr/>
          <a:lstStyle/>
          <a:p>
            <a:fld id="{3EC19665-757B-4082-B394-D86A0A1D74C0}" type="slidenum">
              <a:rPr lang="fi-FI" smtClean="0"/>
              <a:t>‹#›</a:t>
            </a:fld>
            <a:endParaRPr lang="fi-FI"/>
          </a:p>
        </p:txBody>
      </p:sp>
    </p:spTree>
    <p:extLst>
      <p:ext uri="{BB962C8B-B14F-4D97-AF65-F5344CB8AC3E}">
        <p14:creationId xmlns:p14="http://schemas.microsoft.com/office/powerpoint/2010/main" val="3700807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1297C717-A0F1-4F10-8471-1D56391C8D07}" type="datetime1">
              <a:rPr lang="fi-FI" smtClean="0"/>
              <a:t>26.10.2023</a:t>
            </a:fld>
            <a:endParaRPr lang="fi-FI"/>
          </a:p>
        </p:txBody>
      </p:sp>
      <p:sp>
        <p:nvSpPr>
          <p:cNvPr id="9" name="Footer Placeholder 8"/>
          <p:cNvSpPr>
            <a:spLocks noGrp="1"/>
          </p:cNvSpPr>
          <p:nvPr>
            <p:ph type="ftr" sz="quarter" idx="11"/>
          </p:nvPr>
        </p:nvSpPr>
        <p:spPr>
          <a:xfrm>
            <a:off x="3499101" y="6356350"/>
            <a:ext cx="5911517" cy="365125"/>
          </a:xfrm>
        </p:spPr>
        <p:txBody>
          <a:bodyPr/>
          <a:lstStyle/>
          <a:p>
            <a:r>
              <a:rPr lang="fi-FI"/>
              <a:t>Trygghetscoachträning</a:t>
            </a:r>
          </a:p>
        </p:txBody>
      </p:sp>
      <p:sp>
        <p:nvSpPr>
          <p:cNvPr id="10" name="Slide Number Placeholder 9"/>
          <p:cNvSpPr>
            <a:spLocks noGrp="1"/>
          </p:cNvSpPr>
          <p:nvPr>
            <p:ph type="sldNum" sz="quarter" idx="12"/>
          </p:nvPr>
        </p:nvSpPr>
        <p:spPr/>
        <p:txBody>
          <a:bodyPr/>
          <a:lstStyle/>
          <a:p>
            <a:fld id="{3EC19665-757B-4082-B394-D86A0A1D74C0}" type="slidenum">
              <a:rPr lang="fi-FI" smtClean="0"/>
              <a:t>‹#›</a:t>
            </a:fld>
            <a:endParaRPr lang="fi-FI"/>
          </a:p>
        </p:txBody>
      </p:sp>
    </p:spTree>
    <p:extLst>
      <p:ext uri="{BB962C8B-B14F-4D97-AF65-F5344CB8AC3E}">
        <p14:creationId xmlns:p14="http://schemas.microsoft.com/office/powerpoint/2010/main" val="3269536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41D13B63-5C50-4454-A7BD-493253E2056A}" type="datetime1">
              <a:rPr lang="fi-FI" smtClean="0"/>
              <a:t>26.10.2023</a:t>
            </a:fld>
            <a:endParaRPr lang="fi-FI"/>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r>
              <a:rPr lang="fi-FI"/>
              <a:t>Trygghetscoachträning</a:t>
            </a:r>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3EC19665-757B-4082-B394-D86A0A1D74C0}" type="slidenum">
              <a:rPr lang="fi-FI" smtClean="0"/>
              <a:t>‹#›</a:t>
            </a:fld>
            <a:endParaRPr lang="fi-FI"/>
          </a:p>
        </p:txBody>
      </p:sp>
    </p:spTree>
    <p:extLst>
      <p:ext uri="{BB962C8B-B14F-4D97-AF65-F5344CB8AC3E}">
        <p14:creationId xmlns:p14="http://schemas.microsoft.com/office/powerpoint/2010/main" val="4089672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thl.fi/sv/web/kost-och-levnadsvanor/kost" TargetMode="External"/><Relationship Id="rId2" Type="http://schemas.openxmlformats.org/officeDocument/2006/relationships/hyperlink" Target="https://thl.fi/sv/web/kost-och-levnadsvanor" TargetMode="Externa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s://www.ruokavirasto.fi/sv/teman/halsoframjande-kost/narings--och-matrekommendationer/"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paihdelinkki.fi/sv/databank" TargetMode="External"/><Relationship Id="rId2" Type="http://schemas.openxmlformats.org/officeDocument/2006/relationships/hyperlink" Target="https://ehyt.fi/sv/"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s://www.youtube.com/watch?v=LmPtubi9luo" TargetMode="External"/><Relationship Id="rId7" Type="http://schemas.openxmlformats.org/officeDocument/2006/relationships/hyperlink" Target="https://www.suh.fi/files/2541/Kom_till_simhallen_guide_-_ruotsi_paivitetty2019.pdf" TargetMode="External"/><Relationship Id="rId2" Type="http://schemas.openxmlformats.org/officeDocument/2006/relationships/hyperlink" Target="https://www.suh.fi/pa_svenska" TargetMode="External"/><Relationship Id="rId1" Type="http://schemas.openxmlformats.org/officeDocument/2006/relationships/slideLayout" Target="../slideLayouts/slideLayout2.xml"/><Relationship Id="rId6" Type="http://schemas.openxmlformats.org/officeDocument/2006/relationships/hyperlink" Target="https://www.youtube.com/watch?v=bEwayS4DMvY&amp;t=1s" TargetMode="External"/><Relationship Id="rId5" Type="http://schemas.openxmlformats.org/officeDocument/2006/relationships/hyperlink" Target="https://www.youtube.com/watch?v=v0Fj-YAK1WA" TargetMode="External"/><Relationship Id="rId4" Type="http://schemas.openxmlformats.org/officeDocument/2006/relationships/hyperlink" Target="https://www.youtube.com/watch?v=bA3l-Y5mSl4"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rodakorset.fi/forsta-hjalpen/forsta-hjalpen-anvisningar/forgiftning/" TargetMode="External"/><Relationship Id="rId2" Type="http://schemas.openxmlformats.org/officeDocument/2006/relationships/hyperlink" Target="https://www.hus.fi/sv/for-patienten/sjukhus-och-andra-enheter/giftinformationscentralen"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hyperlink" Target="https://www.spek.fi/sv/sakerhet/boendesakerhet-for-grupper-med-sarskilda-behov/" TargetMode="External"/><Relationship Id="rId2" Type="http://schemas.openxmlformats.org/officeDocument/2006/relationships/hyperlink" Target="https://www.spek.fi/sv/sakerhet/" TargetMode="Externa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s://issuu.com/spek_ry/docs/checklistaforsakerhetihemmet" TargetMode="External"/><Relationship Id="rId4" Type="http://schemas.openxmlformats.org/officeDocument/2006/relationships/hyperlink" Target="http://www.pirkanmaanpelastuslaitos.fi/Pirkanmaa-677"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muistiturku.fi/sv/minnet-och-minnessjukdomar/trygghet-i-vardagen/" TargetMode="External"/><Relationship Id="rId2" Type="http://schemas.openxmlformats.org/officeDocument/2006/relationships/hyperlink" Target="https://www.muistiturku.fi/sv/minnet-och-minnessjukdomar" TargetMode="Externa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s://www.muistiliitto.fi/sv/framsidan"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rednet.punainenristi.fi/mobiiliSPR" TargetMode="External"/><Relationship Id="rId2" Type="http://schemas.openxmlformats.org/officeDocument/2006/relationships/hyperlink" Target="https://112.fi/sv/112-suomi-appen" TargetMode="Externa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frantic.s3.eu-west-1.amazonaws.com/kotitapaturma/2020/01/13082018/pysy_pystyssa_kenka_liukueste_valinnat_infograafi2020_SVE-scaled.jpg" TargetMode="External"/><Relationship Id="rId2" Type="http://schemas.openxmlformats.org/officeDocument/2006/relationships/hyperlink" Target="https://ukkinstituutti.fi/aineistot/10-satt-att-forebygga-fallolyckor/" TargetMode="External"/><Relationship Id="rId1" Type="http://schemas.openxmlformats.org/officeDocument/2006/relationships/slideLayout" Target="../slideLayouts/slideLayout2.xml"/><Relationship Id="rId6" Type="http://schemas.openxmlformats.org/officeDocument/2006/relationships/image" Target="../media/image4.emf"/><Relationship Id="rId5" Type="http://schemas.openxmlformats.org/officeDocument/2006/relationships/oleObject" Target="../embeddings/oleObject1.bin"/><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s://www.terveyskyla.fi/ikatalo/sv" TargetMode="External"/><Relationship Id="rId7" Type="http://schemas.openxmlformats.org/officeDocument/2006/relationships/hyperlink" Target="https://www.terveyskyla.fi/laaketalo/sv/anv%C3%A4ndning-av-l%C3%A4kemedel/l%C3%A4kemedel-och-risken-f%C3%B6r-att-falla" TargetMode="Externa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hyperlink" Target="https://luustoliitto.fi/sv/skeletthalsosamma-levnadsvanor/fallprevention/" TargetMode="External"/><Relationship Id="rId5" Type="http://schemas.openxmlformats.org/officeDocument/2006/relationships/hyperlink" Target="https://ukkinstituutti.fi/aineistot/checklista/" TargetMode="External"/><Relationship Id="rId4" Type="http://schemas.openxmlformats.org/officeDocument/2006/relationships/hyperlink" Target="https://ukkinstituutti.fi/aineistot/utvardering-av-risken-for-fallolyckor-blankett-2/"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ukkinstituutti.fi/liikkuminen/liikkumisen-suositukset/motionsrekommendation-for-vuxna/" TargetMode="External"/><Relationship Id="rId2" Type="http://schemas.openxmlformats.org/officeDocument/2006/relationships/hyperlink" Target="https://ukkinstituutti.fi/liikkuminen/liikkumisen-suositukset/motionsrekommendation-for-over-65-aringar/" TargetMode="Externa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s://www.voimaavanhuuteen.fi/sv/motioneringoikea2/" TargetMode="External"/><Relationship Id="rId4" Type="http://schemas.openxmlformats.org/officeDocument/2006/relationships/hyperlink" Target="https://ukkinstituutti.fi/wp-content/uploads/2020/10/274-KAVELYNPORTAAT_ruotsiksi.pdf"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kotonaasumisenturvallisuus.fi/sv/testet-boendetrygghet" TargetMode="External"/><Relationship Id="rId2" Type="http://schemas.openxmlformats.org/officeDocument/2006/relationships/hyperlink" Target="https://www.kotitapaturma.fi/sv/tietotyyppi/checklistor-for-trygghet/" TargetMode="Externa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s://frantic.s3.eu-west-1.amazonaws.com/kotitapaturma/2020/05/15162019/Trygghet-i_vardagen_2020.pdf" TargetMode="External"/><Relationship Id="rId4" Type="http://schemas.openxmlformats.org/officeDocument/2006/relationships/hyperlink" Target="https://www.spek.fi/sv/sakerhe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223EE-3A28-4EC3-BB12-8C7F781D8599}"/>
              </a:ext>
            </a:extLst>
          </p:cNvPr>
          <p:cNvSpPr>
            <a:spLocks noGrp="1"/>
          </p:cNvSpPr>
          <p:nvPr>
            <p:ph type="ctrTitle"/>
          </p:nvPr>
        </p:nvSpPr>
        <p:spPr/>
        <p:txBody>
          <a:bodyPr>
            <a:normAutofit fontScale="90000"/>
          </a:bodyPr>
          <a:lstStyle/>
          <a:p>
            <a:r>
              <a:rPr lang="sv-fi" b="1" dirty="0"/>
              <a:t>Förebyggande av olyckor i hemmet och på fritiden</a:t>
            </a:r>
            <a:br>
              <a:rPr lang="sv-fi" dirty="0"/>
            </a:br>
            <a:r>
              <a:rPr lang="sv-fi" b="1" dirty="0"/>
              <a:t> –Tilläggsinformation och källor</a:t>
            </a:r>
            <a:endParaRPr lang="fi-FI" dirty="0"/>
          </a:p>
        </p:txBody>
      </p:sp>
      <p:sp>
        <p:nvSpPr>
          <p:cNvPr id="3" name="Subtitle 2">
            <a:extLst>
              <a:ext uri="{FF2B5EF4-FFF2-40B4-BE49-F238E27FC236}">
                <a16:creationId xmlns:a16="http://schemas.microsoft.com/office/drawing/2014/main" id="{AF5C61F2-9FB8-40A2-BECB-BFEA7DC63C44}"/>
              </a:ext>
            </a:extLst>
          </p:cNvPr>
          <p:cNvSpPr>
            <a:spLocks noGrp="1"/>
          </p:cNvSpPr>
          <p:nvPr>
            <p:ph type="subTitle" idx="1"/>
          </p:nvPr>
        </p:nvSpPr>
        <p:spPr/>
        <p:txBody>
          <a:bodyPr/>
          <a:lstStyle/>
          <a:p>
            <a:endParaRPr lang="fi-FI"/>
          </a:p>
        </p:txBody>
      </p:sp>
      <p:sp>
        <p:nvSpPr>
          <p:cNvPr id="4" name="Footer Placeholder 3">
            <a:extLst>
              <a:ext uri="{FF2B5EF4-FFF2-40B4-BE49-F238E27FC236}">
                <a16:creationId xmlns:a16="http://schemas.microsoft.com/office/drawing/2014/main" id="{5D582653-22D9-45FB-AF80-7D73589AD327}"/>
              </a:ext>
            </a:extLst>
          </p:cNvPr>
          <p:cNvSpPr>
            <a:spLocks noGrp="1"/>
          </p:cNvSpPr>
          <p:nvPr>
            <p:ph type="ftr" sz="quarter" idx="11"/>
          </p:nvPr>
        </p:nvSpPr>
        <p:spPr/>
        <p:txBody>
          <a:bodyPr/>
          <a:lstStyle/>
          <a:p>
            <a:r>
              <a:rPr lang="fi-FI" dirty="0" err="1"/>
              <a:t>Trygghetscoachträning</a:t>
            </a:r>
            <a:endParaRPr lang="fi-FI" dirty="0"/>
          </a:p>
        </p:txBody>
      </p:sp>
      <p:sp>
        <p:nvSpPr>
          <p:cNvPr id="5" name="Slide Number Placeholder 4">
            <a:extLst>
              <a:ext uri="{FF2B5EF4-FFF2-40B4-BE49-F238E27FC236}">
                <a16:creationId xmlns:a16="http://schemas.microsoft.com/office/drawing/2014/main" id="{C5233E61-1B89-4621-9BB7-0B33ED6D67AF}"/>
              </a:ext>
            </a:extLst>
          </p:cNvPr>
          <p:cNvSpPr>
            <a:spLocks noGrp="1"/>
          </p:cNvSpPr>
          <p:nvPr>
            <p:ph type="sldNum" sz="quarter" idx="12"/>
          </p:nvPr>
        </p:nvSpPr>
        <p:spPr/>
        <p:txBody>
          <a:bodyPr/>
          <a:lstStyle/>
          <a:p>
            <a:fld id="{3EC19665-757B-4082-B394-D86A0A1D74C0}" type="slidenum">
              <a:rPr lang="fi-FI" smtClean="0"/>
              <a:t>1</a:t>
            </a:fld>
            <a:endParaRPr lang="fi-FI"/>
          </a:p>
        </p:txBody>
      </p:sp>
      <p:pic>
        <p:nvPicPr>
          <p:cNvPr id="7" name="Picture 6" descr="A black cat with a tail&#10;&#10;Description automatically generated">
            <a:extLst>
              <a:ext uri="{FF2B5EF4-FFF2-40B4-BE49-F238E27FC236}">
                <a16:creationId xmlns:a16="http://schemas.microsoft.com/office/drawing/2014/main" id="{8D35C3C1-C32C-875E-3879-E4D132F7CE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48013" y="3845368"/>
            <a:ext cx="2592826" cy="2083291"/>
          </a:xfrm>
          <a:prstGeom prst="rect">
            <a:avLst/>
          </a:prstGeom>
        </p:spPr>
      </p:pic>
    </p:spTree>
    <p:extLst>
      <p:ext uri="{BB962C8B-B14F-4D97-AF65-F5344CB8AC3E}">
        <p14:creationId xmlns:p14="http://schemas.microsoft.com/office/powerpoint/2010/main" val="23424753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E4C34-1907-470D-80E4-075CE1561247}"/>
              </a:ext>
            </a:extLst>
          </p:cNvPr>
          <p:cNvSpPr>
            <a:spLocks noGrp="1"/>
          </p:cNvSpPr>
          <p:nvPr>
            <p:ph type="title"/>
          </p:nvPr>
        </p:nvSpPr>
        <p:spPr/>
        <p:txBody>
          <a:bodyPr>
            <a:normAutofit/>
          </a:bodyPr>
          <a:lstStyle/>
          <a:p>
            <a:r>
              <a:rPr lang="fi-FI" sz="3200" b="1" dirty="0" err="1"/>
              <a:t>Kost</a:t>
            </a:r>
            <a:endParaRPr lang="fi-FI" sz="3200" b="1" dirty="0"/>
          </a:p>
        </p:txBody>
      </p:sp>
      <p:sp>
        <p:nvSpPr>
          <p:cNvPr id="3" name="Content Placeholder 2">
            <a:extLst>
              <a:ext uri="{FF2B5EF4-FFF2-40B4-BE49-F238E27FC236}">
                <a16:creationId xmlns:a16="http://schemas.microsoft.com/office/drawing/2014/main" id="{36AC14D8-E8CC-40EA-ADF2-961EDD10A273}"/>
              </a:ext>
            </a:extLst>
          </p:cNvPr>
          <p:cNvSpPr>
            <a:spLocks noGrp="1"/>
          </p:cNvSpPr>
          <p:nvPr>
            <p:ph idx="1"/>
          </p:nvPr>
        </p:nvSpPr>
        <p:spPr/>
        <p:txBody>
          <a:bodyPr/>
          <a:lstStyle/>
          <a:p>
            <a:r>
              <a:rPr lang="fi-FI" sz="1800" dirty="0">
                <a:solidFill>
                  <a:schemeClr val="accent2"/>
                </a:solidFill>
                <a:hlinkClick r:id="rId2">
                  <a:extLst>
                    <a:ext uri="{A12FA001-AC4F-418D-AE19-62706E023703}">
                      <ahyp:hlinkClr xmlns:ahyp="http://schemas.microsoft.com/office/drawing/2018/hyperlinkcolor" val="tx"/>
                    </a:ext>
                  </a:extLst>
                </a:hlinkClick>
              </a:rPr>
              <a:t>THL </a:t>
            </a:r>
            <a:r>
              <a:rPr lang="fi-FI" sz="1800" dirty="0" err="1">
                <a:solidFill>
                  <a:schemeClr val="accent2"/>
                </a:solidFill>
                <a:hlinkClick r:id="rId2">
                  <a:extLst>
                    <a:ext uri="{A12FA001-AC4F-418D-AE19-62706E023703}">
                      <ahyp:hlinkClr xmlns:ahyp="http://schemas.microsoft.com/office/drawing/2018/hyperlinkcolor" val="tx"/>
                    </a:ext>
                  </a:extLst>
                </a:hlinkClick>
              </a:rPr>
              <a:t>Kost</a:t>
            </a:r>
            <a:r>
              <a:rPr lang="fi-FI" sz="1800" dirty="0">
                <a:solidFill>
                  <a:schemeClr val="accent2"/>
                </a:solidFill>
                <a:hlinkClick r:id="rId2">
                  <a:extLst>
                    <a:ext uri="{A12FA001-AC4F-418D-AE19-62706E023703}">
                      <ahyp:hlinkClr xmlns:ahyp="http://schemas.microsoft.com/office/drawing/2018/hyperlinkcolor" val="tx"/>
                    </a:ext>
                  </a:extLst>
                </a:hlinkClick>
              </a:rPr>
              <a:t> </a:t>
            </a:r>
            <a:r>
              <a:rPr lang="fi-FI" sz="1800" dirty="0" err="1">
                <a:solidFill>
                  <a:schemeClr val="accent2"/>
                </a:solidFill>
                <a:hlinkClick r:id="rId2">
                  <a:extLst>
                    <a:ext uri="{A12FA001-AC4F-418D-AE19-62706E023703}">
                      <ahyp:hlinkClr xmlns:ahyp="http://schemas.microsoft.com/office/drawing/2018/hyperlinkcolor" val="tx"/>
                    </a:ext>
                  </a:extLst>
                </a:hlinkClick>
              </a:rPr>
              <a:t>och</a:t>
            </a:r>
            <a:r>
              <a:rPr lang="fi-FI" sz="1800" dirty="0">
                <a:solidFill>
                  <a:schemeClr val="accent2"/>
                </a:solidFill>
                <a:hlinkClick r:id="rId2">
                  <a:extLst>
                    <a:ext uri="{A12FA001-AC4F-418D-AE19-62706E023703}">
                      <ahyp:hlinkClr xmlns:ahyp="http://schemas.microsoft.com/office/drawing/2018/hyperlinkcolor" val="tx"/>
                    </a:ext>
                  </a:extLst>
                </a:hlinkClick>
              </a:rPr>
              <a:t> </a:t>
            </a:r>
            <a:r>
              <a:rPr lang="fi-FI" sz="1800" dirty="0" err="1">
                <a:solidFill>
                  <a:schemeClr val="accent2"/>
                </a:solidFill>
                <a:hlinkClick r:id="rId2">
                  <a:extLst>
                    <a:ext uri="{A12FA001-AC4F-418D-AE19-62706E023703}">
                      <ahyp:hlinkClr xmlns:ahyp="http://schemas.microsoft.com/office/drawing/2018/hyperlinkcolor" val="tx"/>
                    </a:ext>
                  </a:extLst>
                </a:hlinkClick>
              </a:rPr>
              <a:t>levnadsvanor</a:t>
            </a:r>
            <a:endParaRPr lang="fi-FI" sz="1800" dirty="0">
              <a:solidFill>
                <a:schemeClr val="accent2"/>
              </a:solidFill>
            </a:endParaRPr>
          </a:p>
          <a:p>
            <a:r>
              <a:rPr lang="fi-FI" sz="1800" dirty="0">
                <a:solidFill>
                  <a:schemeClr val="accent2"/>
                </a:solidFill>
                <a:hlinkClick r:id="rId3">
                  <a:extLst>
                    <a:ext uri="{A12FA001-AC4F-418D-AE19-62706E023703}">
                      <ahyp:hlinkClr xmlns:ahyp="http://schemas.microsoft.com/office/drawing/2018/hyperlinkcolor" val="tx"/>
                    </a:ext>
                  </a:extLst>
                </a:hlinkClick>
              </a:rPr>
              <a:t>THL </a:t>
            </a:r>
            <a:r>
              <a:rPr lang="fi-FI" sz="1800" dirty="0" err="1">
                <a:solidFill>
                  <a:schemeClr val="accent2"/>
                </a:solidFill>
                <a:hlinkClick r:id="rId3">
                  <a:extLst>
                    <a:ext uri="{A12FA001-AC4F-418D-AE19-62706E023703}">
                      <ahyp:hlinkClr xmlns:ahyp="http://schemas.microsoft.com/office/drawing/2018/hyperlinkcolor" val="tx"/>
                    </a:ext>
                  </a:extLst>
                </a:hlinkClick>
              </a:rPr>
              <a:t>Kost</a:t>
            </a:r>
            <a:endParaRPr lang="fi-FI" sz="1800" dirty="0">
              <a:solidFill>
                <a:schemeClr val="accent2"/>
              </a:solidFill>
            </a:endParaRPr>
          </a:p>
          <a:p>
            <a:r>
              <a:rPr lang="fi-FI" sz="1800" dirty="0" err="1">
                <a:solidFill>
                  <a:schemeClr val="accent2"/>
                </a:solidFill>
                <a:hlinkClick r:id="rId4">
                  <a:extLst>
                    <a:ext uri="{A12FA001-AC4F-418D-AE19-62706E023703}">
                      <ahyp:hlinkClr xmlns:ahyp="http://schemas.microsoft.com/office/drawing/2018/hyperlinkcolor" val="tx"/>
                    </a:ext>
                  </a:extLst>
                </a:hlinkClick>
              </a:rPr>
              <a:t>Livsmedelsverket</a:t>
            </a:r>
            <a:r>
              <a:rPr lang="fi-FI" sz="1800" dirty="0">
                <a:solidFill>
                  <a:schemeClr val="accent2"/>
                </a:solidFill>
                <a:hlinkClick r:id="rId4">
                  <a:extLst>
                    <a:ext uri="{A12FA001-AC4F-418D-AE19-62706E023703}">
                      <ahyp:hlinkClr xmlns:ahyp="http://schemas.microsoft.com/office/drawing/2018/hyperlinkcolor" val="tx"/>
                    </a:ext>
                  </a:extLst>
                </a:hlinkClick>
              </a:rPr>
              <a:t> - </a:t>
            </a:r>
            <a:r>
              <a:rPr lang="fi-FI" sz="1800" dirty="0" err="1">
                <a:solidFill>
                  <a:schemeClr val="accent2"/>
                </a:solidFill>
                <a:hlinkClick r:id="rId4">
                  <a:extLst>
                    <a:ext uri="{A12FA001-AC4F-418D-AE19-62706E023703}">
                      <ahyp:hlinkClr xmlns:ahyp="http://schemas.microsoft.com/office/drawing/2018/hyperlinkcolor" val="tx"/>
                    </a:ext>
                  </a:extLst>
                </a:hlinkClick>
              </a:rPr>
              <a:t>Närings</a:t>
            </a:r>
            <a:r>
              <a:rPr lang="fi-FI" sz="1800" dirty="0">
                <a:solidFill>
                  <a:schemeClr val="accent2"/>
                </a:solidFill>
                <a:hlinkClick r:id="rId4">
                  <a:extLst>
                    <a:ext uri="{A12FA001-AC4F-418D-AE19-62706E023703}">
                      <ahyp:hlinkClr xmlns:ahyp="http://schemas.microsoft.com/office/drawing/2018/hyperlinkcolor" val="tx"/>
                    </a:ext>
                  </a:extLst>
                </a:hlinkClick>
              </a:rPr>
              <a:t>- </a:t>
            </a:r>
            <a:r>
              <a:rPr lang="fi-FI" sz="1800" dirty="0" err="1">
                <a:solidFill>
                  <a:schemeClr val="accent2"/>
                </a:solidFill>
                <a:hlinkClick r:id="rId4">
                  <a:extLst>
                    <a:ext uri="{A12FA001-AC4F-418D-AE19-62706E023703}">
                      <ahyp:hlinkClr xmlns:ahyp="http://schemas.microsoft.com/office/drawing/2018/hyperlinkcolor" val="tx"/>
                    </a:ext>
                  </a:extLst>
                </a:hlinkClick>
              </a:rPr>
              <a:t>och</a:t>
            </a:r>
            <a:r>
              <a:rPr lang="fi-FI" sz="1800" dirty="0">
                <a:solidFill>
                  <a:schemeClr val="accent2"/>
                </a:solidFill>
                <a:hlinkClick r:id="rId4">
                  <a:extLst>
                    <a:ext uri="{A12FA001-AC4F-418D-AE19-62706E023703}">
                      <ahyp:hlinkClr xmlns:ahyp="http://schemas.microsoft.com/office/drawing/2018/hyperlinkcolor" val="tx"/>
                    </a:ext>
                  </a:extLst>
                </a:hlinkClick>
              </a:rPr>
              <a:t> </a:t>
            </a:r>
            <a:r>
              <a:rPr lang="fi-FI" sz="1800" dirty="0" err="1">
                <a:solidFill>
                  <a:schemeClr val="accent2"/>
                </a:solidFill>
                <a:hlinkClick r:id="rId4">
                  <a:extLst>
                    <a:ext uri="{A12FA001-AC4F-418D-AE19-62706E023703}">
                      <ahyp:hlinkClr xmlns:ahyp="http://schemas.microsoft.com/office/drawing/2018/hyperlinkcolor" val="tx"/>
                    </a:ext>
                  </a:extLst>
                </a:hlinkClick>
              </a:rPr>
              <a:t>matrekommendationer</a:t>
            </a:r>
            <a:r>
              <a:rPr lang="fi-FI" sz="1800" dirty="0">
                <a:solidFill>
                  <a:schemeClr val="accent2"/>
                </a:solidFill>
              </a:rPr>
              <a:t>   </a:t>
            </a:r>
          </a:p>
          <a:p>
            <a:endParaRPr lang="fi-FI" dirty="0">
              <a:solidFill>
                <a:schemeClr val="accent2"/>
              </a:solidFill>
            </a:endParaRPr>
          </a:p>
        </p:txBody>
      </p:sp>
      <p:sp>
        <p:nvSpPr>
          <p:cNvPr id="4" name="Footer Placeholder 3">
            <a:extLst>
              <a:ext uri="{FF2B5EF4-FFF2-40B4-BE49-F238E27FC236}">
                <a16:creationId xmlns:a16="http://schemas.microsoft.com/office/drawing/2014/main" id="{B0B3F8C6-0303-4622-9097-61E6F4280CA8}"/>
              </a:ext>
            </a:extLst>
          </p:cNvPr>
          <p:cNvSpPr>
            <a:spLocks noGrp="1"/>
          </p:cNvSpPr>
          <p:nvPr>
            <p:ph type="ftr" sz="quarter" idx="11"/>
          </p:nvPr>
        </p:nvSpPr>
        <p:spPr/>
        <p:txBody>
          <a:bodyPr/>
          <a:lstStyle/>
          <a:p>
            <a:r>
              <a:rPr lang="fi-FI" dirty="0" err="1"/>
              <a:t>Trygghetscoachträning</a:t>
            </a:r>
            <a:endParaRPr lang="fi-FI" dirty="0"/>
          </a:p>
        </p:txBody>
      </p:sp>
      <p:sp>
        <p:nvSpPr>
          <p:cNvPr id="5" name="Slide Number Placeholder 4">
            <a:extLst>
              <a:ext uri="{FF2B5EF4-FFF2-40B4-BE49-F238E27FC236}">
                <a16:creationId xmlns:a16="http://schemas.microsoft.com/office/drawing/2014/main" id="{4C6A258B-3CE6-40BE-83A0-DF48AC0FD8F1}"/>
              </a:ext>
            </a:extLst>
          </p:cNvPr>
          <p:cNvSpPr>
            <a:spLocks noGrp="1"/>
          </p:cNvSpPr>
          <p:nvPr>
            <p:ph type="sldNum" sz="quarter" idx="12"/>
          </p:nvPr>
        </p:nvSpPr>
        <p:spPr/>
        <p:txBody>
          <a:bodyPr/>
          <a:lstStyle/>
          <a:p>
            <a:fld id="{3EC19665-757B-4082-B394-D86A0A1D74C0}" type="slidenum">
              <a:rPr lang="fi-FI" smtClean="0"/>
              <a:t>10</a:t>
            </a:fld>
            <a:endParaRPr lang="fi-FI"/>
          </a:p>
        </p:txBody>
      </p:sp>
      <p:pic>
        <p:nvPicPr>
          <p:cNvPr id="6" name="Picture 5">
            <a:extLst>
              <a:ext uri="{FF2B5EF4-FFF2-40B4-BE49-F238E27FC236}">
                <a16:creationId xmlns:a16="http://schemas.microsoft.com/office/drawing/2014/main" id="{32796A14-897E-4934-B8D7-DF2F596F74EA}"/>
              </a:ext>
            </a:extLst>
          </p:cNvPr>
          <p:cNvPicPr>
            <a:picLocks noChangeAspect="1"/>
          </p:cNvPicPr>
          <p:nvPr/>
        </p:nvPicPr>
        <p:blipFill>
          <a:blip r:embed="rId5"/>
          <a:stretch>
            <a:fillRect/>
          </a:stretch>
        </p:blipFill>
        <p:spPr>
          <a:xfrm>
            <a:off x="128337" y="1"/>
            <a:ext cx="1040063" cy="698628"/>
          </a:xfrm>
          <a:prstGeom prst="rect">
            <a:avLst/>
          </a:prstGeom>
        </p:spPr>
      </p:pic>
    </p:spTree>
    <p:extLst>
      <p:ext uri="{BB962C8B-B14F-4D97-AF65-F5344CB8AC3E}">
        <p14:creationId xmlns:p14="http://schemas.microsoft.com/office/powerpoint/2010/main" val="20977327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88AF3-7E24-4D1F-89C9-59DCCEAF787F}"/>
              </a:ext>
            </a:extLst>
          </p:cNvPr>
          <p:cNvSpPr>
            <a:spLocks noGrp="1"/>
          </p:cNvSpPr>
          <p:nvPr>
            <p:ph type="title"/>
          </p:nvPr>
        </p:nvSpPr>
        <p:spPr/>
        <p:txBody>
          <a:bodyPr>
            <a:normAutofit/>
          </a:bodyPr>
          <a:lstStyle/>
          <a:p>
            <a:r>
              <a:rPr lang="fi-FI" sz="3200" b="1" dirty="0" err="1"/>
              <a:t>Rusmedel</a:t>
            </a:r>
            <a:endParaRPr lang="fi-FI" sz="3200" b="1" dirty="0"/>
          </a:p>
        </p:txBody>
      </p:sp>
      <p:sp>
        <p:nvSpPr>
          <p:cNvPr id="3" name="Content Placeholder 2">
            <a:extLst>
              <a:ext uri="{FF2B5EF4-FFF2-40B4-BE49-F238E27FC236}">
                <a16:creationId xmlns:a16="http://schemas.microsoft.com/office/drawing/2014/main" id="{2E2AC19C-80E1-471E-8A8C-85CA70361EC2}"/>
              </a:ext>
            </a:extLst>
          </p:cNvPr>
          <p:cNvSpPr>
            <a:spLocks noGrp="1"/>
          </p:cNvSpPr>
          <p:nvPr>
            <p:ph idx="1"/>
          </p:nvPr>
        </p:nvSpPr>
        <p:spPr/>
        <p:txBody>
          <a:bodyPr>
            <a:normAutofit/>
          </a:bodyPr>
          <a:lstStyle/>
          <a:p>
            <a:r>
              <a:rPr lang="sv-SE" sz="1800" dirty="0">
                <a:solidFill>
                  <a:schemeClr val="accent2"/>
                </a:solidFill>
                <a:hlinkClick r:id="rId2">
                  <a:extLst>
                    <a:ext uri="{A12FA001-AC4F-418D-AE19-62706E023703}">
                      <ahyp:hlinkClr xmlns:ahyp="http://schemas.microsoft.com/office/drawing/2018/hyperlinkcolor" val="tx"/>
                    </a:ext>
                  </a:extLst>
                </a:hlinkClick>
              </a:rPr>
              <a:t>Föreningen för förebyggande rusmedelsarbete (EHYT </a:t>
            </a:r>
            <a:r>
              <a:rPr lang="sv-SE" sz="1800" dirty="0" err="1">
                <a:solidFill>
                  <a:schemeClr val="accent2"/>
                </a:solidFill>
                <a:hlinkClick r:id="rId2">
                  <a:extLst>
                    <a:ext uri="{A12FA001-AC4F-418D-AE19-62706E023703}">
                      <ahyp:hlinkClr xmlns:ahyp="http://schemas.microsoft.com/office/drawing/2018/hyperlinkcolor" val="tx"/>
                    </a:ext>
                  </a:extLst>
                </a:hlinkClick>
              </a:rPr>
              <a:t>rf</a:t>
            </a:r>
            <a:r>
              <a:rPr lang="sv-SE" sz="1800" dirty="0">
                <a:solidFill>
                  <a:schemeClr val="accent2"/>
                </a:solidFill>
                <a:hlinkClick r:id="rId2">
                  <a:extLst>
                    <a:ext uri="{A12FA001-AC4F-418D-AE19-62706E023703}">
                      <ahyp:hlinkClr xmlns:ahyp="http://schemas.microsoft.com/office/drawing/2018/hyperlinkcolor" val="tx"/>
                    </a:ext>
                  </a:extLst>
                </a:hlinkClick>
              </a:rPr>
              <a:t>)</a:t>
            </a:r>
            <a:endParaRPr lang="sv-SE" sz="1800" dirty="0">
              <a:solidFill>
                <a:schemeClr val="accent2"/>
              </a:solidFill>
            </a:endParaRPr>
          </a:p>
          <a:p>
            <a:r>
              <a:rPr lang="fi-FI" sz="1800" dirty="0" err="1">
                <a:solidFill>
                  <a:schemeClr val="accent2"/>
                </a:solidFill>
                <a:hlinkClick r:id="rId3">
                  <a:extLst>
                    <a:ext uri="{A12FA001-AC4F-418D-AE19-62706E023703}">
                      <ahyp:hlinkClr xmlns:ahyp="http://schemas.microsoft.com/office/drawing/2018/hyperlinkcolor" val="tx"/>
                    </a:ext>
                  </a:extLst>
                </a:hlinkClick>
              </a:rPr>
              <a:t>Droglänken</a:t>
            </a:r>
            <a:endParaRPr lang="fi-FI" sz="1800" dirty="0">
              <a:solidFill>
                <a:schemeClr val="accent2"/>
              </a:solidFill>
            </a:endParaRPr>
          </a:p>
        </p:txBody>
      </p:sp>
      <p:sp>
        <p:nvSpPr>
          <p:cNvPr id="4" name="Footer Placeholder 3">
            <a:extLst>
              <a:ext uri="{FF2B5EF4-FFF2-40B4-BE49-F238E27FC236}">
                <a16:creationId xmlns:a16="http://schemas.microsoft.com/office/drawing/2014/main" id="{23057CFC-4E91-4028-841B-0886A2BC15AA}"/>
              </a:ext>
            </a:extLst>
          </p:cNvPr>
          <p:cNvSpPr>
            <a:spLocks noGrp="1"/>
          </p:cNvSpPr>
          <p:nvPr>
            <p:ph type="ftr" sz="quarter" idx="11"/>
          </p:nvPr>
        </p:nvSpPr>
        <p:spPr/>
        <p:txBody>
          <a:bodyPr/>
          <a:lstStyle/>
          <a:p>
            <a:r>
              <a:rPr lang="fi-FI" dirty="0" err="1"/>
              <a:t>Trygghetscoachträning</a:t>
            </a:r>
            <a:endParaRPr lang="fi-FI" dirty="0"/>
          </a:p>
        </p:txBody>
      </p:sp>
      <p:sp>
        <p:nvSpPr>
          <p:cNvPr id="5" name="Slide Number Placeholder 4">
            <a:extLst>
              <a:ext uri="{FF2B5EF4-FFF2-40B4-BE49-F238E27FC236}">
                <a16:creationId xmlns:a16="http://schemas.microsoft.com/office/drawing/2014/main" id="{CBB2CACC-AB60-4BDD-B496-CD6EDC88A210}"/>
              </a:ext>
            </a:extLst>
          </p:cNvPr>
          <p:cNvSpPr>
            <a:spLocks noGrp="1"/>
          </p:cNvSpPr>
          <p:nvPr>
            <p:ph type="sldNum" sz="quarter" idx="12"/>
          </p:nvPr>
        </p:nvSpPr>
        <p:spPr/>
        <p:txBody>
          <a:bodyPr/>
          <a:lstStyle/>
          <a:p>
            <a:fld id="{3EC19665-757B-4082-B394-D86A0A1D74C0}" type="slidenum">
              <a:rPr lang="fi-FI" smtClean="0"/>
              <a:t>11</a:t>
            </a:fld>
            <a:endParaRPr lang="fi-FI"/>
          </a:p>
        </p:txBody>
      </p:sp>
      <p:pic>
        <p:nvPicPr>
          <p:cNvPr id="6" name="Picture 5">
            <a:extLst>
              <a:ext uri="{FF2B5EF4-FFF2-40B4-BE49-F238E27FC236}">
                <a16:creationId xmlns:a16="http://schemas.microsoft.com/office/drawing/2014/main" id="{0F47E1F0-8F78-49AE-B313-928CAE3C6DA3}"/>
              </a:ext>
            </a:extLst>
          </p:cNvPr>
          <p:cNvPicPr>
            <a:picLocks noChangeAspect="1"/>
          </p:cNvPicPr>
          <p:nvPr/>
        </p:nvPicPr>
        <p:blipFill>
          <a:blip r:embed="rId4"/>
          <a:stretch>
            <a:fillRect/>
          </a:stretch>
        </p:blipFill>
        <p:spPr>
          <a:xfrm>
            <a:off x="128337" y="1"/>
            <a:ext cx="1040063" cy="698628"/>
          </a:xfrm>
          <a:prstGeom prst="rect">
            <a:avLst/>
          </a:prstGeom>
        </p:spPr>
      </p:pic>
    </p:spTree>
    <p:extLst>
      <p:ext uri="{BB962C8B-B14F-4D97-AF65-F5344CB8AC3E}">
        <p14:creationId xmlns:p14="http://schemas.microsoft.com/office/powerpoint/2010/main" val="36612841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83D82-8FC6-476F-9153-DF37B9B906F8}"/>
              </a:ext>
            </a:extLst>
          </p:cNvPr>
          <p:cNvSpPr>
            <a:spLocks noGrp="1"/>
          </p:cNvSpPr>
          <p:nvPr>
            <p:ph type="title"/>
          </p:nvPr>
        </p:nvSpPr>
        <p:spPr/>
        <p:txBody>
          <a:bodyPr>
            <a:normAutofit/>
          </a:bodyPr>
          <a:lstStyle/>
          <a:p>
            <a:r>
              <a:rPr lang="fi-FI" sz="3200" b="1" dirty="0" err="1"/>
              <a:t>Vattensäkerhet</a:t>
            </a:r>
            <a:endParaRPr lang="fi-FI" sz="3200" b="1" dirty="0"/>
          </a:p>
        </p:txBody>
      </p:sp>
      <p:sp>
        <p:nvSpPr>
          <p:cNvPr id="3" name="Content Placeholder 2">
            <a:extLst>
              <a:ext uri="{FF2B5EF4-FFF2-40B4-BE49-F238E27FC236}">
                <a16:creationId xmlns:a16="http://schemas.microsoft.com/office/drawing/2014/main" id="{64380F7E-0606-4267-9CE1-CBCC1EB91C41}"/>
              </a:ext>
            </a:extLst>
          </p:cNvPr>
          <p:cNvSpPr>
            <a:spLocks noGrp="1"/>
          </p:cNvSpPr>
          <p:nvPr>
            <p:ph idx="1"/>
          </p:nvPr>
        </p:nvSpPr>
        <p:spPr/>
        <p:txBody>
          <a:bodyPr>
            <a:normAutofit/>
          </a:bodyPr>
          <a:lstStyle/>
          <a:p>
            <a:r>
              <a:rPr lang="sv-SE" sz="1800" dirty="0">
                <a:solidFill>
                  <a:schemeClr val="accent2"/>
                </a:solidFill>
                <a:hlinkClick r:id="rId2">
                  <a:extLst>
                    <a:ext uri="{A12FA001-AC4F-418D-AE19-62706E023703}">
                      <ahyp:hlinkClr xmlns:ahyp="http://schemas.microsoft.com/office/drawing/2018/hyperlinkcolor" val="tx"/>
                    </a:ext>
                  </a:extLst>
                </a:hlinkClick>
              </a:rPr>
              <a:t>Finlands Simundervisnings- och Livräddningsförbund </a:t>
            </a:r>
            <a:r>
              <a:rPr lang="sv-SE" sz="1800" dirty="0" err="1">
                <a:solidFill>
                  <a:schemeClr val="accent2"/>
                </a:solidFill>
                <a:hlinkClick r:id="rId2">
                  <a:extLst>
                    <a:ext uri="{A12FA001-AC4F-418D-AE19-62706E023703}">
                      <ahyp:hlinkClr xmlns:ahyp="http://schemas.microsoft.com/office/drawing/2018/hyperlinkcolor" val="tx"/>
                    </a:ext>
                  </a:extLst>
                </a:hlinkClick>
              </a:rPr>
              <a:t>rf</a:t>
            </a:r>
            <a:r>
              <a:rPr lang="fi-FI" sz="1800" dirty="0">
                <a:solidFill>
                  <a:schemeClr val="accent2"/>
                </a:solidFill>
              </a:rPr>
              <a:t> </a:t>
            </a:r>
            <a:endParaRPr lang="fi-FI" sz="1800" u="sng" dirty="0">
              <a:solidFill>
                <a:schemeClr val="accent2"/>
              </a:solidFill>
              <a:hlinkClick r:id="rId3">
                <a:extLst>
                  <a:ext uri="{A12FA001-AC4F-418D-AE19-62706E023703}">
                    <ahyp:hlinkClr xmlns:ahyp="http://schemas.microsoft.com/office/drawing/2018/hyperlinkcolor" val="tx"/>
                  </a:ext>
                </a:extLst>
              </a:hlinkClick>
            </a:endParaRPr>
          </a:p>
          <a:p>
            <a:r>
              <a:rPr lang="fi-FI" sz="1800" u="sng" dirty="0" err="1">
                <a:solidFill>
                  <a:schemeClr val="accent2"/>
                </a:solidFill>
                <a:hlinkClick r:id="rId3">
                  <a:extLst>
                    <a:ext uri="{A12FA001-AC4F-418D-AE19-62706E023703}">
                      <ahyp:hlinkClr xmlns:ahyp="http://schemas.microsoft.com/office/drawing/2018/hyperlinkcolor" val="tx"/>
                    </a:ext>
                  </a:extLst>
                </a:hlinkClick>
              </a:rPr>
              <a:t>Livräddning</a:t>
            </a:r>
            <a:r>
              <a:rPr lang="fi-FI" sz="1800" u="sng" dirty="0">
                <a:solidFill>
                  <a:schemeClr val="accent2"/>
                </a:solidFill>
                <a:hlinkClick r:id="rId3">
                  <a:extLst>
                    <a:ext uri="{A12FA001-AC4F-418D-AE19-62706E023703}">
                      <ahyp:hlinkClr xmlns:ahyp="http://schemas.microsoft.com/office/drawing/2018/hyperlinkcolor" val="tx"/>
                    </a:ext>
                  </a:extLst>
                </a:hlinkClick>
              </a:rPr>
              <a:t> </a:t>
            </a:r>
            <a:r>
              <a:rPr lang="fi-FI" sz="1800" u="sng" dirty="0" err="1">
                <a:solidFill>
                  <a:schemeClr val="accent2"/>
                </a:solidFill>
                <a:hlinkClick r:id="rId3">
                  <a:extLst>
                    <a:ext uri="{A12FA001-AC4F-418D-AE19-62706E023703}">
                      <ahyp:hlinkClr xmlns:ahyp="http://schemas.microsoft.com/office/drawing/2018/hyperlinkcolor" val="tx"/>
                    </a:ext>
                  </a:extLst>
                </a:hlinkClick>
              </a:rPr>
              <a:t>med</a:t>
            </a:r>
            <a:r>
              <a:rPr lang="fi-FI" sz="1800" u="sng" dirty="0">
                <a:solidFill>
                  <a:schemeClr val="accent2"/>
                </a:solidFill>
                <a:hlinkClick r:id="rId3">
                  <a:extLst>
                    <a:ext uri="{A12FA001-AC4F-418D-AE19-62706E023703}">
                      <ahyp:hlinkClr xmlns:ahyp="http://schemas.microsoft.com/office/drawing/2018/hyperlinkcolor" val="tx"/>
                    </a:ext>
                  </a:extLst>
                </a:hlinkClick>
              </a:rPr>
              <a:t> </a:t>
            </a:r>
            <a:r>
              <a:rPr lang="fi-FI" sz="1800" u="sng" dirty="0" err="1">
                <a:solidFill>
                  <a:schemeClr val="accent2"/>
                </a:solidFill>
                <a:hlinkClick r:id="rId3">
                  <a:extLst>
                    <a:ext uri="{A12FA001-AC4F-418D-AE19-62706E023703}">
                      <ahyp:hlinkClr xmlns:ahyp="http://schemas.microsoft.com/office/drawing/2018/hyperlinkcolor" val="tx"/>
                    </a:ext>
                  </a:extLst>
                </a:hlinkClick>
              </a:rPr>
              <a:t>hjälpmedel</a:t>
            </a:r>
            <a:r>
              <a:rPr lang="fi-FI" sz="1800" u="sng" dirty="0">
                <a:solidFill>
                  <a:schemeClr val="accent2"/>
                </a:solidFill>
                <a:hlinkClick r:id="rId3">
                  <a:extLst>
                    <a:ext uri="{A12FA001-AC4F-418D-AE19-62706E023703}">
                      <ahyp:hlinkClr xmlns:ahyp="http://schemas.microsoft.com/office/drawing/2018/hyperlinkcolor" val="tx"/>
                    </a:ext>
                  </a:extLst>
                </a:hlinkClick>
              </a:rPr>
              <a:t> - YouTube</a:t>
            </a:r>
            <a:endParaRPr lang="fi-FI" sz="1800" dirty="0">
              <a:solidFill>
                <a:schemeClr val="accent2"/>
              </a:solidFill>
            </a:endParaRPr>
          </a:p>
          <a:p>
            <a:r>
              <a:rPr lang="fi-FI" sz="1800" u="sng" dirty="0" err="1">
                <a:solidFill>
                  <a:schemeClr val="accent2"/>
                </a:solidFill>
                <a:hlinkClick r:id="rId4">
                  <a:extLst>
                    <a:ext uri="{A12FA001-AC4F-418D-AE19-62706E023703}">
                      <ahyp:hlinkClr xmlns:ahyp="http://schemas.microsoft.com/office/drawing/2018/hyperlinkcolor" val="tx"/>
                    </a:ext>
                  </a:extLst>
                </a:hlinkClick>
              </a:rPr>
              <a:t>Livräddning</a:t>
            </a:r>
            <a:r>
              <a:rPr lang="fi-FI" sz="1800" u="sng" dirty="0">
                <a:solidFill>
                  <a:schemeClr val="accent2"/>
                </a:solidFill>
                <a:hlinkClick r:id="rId4">
                  <a:extLst>
                    <a:ext uri="{A12FA001-AC4F-418D-AE19-62706E023703}">
                      <ahyp:hlinkClr xmlns:ahyp="http://schemas.microsoft.com/office/drawing/2018/hyperlinkcolor" val="tx"/>
                    </a:ext>
                  </a:extLst>
                </a:hlinkClick>
              </a:rPr>
              <a:t> </a:t>
            </a:r>
            <a:r>
              <a:rPr lang="fi-FI" sz="1800" u="sng" dirty="0" err="1">
                <a:solidFill>
                  <a:schemeClr val="accent2"/>
                </a:solidFill>
                <a:hlinkClick r:id="rId4">
                  <a:extLst>
                    <a:ext uri="{A12FA001-AC4F-418D-AE19-62706E023703}">
                      <ahyp:hlinkClr xmlns:ahyp="http://schemas.microsoft.com/office/drawing/2018/hyperlinkcolor" val="tx"/>
                    </a:ext>
                  </a:extLst>
                </a:hlinkClick>
              </a:rPr>
              <a:t>med</a:t>
            </a:r>
            <a:r>
              <a:rPr lang="fi-FI" sz="1800" u="sng" dirty="0">
                <a:solidFill>
                  <a:schemeClr val="accent2"/>
                </a:solidFill>
                <a:hlinkClick r:id="rId4">
                  <a:extLst>
                    <a:ext uri="{A12FA001-AC4F-418D-AE19-62706E023703}">
                      <ahyp:hlinkClr xmlns:ahyp="http://schemas.microsoft.com/office/drawing/2018/hyperlinkcolor" val="tx"/>
                    </a:ext>
                  </a:extLst>
                </a:hlinkClick>
              </a:rPr>
              <a:t> </a:t>
            </a:r>
            <a:r>
              <a:rPr lang="fi-FI" sz="1800" u="sng" dirty="0" err="1">
                <a:solidFill>
                  <a:schemeClr val="accent2"/>
                </a:solidFill>
                <a:hlinkClick r:id="rId4">
                  <a:extLst>
                    <a:ext uri="{A12FA001-AC4F-418D-AE19-62706E023703}">
                      <ahyp:hlinkClr xmlns:ahyp="http://schemas.microsoft.com/office/drawing/2018/hyperlinkcolor" val="tx"/>
                    </a:ext>
                  </a:extLst>
                </a:hlinkClick>
              </a:rPr>
              <a:t>livboj</a:t>
            </a:r>
            <a:r>
              <a:rPr lang="fi-FI" sz="1800" u="sng" dirty="0">
                <a:solidFill>
                  <a:schemeClr val="accent2"/>
                </a:solidFill>
                <a:hlinkClick r:id="rId4">
                  <a:extLst>
                    <a:ext uri="{A12FA001-AC4F-418D-AE19-62706E023703}">
                      <ahyp:hlinkClr xmlns:ahyp="http://schemas.microsoft.com/office/drawing/2018/hyperlinkcolor" val="tx"/>
                    </a:ext>
                  </a:extLst>
                </a:hlinkClick>
              </a:rPr>
              <a:t> - YouTube</a:t>
            </a:r>
            <a:endParaRPr lang="fi-FI" sz="1800" dirty="0">
              <a:solidFill>
                <a:schemeClr val="accent2"/>
              </a:solidFill>
            </a:endParaRPr>
          </a:p>
          <a:p>
            <a:r>
              <a:rPr lang="fi-FI" sz="1800" u="sng" dirty="0" err="1">
                <a:solidFill>
                  <a:schemeClr val="accent2"/>
                </a:solidFill>
                <a:hlinkClick r:id="rId5">
                  <a:extLst>
                    <a:ext uri="{A12FA001-AC4F-418D-AE19-62706E023703}">
                      <ahyp:hlinkClr xmlns:ahyp="http://schemas.microsoft.com/office/drawing/2018/hyperlinkcolor" val="tx"/>
                    </a:ext>
                  </a:extLst>
                </a:hlinkClick>
              </a:rPr>
              <a:t>Livräddning</a:t>
            </a:r>
            <a:r>
              <a:rPr lang="fi-FI" sz="1800" u="sng" dirty="0">
                <a:solidFill>
                  <a:schemeClr val="accent2"/>
                </a:solidFill>
                <a:hlinkClick r:id="rId5">
                  <a:extLst>
                    <a:ext uri="{A12FA001-AC4F-418D-AE19-62706E023703}">
                      <ahyp:hlinkClr xmlns:ahyp="http://schemas.microsoft.com/office/drawing/2018/hyperlinkcolor" val="tx"/>
                    </a:ext>
                  </a:extLst>
                </a:hlinkClick>
              </a:rPr>
              <a:t> </a:t>
            </a:r>
            <a:r>
              <a:rPr lang="fi-FI" sz="1800" u="sng" dirty="0" err="1">
                <a:solidFill>
                  <a:schemeClr val="accent2"/>
                </a:solidFill>
                <a:hlinkClick r:id="rId5">
                  <a:extLst>
                    <a:ext uri="{A12FA001-AC4F-418D-AE19-62706E023703}">
                      <ahyp:hlinkClr xmlns:ahyp="http://schemas.microsoft.com/office/drawing/2018/hyperlinkcolor" val="tx"/>
                    </a:ext>
                  </a:extLst>
                </a:hlinkClick>
              </a:rPr>
              <a:t>med</a:t>
            </a:r>
            <a:r>
              <a:rPr lang="fi-FI" sz="1800" u="sng" dirty="0">
                <a:solidFill>
                  <a:schemeClr val="accent2"/>
                </a:solidFill>
                <a:hlinkClick r:id="rId5">
                  <a:extLst>
                    <a:ext uri="{A12FA001-AC4F-418D-AE19-62706E023703}">
                      <ahyp:hlinkClr xmlns:ahyp="http://schemas.microsoft.com/office/drawing/2018/hyperlinkcolor" val="tx"/>
                    </a:ext>
                  </a:extLst>
                </a:hlinkClick>
              </a:rPr>
              <a:t> </a:t>
            </a:r>
            <a:r>
              <a:rPr lang="fi-FI" sz="1800" u="sng" dirty="0" err="1">
                <a:solidFill>
                  <a:schemeClr val="accent2"/>
                </a:solidFill>
                <a:hlinkClick r:id="rId5">
                  <a:extLst>
                    <a:ext uri="{A12FA001-AC4F-418D-AE19-62706E023703}">
                      <ahyp:hlinkClr xmlns:ahyp="http://schemas.microsoft.com/office/drawing/2018/hyperlinkcolor" val="tx"/>
                    </a:ext>
                  </a:extLst>
                </a:hlinkClick>
              </a:rPr>
              <a:t>hink</a:t>
            </a:r>
            <a:r>
              <a:rPr lang="fi-FI" sz="1800" u="sng" dirty="0">
                <a:solidFill>
                  <a:schemeClr val="accent2"/>
                </a:solidFill>
                <a:hlinkClick r:id="rId5">
                  <a:extLst>
                    <a:ext uri="{A12FA001-AC4F-418D-AE19-62706E023703}">
                      <ahyp:hlinkClr xmlns:ahyp="http://schemas.microsoft.com/office/drawing/2018/hyperlinkcolor" val="tx"/>
                    </a:ext>
                  </a:extLst>
                </a:hlinkClick>
              </a:rPr>
              <a:t> - YouTube</a:t>
            </a:r>
            <a:endParaRPr lang="fi-FI" sz="1800" dirty="0">
              <a:solidFill>
                <a:schemeClr val="accent2"/>
              </a:solidFill>
            </a:endParaRPr>
          </a:p>
          <a:p>
            <a:r>
              <a:rPr lang="fi-FI" sz="1800" u="sng" dirty="0">
                <a:solidFill>
                  <a:schemeClr val="accent2"/>
                </a:solidFill>
                <a:hlinkClick r:id="rId6">
                  <a:extLst>
                    <a:ext uri="{A12FA001-AC4F-418D-AE19-62706E023703}">
                      <ahyp:hlinkClr xmlns:ahyp="http://schemas.microsoft.com/office/drawing/2018/hyperlinkcolor" val="tx"/>
                    </a:ext>
                  </a:extLst>
                </a:hlinkClick>
              </a:rPr>
              <a:t>Hoppa I! </a:t>
            </a:r>
            <a:r>
              <a:rPr lang="fi-FI" sz="1800" u="sng" dirty="0" err="1">
                <a:solidFill>
                  <a:schemeClr val="accent2"/>
                </a:solidFill>
                <a:hlinkClick r:id="rId6">
                  <a:extLst>
                    <a:ext uri="{A12FA001-AC4F-418D-AE19-62706E023703}">
                      <ahyp:hlinkClr xmlns:ahyp="http://schemas.microsoft.com/office/drawing/2018/hyperlinkcolor" val="tx"/>
                    </a:ext>
                  </a:extLst>
                </a:hlinkClick>
              </a:rPr>
              <a:t>Simningens</a:t>
            </a:r>
            <a:r>
              <a:rPr lang="fi-FI" sz="1800" u="sng" dirty="0">
                <a:solidFill>
                  <a:schemeClr val="accent2"/>
                </a:solidFill>
                <a:hlinkClick r:id="rId6">
                  <a:extLst>
                    <a:ext uri="{A12FA001-AC4F-418D-AE19-62706E023703}">
                      <ahyp:hlinkClr xmlns:ahyp="http://schemas.microsoft.com/office/drawing/2018/hyperlinkcolor" val="tx"/>
                    </a:ext>
                  </a:extLst>
                </a:hlinkClick>
              </a:rPr>
              <a:t> ABC - YouTube</a:t>
            </a:r>
            <a:br>
              <a:rPr lang="fi-FI" sz="1800" dirty="0">
                <a:solidFill>
                  <a:schemeClr val="accent2"/>
                </a:solidFill>
              </a:rPr>
            </a:br>
            <a:r>
              <a:rPr lang="fi-FI" sz="1800" u="sng" dirty="0">
                <a:solidFill>
                  <a:schemeClr val="accent2"/>
                </a:solidFill>
                <a:hlinkClick r:id="rId7">
                  <a:extLst>
                    <a:ext uri="{A12FA001-AC4F-418D-AE19-62706E023703}">
                      <ahyp:hlinkClr xmlns:ahyp="http://schemas.microsoft.com/office/drawing/2018/hyperlinkcolor" val="tx"/>
                    </a:ext>
                  </a:extLst>
                </a:hlinkClick>
              </a:rPr>
              <a:t>Kom_till_simhallen_guide_-_ruotsi_paivitetty2019.pdf (suh.fi)</a:t>
            </a:r>
            <a:endParaRPr lang="fi-FI" sz="1800" u="sng" dirty="0">
              <a:solidFill>
                <a:schemeClr val="accent2"/>
              </a:solidFill>
            </a:endParaRPr>
          </a:p>
        </p:txBody>
      </p:sp>
      <p:sp>
        <p:nvSpPr>
          <p:cNvPr id="4" name="Footer Placeholder 3">
            <a:extLst>
              <a:ext uri="{FF2B5EF4-FFF2-40B4-BE49-F238E27FC236}">
                <a16:creationId xmlns:a16="http://schemas.microsoft.com/office/drawing/2014/main" id="{807138A9-8FBC-4D2F-924A-59DF2A9464FF}"/>
              </a:ext>
            </a:extLst>
          </p:cNvPr>
          <p:cNvSpPr>
            <a:spLocks noGrp="1"/>
          </p:cNvSpPr>
          <p:nvPr>
            <p:ph type="ftr" sz="quarter" idx="11"/>
          </p:nvPr>
        </p:nvSpPr>
        <p:spPr/>
        <p:txBody>
          <a:bodyPr/>
          <a:lstStyle/>
          <a:p>
            <a:r>
              <a:rPr lang="fi-FI"/>
              <a:t>Trygghetscoachträning</a:t>
            </a:r>
          </a:p>
        </p:txBody>
      </p:sp>
      <p:sp>
        <p:nvSpPr>
          <p:cNvPr id="5" name="Slide Number Placeholder 4">
            <a:extLst>
              <a:ext uri="{FF2B5EF4-FFF2-40B4-BE49-F238E27FC236}">
                <a16:creationId xmlns:a16="http://schemas.microsoft.com/office/drawing/2014/main" id="{826AE927-5604-44E2-8984-DF8DAF3767BE}"/>
              </a:ext>
            </a:extLst>
          </p:cNvPr>
          <p:cNvSpPr>
            <a:spLocks noGrp="1"/>
          </p:cNvSpPr>
          <p:nvPr>
            <p:ph type="sldNum" sz="quarter" idx="12"/>
          </p:nvPr>
        </p:nvSpPr>
        <p:spPr/>
        <p:txBody>
          <a:bodyPr/>
          <a:lstStyle/>
          <a:p>
            <a:fld id="{3EC19665-757B-4082-B394-D86A0A1D74C0}" type="slidenum">
              <a:rPr lang="fi-FI" smtClean="0"/>
              <a:t>12</a:t>
            </a:fld>
            <a:endParaRPr lang="fi-FI"/>
          </a:p>
        </p:txBody>
      </p:sp>
      <p:pic>
        <p:nvPicPr>
          <p:cNvPr id="6" name="Picture 5">
            <a:extLst>
              <a:ext uri="{FF2B5EF4-FFF2-40B4-BE49-F238E27FC236}">
                <a16:creationId xmlns:a16="http://schemas.microsoft.com/office/drawing/2014/main" id="{E73857B3-FE31-4FDF-A5AA-F1AF108582F9}"/>
              </a:ext>
            </a:extLst>
          </p:cNvPr>
          <p:cNvPicPr>
            <a:picLocks noChangeAspect="1"/>
          </p:cNvPicPr>
          <p:nvPr/>
        </p:nvPicPr>
        <p:blipFill>
          <a:blip r:embed="rId8"/>
          <a:stretch>
            <a:fillRect/>
          </a:stretch>
        </p:blipFill>
        <p:spPr>
          <a:xfrm>
            <a:off x="128337" y="1"/>
            <a:ext cx="1040063" cy="698628"/>
          </a:xfrm>
          <a:prstGeom prst="rect">
            <a:avLst/>
          </a:prstGeom>
        </p:spPr>
      </p:pic>
    </p:spTree>
    <p:extLst>
      <p:ext uri="{BB962C8B-B14F-4D97-AF65-F5344CB8AC3E}">
        <p14:creationId xmlns:p14="http://schemas.microsoft.com/office/powerpoint/2010/main" val="35509246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81684-D3D4-41E0-8052-20F2314DD26D}"/>
              </a:ext>
            </a:extLst>
          </p:cNvPr>
          <p:cNvSpPr>
            <a:spLocks noGrp="1"/>
          </p:cNvSpPr>
          <p:nvPr>
            <p:ph type="title"/>
          </p:nvPr>
        </p:nvSpPr>
        <p:spPr/>
        <p:txBody>
          <a:bodyPr>
            <a:normAutofit/>
          </a:bodyPr>
          <a:lstStyle/>
          <a:p>
            <a:r>
              <a:rPr lang="fi-FI" sz="3200" b="1" dirty="0" err="1"/>
              <a:t>Förgiftningar</a:t>
            </a:r>
            <a:endParaRPr lang="fi-FI" sz="3200" b="1" dirty="0"/>
          </a:p>
        </p:txBody>
      </p:sp>
      <p:sp>
        <p:nvSpPr>
          <p:cNvPr id="3" name="Content Placeholder 2">
            <a:extLst>
              <a:ext uri="{FF2B5EF4-FFF2-40B4-BE49-F238E27FC236}">
                <a16:creationId xmlns:a16="http://schemas.microsoft.com/office/drawing/2014/main" id="{2105E65C-55C7-4F52-953D-2B0766C3F5CA}"/>
              </a:ext>
            </a:extLst>
          </p:cNvPr>
          <p:cNvSpPr>
            <a:spLocks noGrp="1"/>
          </p:cNvSpPr>
          <p:nvPr>
            <p:ph idx="1"/>
          </p:nvPr>
        </p:nvSpPr>
        <p:spPr/>
        <p:txBody>
          <a:bodyPr/>
          <a:lstStyle/>
          <a:p>
            <a:r>
              <a:rPr lang="fi-FI" sz="1800" dirty="0" err="1">
                <a:solidFill>
                  <a:schemeClr val="accent2"/>
                </a:solidFill>
                <a:hlinkClick r:id="rId2">
                  <a:extLst>
                    <a:ext uri="{A12FA001-AC4F-418D-AE19-62706E023703}">
                      <ahyp:hlinkClr xmlns:ahyp="http://schemas.microsoft.com/office/drawing/2018/hyperlinkcolor" val="tx"/>
                    </a:ext>
                  </a:extLst>
                </a:hlinkClick>
              </a:rPr>
              <a:t>Giftinformationscentralen</a:t>
            </a:r>
            <a:endParaRPr lang="fi-FI" sz="1800" dirty="0">
              <a:solidFill>
                <a:schemeClr val="accent2"/>
              </a:solidFill>
            </a:endParaRPr>
          </a:p>
          <a:p>
            <a:r>
              <a:rPr lang="fi-FI" sz="1800" dirty="0" err="1">
                <a:solidFill>
                  <a:schemeClr val="accent2"/>
                </a:solidFill>
                <a:hlinkClick r:id="rId3">
                  <a:extLst>
                    <a:ext uri="{A12FA001-AC4F-418D-AE19-62706E023703}">
                      <ahyp:hlinkClr xmlns:ahyp="http://schemas.microsoft.com/office/drawing/2018/hyperlinkcolor" val="tx"/>
                    </a:ext>
                  </a:extLst>
                </a:hlinkClick>
              </a:rPr>
              <a:t>Första</a:t>
            </a:r>
            <a:r>
              <a:rPr lang="fi-FI" sz="1800" dirty="0">
                <a:solidFill>
                  <a:schemeClr val="accent2"/>
                </a:solidFill>
                <a:hlinkClick r:id="rId3">
                  <a:extLst>
                    <a:ext uri="{A12FA001-AC4F-418D-AE19-62706E023703}">
                      <ahyp:hlinkClr xmlns:ahyp="http://schemas.microsoft.com/office/drawing/2018/hyperlinkcolor" val="tx"/>
                    </a:ext>
                  </a:extLst>
                </a:hlinkClick>
              </a:rPr>
              <a:t> </a:t>
            </a:r>
            <a:r>
              <a:rPr lang="fi-FI" sz="1800" dirty="0" err="1">
                <a:solidFill>
                  <a:schemeClr val="accent2"/>
                </a:solidFill>
                <a:hlinkClick r:id="rId3">
                  <a:extLst>
                    <a:ext uri="{A12FA001-AC4F-418D-AE19-62706E023703}">
                      <ahyp:hlinkClr xmlns:ahyp="http://schemas.microsoft.com/office/drawing/2018/hyperlinkcolor" val="tx"/>
                    </a:ext>
                  </a:extLst>
                </a:hlinkClick>
              </a:rPr>
              <a:t>hjälpen</a:t>
            </a:r>
            <a:r>
              <a:rPr lang="fi-FI" sz="1800" dirty="0">
                <a:solidFill>
                  <a:schemeClr val="accent2"/>
                </a:solidFill>
                <a:hlinkClick r:id="rId3">
                  <a:extLst>
                    <a:ext uri="{A12FA001-AC4F-418D-AE19-62706E023703}">
                      <ahyp:hlinkClr xmlns:ahyp="http://schemas.microsoft.com/office/drawing/2018/hyperlinkcolor" val="tx"/>
                    </a:ext>
                  </a:extLst>
                </a:hlinkClick>
              </a:rPr>
              <a:t> </a:t>
            </a:r>
            <a:r>
              <a:rPr lang="fi-FI" sz="1800" dirty="0" err="1">
                <a:solidFill>
                  <a:schemeClr val="accent2"/>
                </a:solidFill>
                <a:hlinkClick r:id="rId3">
                  <a:extLst>
                    <a:ext uri="{A12FA001-AC4F-418D-AE19-62706E023703}">
                      <ahyp:hlinkClr xmlns:ahyp="http://schemas.microsoft.com/office/drawing/2018/hyperlinkcolor" val="tx"/>
                    </a:ext>
                  </a:extLst>
                </a:hlinkClick>
              </a:rPr>
              <a:t>vid</a:t>
            </a:r>
            <a:r>
              <a:rPr lang="fi-FI" sz="1800" dirty="0">
                <a:solidFill>
                  <a:schemeClr val="accent2"/>
                </a:solidFill>
                <a:hlinkClick r:id="rId3">
                  <a:extLst>
                    <a:ext uri="{A12FA001-AC4F-418D-AE19-62706E023703}">
                      <ahyp:hlinkClr xmlns:ahyp="http://schemas.microsoft.com/office/drawing/2018/hyperlinkcolor" val="tx"/>
                    </a:ext>
                  </a:extLst>
                </a:hlinkClick>
              </a:rPr>
              <a:t> </a:t>
            </a:r>
            <a:r>
              <a:rPr lang="fi-FI" sz="1800" dirty="0" err="1">
                <a:solidFill>
                  <a:schemeClr val="accent2"/>
                </a:solidFill>
                <a:hlinkClick r:id="rId3">
                  <a:extLst>
                    <a:ext uri="{A12FA001-AC4F-418D-AE19-62706E023703}">
                      <ahyp:hlinkClr xmlns:ahyp="http://schemas.microsoft.com/office/drawing/2018/hyperlinkcolor" val="tx"/>
                    </a:ext>
                  </a:extLst>
                </a:hlinkClick>
              </a:rPr>
              <a:t>förgiftning</a:t>
            </a:r>
            <a:endParaRPr lang="fi-FI" sz="1800" dirty="0">
              <a:solidFill>
                <a:schemeClr val="accent2"/>
              </a:solidFill>
            </a:endParaRPr>
          </a:p>
          <a:p>
            <a:pPr marL="0" indent="0">
              <a:buNone/>
            </a:pPr>
            <a:endParaRPr lang="fi-FI" dirty="0">
              <a:solidFill>
                <a:schemeClr val="accent2"/>
              </a:solidFill>
            </a:endParaRPr>
          </a:p>
        </p:txBody>
      </p:sp>
      <p:sp>
        <p:nvSpPr>
          <p:cNvPr id="4" name="Footer Placeholder 3">
            <a:extLst>
              <a:ext uri="{FF2B5EF4-FFF2-40B4-BE49-F238E27FC236}">
                <a16:creationId xmlns:a16="http://schemas.microsoft.com/office/drawing/2014/main" id="{972A89FB-CBA6-43CD-92CF-6AA16AC1073D}"/>
              </a:ext>
            </a:extLst>
          </p:cNvPr>
          <p:cNvSpPr>
            <a:spLocks noGrp="1"/>
          </p:cNvSpPr>
          <p:nvPr>
            <p:ph type="ftr" sz="quarter" idx="11"/>
          </p:nvPr>
        </p:nvSpPr>
        <p:spPr/>
        <p:txBody>
          <a:bodyPr/>
          <a:lstStyle/>
          <a:p>
            <a:r>
              <a:rPr lang="fi-FI"/>
              <a:t>Trygghetscoachträning</a:t>
            </a:r>
          </a:p>
        </p:txBody>
      </p:sp>
      <p:sp>
        <p:nvSpPr>
          <p:cNvPr id="5" name="Slide Number Placeholder 4">
            <a:extLst>
              <a:ext uri="{FF2B5EF4-FFF2-40B4-BE49-F238E27FC236}">
                <a16:creationId xmlns:a16="http://schemas.microsoft.com/office/drawing/2014/main" id="{B90B76BC-1079-47EE-BFEC-63B97278360D}"/>
              </a:ext>
            </a:extLst>
          </p:cNvPr>
          <p:cNvSpPr>
            <a:spLocks noGrp="1"/>
          </p:cNvSpPr>
          <p:nvPr>
            <p:ph type="sldNum" sz="quarter" idx="12"/>
          </p:nvPr>
        </p:nvSpPr>
        <p:spPr/>
        <p:txBody>
          <a:bodyPr/>
          <a:lstStyle/>
          <a:p>
            <a:fld id="{3EC19665-757B-4082-B394-D86A0A1D74C0}" type="slidenum">
              <a:rPr lang="fi-FI" smtClean="0"/>
              <a:t>13</a:t>
            </a:fld>
            <a:endParaRPr lang="fi-FI"/>
          </a:p>
        </p:txBody>
      </p:sp>
      <p:pic>
        <p:nvPicPr>
          <p:cNvPr id="6" name="Picture 5">
            <a:extLst>
              <a:ext uri="{FF2B5EF4-FFF2-40B4-BE49-F238E27FC236}">
                <a16:creationId xmlns:a16="http://schemas.microsoft.com/office/drawing/2014/main" id="{DF4C5543-5B16-49EA-83B9-32188023B0DD}"/>
              </a:ext>
            </a:extLst>
          </p:cNvPr>
          <p:cNvPicPr>
            <a:picLocks noChangeAspect="1"/>
          </p:cNvPicPr>
          <p:nvPr/>
        </p:nvPicPr>
        <p:blipFill>
          <a:blip r:embed="rId4"/>
          <a:stretch>
            <a:fillRect/>
          </a:stretch>
        </p:blipFill>
        <p:spPr>
          <a:xfrm>
            <a:off x="128337" y="1"/>
            <a:ext cx="1040063" cy="698628"/>
          </a:xfrm>
          <a:prstGeom prst="rect">
            <a:avLst/>
          </a:prstGeom>
        </p:spPr>
      </p:pic>
    </p:spTree>
    <p:extLst>
      <p:ext uri="{BB962C8B-B14F-4D97-AF65-F5344CB8AC3E}">
        <p14:creationId xmlns:p14="http://schemas.microsoft.com/office/powerpoint/2010/main" val="32445088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914E4-C397-4524-AF83-6E45892C2F55}"/>
              </a:ext>
            </a:extLst>
          </p:cNvPr>
          <p:cNvSpPr>
            <a:spLocks noGrp="1"/>
          </p:cNvSpPr>
          <p:nvPr>
            <p:ph type="title"/>
          </p:nvPr>
        </p:nvSpPr>
        <p:spPr/>
        <p:txBody>
          <a:bodyPr>
            <a:normAutofit/>
          </a:bodyPr>
          <a:lstStyle/>
          <a:p>
            <a:r>
              <a:rPr lang="fi-FI" sz="3200" b="1" dirty="0" err="1"/>
              <a:t>Brandsäkerhet</a:t>
            </a:r>
            <a:endParaRPr lang="fi-FI" sz="3200" b="1" dirty="0"/>
          </a:p>
        </p:txBody>
      </p:sp>
      <p:sp>
        <p:nvSpPr>
          <p:cNvPr id="3" name="Content Placeholder 2">
            <a:extLst>
              <a:ext uri="{FF2B5EF4-FFF2-40B4-BE49-F238E27FC236}">
                <a16:creationId xmlns:a16="http://schemas.microsoft.com/office/drawing/2014/main" id="{3CB32523-F4DC-4D25-B1F0-AE0C6E6B0B38}"/>
              </a:ext>
            </a:extLst>
          </p:cNvPr>
          <p:cNvSpPr>
            <a:spLocks noGrp="1"/>
          </p:cNvSpPr>
          <p:nvPr>
            <p:ph idx="1"/>
          </p:nvPr>
        </p:nvSpPr>
        <p:spPr/>
        <p:txBody>
          <a:bodyPr>
            <a:normAutofit/>
          </a:bodyPr>
          <a:lstStyle/>
          <a:p>
            <a:r>
              <a:rPr lang="fi-FI" sz="1800" dirty="0" err="1">
                <a:solidFill>
                  <a:schemeClr val="accent2"/>
                </a:solidFill>
                <a:hlinkClick r:id="rId2">
                  <a:extLst>
                    <a:ext uri="{A12FA001-AC4F-418D-AE19-62706E023703}">
                      <ahyp:hlinkClr xmlns:ahyp="http://schemas.microsoft.com/office/drawing/2018/hyperlinkcolor" val="tx"/>
                    </a:ext>
                  </a:extLst>
                </a:hlinkClick>
              </a:rPr>
              <a:t>Brandsäkert</a:t>
            </a:r>
            <a:r>
              <a:rPr lang="fi-FI" sz="1800" dirty="0">
                <a:solidFill>
                  <a:schemeClr val="accent2"/>
                </a:solidFill>
                <a:hlinkClick r:id="rId2">
                  <a:extLst>
                    <a:ext uri="{A12FA001-AC4F-418D-AE19-62706E023703}">
                      <ahyp:hlinkClr xmlns:ahyp="http://schemas.microsoft.com/office/drawing/2018/hyperlinkcolor" val="tx"/>
                    </a:ext>
                  </a:extLst>
                </a:hlinkClick>
              </a:rPr>
              <a:t> </a:t>
            </a:r>
            <a:r>
              <a:rPr lang="fi-FI" sz="1800" dirty="0" err="1">
                <a:solidFill>
                  <a:schemeClr val="accent2"/>
                </a:solidFill>
                <a:hlinkClick r:id="rId2">
                  <a:extLst>
                    <a:ext uri="{A12FA001-AC4F-418D-AE19-62706E023703}">
                      <ahyp:hlinkClr xmlns:ahyp="http://schemas.microsoft.com/office/drawing/2018/hyperlinkcolor" val="tx"/>
                    </a:ext>
                  </a:extLst>
                </a:hlinkClick>
              </a:rPr>
              <a:t>hem</a:t>
            </a:r>
            <a:endParaRPr lang="fi-FI" sz="1800" dirty="0">
              <a:solidFill>
                <a:schemeClr val="accent2"/>
              </a:solidFill>
            </a:endParaRPr>
          </a:p>
          <a:p>
            <a:r>
              <a:rPr lang="sv-SE" sz="1800" dirty="0">
                <a:solidFill>
                  <a:schemeClr val="accent2"/>
                </a:solidFill>
                <a:hlinkClick r:id="rId3">
                  <a:extLst>
                    <a:ext uri="{A12FA001-AC4F-418D-AE19-62706E023703}">
                      <ahyp:hlinkClr xmlns:ahyp="http://schemas.microsoft.com/office/drawing/2018/hyperlinkcolor" val="tx"/>
                    </a:ext>
                  </a:extLst>
                </a:hlinkClick>
              </a:rPr>
              <a:t>Boendesäkerhet för grupper med särskilda behov</a:t>
            </a:r>
            <a:endParaRPr lang="sv-SE" sz="1800" dirty="0">
              <a:solidFill>
                <a:schemeClr val="accent2"/>
              </a:solidFill>
            </a:endParaRPr>
          </a:p>
          <a:p>
            <a:r>
              <a:rPr lang="fi-FI" sz="1800" dirty="0" err="1">
                <a:solidFill>
                  <a:schemeClr val="accent2"/>
                </a:solidFill>
                <a:hlinkClick r:id="rId4">
                  <a:extLst>
                    <a:ext uri="{A12FA001-AC4F-418D-AE19-62706E023703}">
                      <ahyp:hlinkClr xmlns:ahyp="http://schemas.microsoft.com/office/drawing/2018/hyperlinkcolor" val="tx"/>
                    </a:ext>
                  </a:extLst>
                </a:hlinkClick>
              </a:rPr>
              <a:t>Brandsäkerhet</a:t>
            </a:r>
            <a:r>
              <a:rPr lang="fi-FI" sz="1800" dirty="0">
                <a:solidFill>
                  <a:schemeClr val="accent2"/>
                </a:solidFill>
                <a:hlinkClick r:id="rId4">
                  <a:extLst>
                    <a:ext uri="{A12FA001-AC4F-418D-AE19-62706E023703}">
                      <ahyp:hlinkClr xmlns:ahyp="http://schemas.microsoft.com/office/drawing/2018/hyperlinkcolor" val="tx"/>
                    </a:ext>
                  </a:extLst>
                </a:hlinkClick>
              </a:rPr>
              <a:t> i </a:t>
            </a:r>
            <a:r>
              <a:rPr lang="fi-FI" sz="1800" dirty="0" err="1">
                <a:solidFill>
                  <a:schemeClr val="accent2"/>
                </a:solidFill>
                <a:hlinkClick r:id="rId4">
                  <a:extLst>
                    <a:ext uri="{A12FA001-AC4F-418D-AE19-62706E023703}">
                      <ahyp:hlinkClr xmlns:ahyp="http://schemas.microsoft.com/office/drawing/2018/hyperlinkcolor" val="tx"/>
                    </a:ext>
                  </a:extLst>
                </a:hlinkClick>
              </a:rPr>
              <a:t>olika</a:t>
            </a:r>
            <a:r>
              <a:rPr lang="fi-FI" sz="1800" dirty="0">
                <a:solidFill>
                  <a:schemeClr val="accent2"/>
                </a:solidFill>
                <a:hlinkClick r:id="rId4">
                  <a:extLst>
                    <a:ext uri="{A12FA001-AC4F-418D-AE19-62706E023703}">
                      <ahyp:hlinkClr xmlns:ahyp="http://schemas.microsoft.com/office/drawing/2018/hyperlinkcolor" val="tx"/>
                    </a:ext>
                  </a:extLst>
                </a:hlinkClick>
              </a:rPr>
              <a:t> </a:t>
            </a:r>
            <a:r>
              <a:rPr lang="fi-FI" sz="1800" dirty="0" err="1">
                <a:solidFill>
                  <a:schemeClr val="accent2"/>
                </a:solidFill>
                <a:hlinkClick r:id="rId4">
                  <a:extLst>
                    <a:ext uri="{A12FA001-AC4F-418D-AE19-62706E023703}">
                      <ahyp:hlinkClr xmlns:ahyp="http://schemas.microsoft.com/office/drawing/2018/hyperlinkcolor" val="tx"/>
                    </a:ext>
                  </a:extLst>
                </a:hlinkClick>
              </a:rPr>
              <a:t>språk</a:t>
            </a:r>
            <a:r>
              <a:rPr lang="fi-FI" sz="1800" dirty="0">
                <a:solidFill>
                  <a:schemeClr val="accent2"/>
                </a:solidFill>
              </a:rPr>
              <a:t> </a:t>
            </a:r>
          </a:p>
          <a:p>
            <a:r>
              <a:rPr lang="sv-SE" sz="1800" dirty="0">
                <a:solidFill>
                  <a:schemeClr val="accent2"/>
                </a:solidFill>
                <a:hlinkClick r:id="rId5">
                  <a:extLst>
                    <a:ext uri="{A12FA001-AC4F-418D-AE19-62706E023703}">
                      <ahyp:hlinkClr xmlns:ahyp="http://schemas.microsoft.com/office/drawing/2018/hyperlinkcolor" val="tx"/>
                    </a:ext>
                  </a:extLst>
                </a:hlinkClick>
              </a:rPr>
              <a:t>Checklista för säkerhet i hemmet</a:t>
            </a:r>
            <a:r>
              <a:rPr lang="fi-FI" sz="1800" dirty="0">
                <a:solidFill>
                  <a:schemeClr val="accent2"/>
                </a:solidFill>
              </a:rPr>
              <a:t> </a:t>
            </a:r>
          </a:p>
        </p:txBody>
      </p:sp>
      <p:sp>
        <p:nvSpPr>
          <p:cNvPr id="4" name="Footer Placeholder 3">
            <a:extLst>
              <a:ext uri="{FF2B5EF4-FFF2-40B4-BE49-F238E27FC236}">
                <a16:creationId xmlns:a16="http://schemas.microsoft.com/office/drawing/2014/main" id="{BD4EB3D8-E340-45D8-A84D-9CD3724294D0}"/>
              </a:ext>
            </a:extLst>
          </p:cNvPr>
          <p:cNvSpPr>
            <a:spLocks noGrp="1"/>
          </p:cNvSpPr>
          <p:nvPr>
            <p:ph type="ftr" sz="quarter" idx="11"/>
          </p:nvPr>
        </p:nvSpPr>
        <p:spPr/>
        <p:txBody>
          <a:bodyPr/>
          <a:lstStyle/>
          <a:p>
            <a:r>
              <a:rPr lang="fi-FI"/>
              <a:t>Trygghetscoachträning</a:t>
            </a:r>
          </a:p>
        </p:txBody>
      </p:sp>
      <p:sp>
        <p:nvSpPr>
          <p:cNvPr id="5" name="Slide Number Placeholder 4">
            <a:extLst>
              <a:ext uri="{FF2B5EF4-FFF2-40B4-BE49-F238E27FC236}">
                <a16:creationId xmlns:a16="http://schemas.microsoft.com/office/drawing/2014/main" id="{3A56B3E1-7245-46A5-82DA-D0E6675AC9DA}"/>
              </a:ext>
            </a:extLst>
          </p:cNvPr>
          <p:cNvSpPr>
            <a:spLocks noGrp="1"/>
          </p:cNvSpPr>
          <p:nvPr>
            <p:ph type="sldNum" sz="quarter" idx="12"/>
          </p:nvPr>
        </p:nvSpPr>
        <p:spPr/>
        <p:txBody>
          <a:bodyPr/>
          <a:lstStyle/>
          <a:p>
            <a:fld id="{3EC19665-757B-4082-B394-D86A0A1D74C0}" type="slidenum">
              <a:rPr lang="fi-FI" smtClean="0"/>
              <a:t>14</a:t>
            </a:fld>
            <a:endParaRPr lang="fi-FI"/>
          </a:p>
        </p:txBody>
      </p:sp>
      <p:pic>
        <p:nvPicPr>
          <p:cNvPr id="6" name="Picture 5">
            <a:extLst>
              <a:ext uri="{FF2B5EF4-FFF2-40B4-BE49-F238E27FC236}">
                <a16:creationId xmlns:a16="http://schemas.microsoft.com/office/drawing/2014/main" id="{241816D9-ABF4-408A-A5A7-ACDAB9B49DA5}"/>
              </a:ext>
            </a:extLst>
          </p:cNvPr>
          <p:cNvPicPr>
            <a:picLocks noChangeAspect="1"/>
          </p:cNvPicPr>
          <p:nvPr/>
        </p:nvPicPr>
        <p:blipFill>
          <a:blip r:embed="rId6"/>
          <a:stretch>
            <a:fillRect/>
          </a:stretch>
        </p:blipFill>
        <p:spPr>
          <a:xfrm>
            <a:off x="128337" y="1"/>
            <a:ext cx="1040063" cy="698628"/>
          </a:xfrm>
          <a:prstGeom prst="rect">
            <a:avLst/>
          </a:prstGeom>
        </p:spPr>
      </p:pic>
    </p:spTree>
    <p:extLst>
      <p:ext uri="{BB962C8B-B14F-4D97-AF65-F5344CB8AC3E}">
        <p14:creationId xmlns:p14="http://schemas.microsoft.com/office/powerpoint/2010/main" val="42763968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E1B03-2160-44E6-BA4C-486B5C902A3D}"/>
              </a:ext>
            </a:extLst>
          </p:cNvPr>
          <p:cNvSpPr>
            <a:spLocks noGrp="1"/>
          </p:cNvSpPr>
          <p:nvPr>
            <p:ph type="title"/>
          </p:nvPr>
        </p:nvSpPr>
        <p:spPr/>
        <p:txBody>
          <a:bodyPr>
            <a:normAutofit/>
          </a:bodyPr>
          <a:lstStyle/>
          <a:p>
            <a:r>
              <a:rPr lang="fi-FI" sz="3200" b="1" dirty="0" err="1"/>
              <a:t>Minnes-sjukdomar</a:t>
            </a:r>
            <a:r>
              <a:rPr lang="fi-FI" sz="3200" b="1" dirty="0"/>
              <a:t> </a:t>
            </a:r>
            <a:r>
              <a:rPr lang="fi-FI" sz="3200" b="1" dirty="0" err="1"/>
              <a:t>och</a:t>
            </a:r>
            <a:r>
              <a:rPr lang="fi-FI" sz="3200" b="1" dirty="0"/>
              <a:t> </a:t>
            </a:r>
            <a:r>
              <a:rPr lang="fi-FI" sz="3200" b="1" dirty="0" err="1"/>
              <a:t>olyckor</a:t>
            </a:r>
            <a:endParaRPr lang="fi-FI" sz="3200" b="1" dirty="0"/>
          </a:p>
        </p:txBody>
      </p:sp>
      <p:sp>
        <p:nvSpPr>
          <p:cNvPr id="3" name="Content Placeholder 2">
            <a:extLst>
              <a:ext uri="{FF2B5EF4-FFF2-40B4-BE49-F238E27FC236}">
                <a16:creationId xmlns:a16="http://schemas.microsoft.com/office/drawing/2014/main" id="{91300289-648A-49FD-95F2-C0E349DAB80C}"/>
              </a:ext>
            </a:extLst>
          </p:cNvPr>
          <p:cNvSpPr>
            <a:spLocks noGrp="1"/>
          </p:cNvSpPr>
          <p:nvPr>
            <p:ph idx="1"/>
          </p:nvPr>
        </p:nvSpPr>
        <p:spPr/>
        <p:txBody>
          <a:bodyPr/>
          <a:lstStyle/>
          <a:p>
            <a:r>
              <a:rPr lang="fi-FI" sz="1800" dirty="0" err="1">
                <a:solidFill>
                  <a:schemeClr val="accent2"/>
                </a:solidFill>
                <a:hlinkClick r:id="rId2">
                  <a:extLst>
                    <a:ext uri="{A12FA001-AC4F-418D-AE19-62706E023703}">
                      <ahyp:hlinkClr xmlns:ahyp="http://schemas.microsoft.com/office/drawing/2018/hyperlinkcolor" val="tx"/>
                    </a:ext>
                  </a:extLst>
                </a:hlinkClick>
              </a:rPr>
              <a:t>Minnet</a:t>
            </a:r>
            <a:r>
              <a:rPr lang="fi-FI" sz="1800" dirty="0">
                <a:solidFill>
                  <a:schemeClr val="accent2"/>
                </a:solidFill>
                <a:hlinkClick r:id="rId2">
                  <a:extLst>
                    <a:ext uri="{A12FA001-AC4F-418D-AE19-62706E023703}">
                      <ahyp:hlinkClr xmlns:ahyp="http://schemas.microsoft.com/office/drawing/2018/hyperlinkcolor" val="tx"/>
                    </a:ext>
                  </a:extLst>
                </a:hlinkClick>
              </a:rPr>
              <a:t> </a:t>
            </a:r>
            <a:r>
              <a:rPr lang="fi-FI" sz="1800" dirty="0" err="1">
                <a:solidFill>
                  <a:schemeClr val="accent2"/>
                </a:solidFill>
                <a:hlinkClick r:id="rId2">
                  <a:extLst>
                    <a:ext uri="{A12FA001-AC4F-418D-AE19-62706E023703}">
                      <ahyp:hlinkClr xmlns:ahyp="http://schemas.microsoft.com/office/drawing/2018/hyperlinkcolor" val="tx"/>
                    </a:ext>
                  </a:extLst>
                </a:hlinkClick>
              </a:rPr>
              <a:t>och</a:t>
            </a:r>
            <a:r>
              <a:rPr lang="fi-FI" sz="1800" dirty="0">
                <a:solidFill>
                  <a:schemeClr val="accent2"/>
                </a:solidFill>
                <a:hlinkClick r:id="rId2">
                  <a:extLst>
                    <a:ext uri="{A12FA001-AC4F-418D-AE19-62706E023703}">
                      <ahyp:hlinkClr xmlns:ahyp="http://schemas.microsoft.com/office/drawing/2018/hyperlinkcolor" val="tx"/>
                    </a:ext>
                  </a:extLst>
                </a:hlinkClick>
              </a:rPr>
              <a:t> </a:t>
            </a:r>
            <a:r>
              <a:rPr lang="fi-FI" sz="1800" dirty="0" err="1">
                <a:solidFill>
                  <a:schemeClr val="accent2"/>
                </a:solidFill>
                <a:hlinkClick r:id="rId2">
                  <a:extLst>
                    <a:ext uri="{A12FA001-AC4F-418D-AE19-62706E023703}">
                      <ahyp:hlinkClr xmlns:ahyp="http://schemas.microsoft.com/office/drawing/2018/hyperlinkcolor" val="tx"/>
                    </a:ext>
                  </a:extLst>
                </a:hlinkClick>
              </a:rPr>
              <a:t>minnessjukdomar</a:t>
            </a:r>
            <a:endParaRPr lang="fi-FI" sz="1800" dirty="0">
              <a:solidFill>
                <a:schemeClr val="accent2"/>
              </a:solidFill>
              <a:hlinkClick r:id="rId3">
                <a:extLst>
                  <a:ext uri="{A12FA001-AC4F-418D-AE19-62706E023703}">
                    <ahyp:hlinkClr xmlns:ahyp="http://schemas.microsoft.com/office/drawing/2018/hyperlinkcolor" val="tx"/>
                  </a:ext>
                </a:extLst>
              </a:hlinkClick>
            </a:endParaRPr>
          </a:p>
          <a:p>
            <a:r>
              <a:rPr lang="fi-FI" sz="1800" dirty="0" err="1">
                <a:solidFill>
                  <a:schemeClr val="accent2"/>
                </a:solidFill>
                <a:hlinkClick r:id="rId3">
                  <a:extLst>
                    <a:ext uri="{A12FA001-AC4F-418D-AE19-62706E023703}">
                      <ahyp:hlinkClr xmlns:ahyp="http://schemas.microsoft.com/office/drawing/2018/hyperlinkcolor" val="tx"/>
                    </a:ext>
                  </a:extLst>
                </a:hlinkClick>
              </a:rPr>
              <a:t>Trygghet</a:t>
            </a:r>
            <a:r>
              <a:rPr lang="fi-FI" sz="1800" dirty="0">
                <a:solidFill>
                  <a:schemeClr val="accent2"/>
                </a:solidFill>
                <a:hlinkClick r:id="rId3">
                  <a:extLst>
                    <a:ext uri="{A12FA001-AC4F-418D-AE19-62706E023703}">
                      <ahyp:hlinkClr xmlns:ahyp="http://schemas.microsoft.com/office/drawing/2018/hyperlinkcolor" val="tx"/>
                    </a:ext>
                  </a:extLst>
                </a:hlinkClick>
              </a:rPr>
              <a:t> i </a:t>
            </a:r>
            <a:r>
              <a:rPr lang="fi-FI" sz="1800" dirty="0" err="1">
                <a:solidFill>
                  <a:schemeClr val="accent2"/>
                </a:solidFill>
                <a:hlinkClick r:id="rId3">
                  <a:extLst>
                    <a:ext uri="{A12FA001-AC4F-418D-AE19-62706E023703}">
                      <ahyp:hlinkClr xmlns:ahyp="http://schemas.microsoft.com/office/drawing/2018/hyperlinkcolor" val="tx"/>
                    </a:ext>
                  </a:extLst>
                </a:hlinkClick>
              </a:rPr>
              <a:t>vardagen</a:t>
            </a:r>
            <a:r>
              <a:rPr lang="fi-FI" sz="1800" dirty="0">
                <a:solidFill>
                  <a:schemeClr val="accent2"/>
                </a:solidFill>
              </a:rPr>
              <a:t> </a:t>
            </a:r>
          </a:p>
          <a:p>
            <a:r>
              <a:rPr lang="fi-FI" sz="1800" dirty="0" err="1">
                <a:solidFill>
                  <a:schemeClr val="accent2"/>
                </a:solidFill>
                <a:hlinkClick r:id="rId4">
                  <a:extLst>
                    <a:ext uri="{A12FA001-AC4F-418D-AE19-62706E023703}">
                      <ahyp:hlinkClr xmlns:ahyp="http://schemas.microsoft.com/office/drawing/2018/hyperlinkcolor" val="tx"/>
                    </a:ext>
                  </a:extLst>
                </a:hlinkClick>
              </a:rPr>
              <a:t>Minnesförbundet</a:t>
            </a:r>
            <a:endParaRPr lang="fi-FI" sz="1800" dirty="0">
              <a:solidFill>
                <a:schemeClr val="accent2"/>
              </a:solidFill>
            </a:endParaRPr>
          </a:p>
          <a:p>
            <a:pPr marL="0" indent="0">
              <a:buNone/>
            </a:pPr>
            <a:endParaRPr lang="fi-FI" dirty="0"/>
          </a:p>
        </p:txBody>
      </p:sp>
      <p:sp>
        <p:nvSpPr>
          <p:cNvPr id="4" name="Footer Placeholder 3">
            <a:extLst>
              <a:ext uri="{FF2B5EF4-FFF2-40B4-BE49-F238E27FC236}">
                <a16:creationId xmlns:a16="http://schemas.microsoft.com/office/drawing/2014/main" id="{7C37EF33-928F-4D98-8BAB-901042F85F16}"/>
              </a:ext>
            </a:extLst>
          </p:cNvPr>
          <p:cNvSpPr>
            <a:spLocks noGrp="1"/>
          </p:cNvSpPr>
          <p:nvPr>
            <p:ph type="ftr" sz="quarter" idx="11"/>
          </p:nvPr>
        </p:nvSpPr>
        <p:spPr/>
        <p:txBody>
          <a:bodyPr/>
          <a:lstStyle/>
          <a:p>
            <a:r>
              <a:rPr lang="fi-FI"/>
              <a:t>Trygghetscoachträning</a:t>
            </a:r>
          </a:p>
        </p:txBody>
      </p:sp>
      <p:sp>
        <p:nvSpPr>
          <p:cNvPr id="5" name="Slide Number Placeholder 4">
            <a:extLst>
              <a:ext uri="{FF2B5EF4-FFF2-40B4-BE49-F238E27FC236}">
                <a16:creationId xmlns:a16="http://schemas.microsoft.com/office/drawing/2014/main" id="{ED877D1B-F447-41DA-AD9B-634965F06826}"/>
              </a:ext>
            </a:extLst>
          </p:cNvPr>
          <p:cNvSpPr>
            <a:spLocks noGrp="1"/>
          </p:cNvSpPr>
          <p:nvPr>
            <p:ph type="sldNum" sz="quarter" idx="12"/>
          </p:nvPr>
        </p:nvSpPr>
        <p:spPr/>
        <p:txBody>
          <a:bodyPr/>
          <a:lstStyle/>
          <a:p>
            <a:fld id="{3EC19665-757B-4082-B394-D86A0A1D74C0}" type="slidenum">
              <a:rPr lang="fi-FI" smtClean="0"/>
              <a:t>15</a:t>
            </a:fld>
            <a:endParaRPr lang="fi-FI"/>
          </a:p>
        </p:txBody>
      </p:sp>
      <p:pic>
        <p:nvPicPr>
          <p:cNvPr id="7" name="Picture 6">
            <a:extLst>
              <a:ext uri="{FF2B5EF4-FFF2-40B4-BE49-F238E27FC236}">
                <a16:creationId xmlns:a16="http://schemas.microsoft.com/office/drawing/2014/main" id="{50EF0C23-D22F-4E73-A866-E5964DAF8498}"/>
              </a:ext>
            </a:extLst>
          </p:cNvPr>
          <p:cNvPicPr>
            <a:picLocks noChangeAspect="1"/>
          </p:cNvPicPr>
          <p:nvPr/>
        </p:nvPicPr>
        <p:blipFill>
          <a:blip r:embed="rId5"/>
          <a:stretch>
            <a:fillRect/>
          </a:stretch>
        </p:blipFill>
        <p:spPr>
          <a:xfrm>
            <a:off x="128337" y="1"/>
            <a:ext cx="1040063" cy="698628"/>
          </a:xfrm>
          <a:prstGeom prst="rect">
            <a:avLst/>
          </a:prstGeom>
        </p:spPr>
      </p:pic>
    </p:spTree>
    <p:extLst>
      <p:ext uri="{BB962C8B-B14F-4D97-AF65-F5344CB8AC3E}">
        <p14:creationId xmlns:p14="http://schemas.microsoft.com/office/powerpoint/2010/main" val="32657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64C9EE1D-12BB-43F7-9A2A-893578DCA6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43962A31-C54E-4762-B155-59777FED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0" name="Rectangle 19">
            <a:extLst>
              <a:ext uri="{FF2B5EF4-FFF2-40B4-BE49-F238E27FC236}">
                <a16:creationId xmlns:a16="http://schemas.microsoft.com/office/drawing/2014/main" id="{6B086509-1281-468A-AAAC-1BBEDAE757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EA73850-2107-4E65-85FE-EDD3F45FCD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300114"/>
            <a:ext cx="4053525" cy="425777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A71C2D96-9888-4CBD-AE36-36E75B997703}"/>
              </a:ext>
            </a:extLst>
          </p:cNvPr>
          <p:cNvSpPr>
            <a:spLocks noGrp="1"/>
          </p:cNvSpPr>
          <p:nvPr>
            <p:ph type="title"/>
          </p:nvPr>
        </p:nvSpPr>
        <p:spPr>
          <a:xfrm>
            <a:off x="345786" y="2169041"/>
            <a:ext cx="3361953" cy="1689335"/>
          </a:xfrm>
        </p:spPr>
        <p:txBody>
          <a:bodyPr vert="horz" lIns="91440" tIns="45720" rIns="91440" bIns="45720" rtlCol="0" anchor="b">
            <a:normAutofit/>
          </a:bodyPr>
          <a:lstStyle/>
          <a:p>
            <a:r>
              <a:rPr lang="en-US" sz="3200" b="1" spc="-100" dirty="0"/>
              <a:t>I </a:t>
            </a:r>
            <a:r>
              <a:rPr lang="en-US" sz="3200" b="1" spc="-100" dirty="0" err="1"/>
              <a:t>samarbete</a:t>
            </a:r>
            <a:r>
              <a:rPr lang="en-US" sz="3200" b="1" spc="-100" dirty="0"/>
              <a:t> med:</a:t>
            </a:r>
          </a:p>
        </p:txBody>
      </p:sp>
      <p:pic>
        <p:nvPicPr>
          <p:cNvPr id="7" name="Picture 6" descr="Logo, company name&#10;&#10;Description automatically generated">
            <a:extLst>
              <a:ext uri="{FF2B5EF4-FFF2-40B4-BE49-F238E27FC236}">
                <a16:creationId xmlns:a16="http://schemas.microsoft.com/office/drawing/2014/main" id="{C62A1B81-FE83-4332-A340-A583E4FD36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6420492" y="3202816"/>
            <a:ext cx="3435968" cy="225926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A picture containing text, clipart&#10;&#10;Description automatically generated">
            <a:extLst>
              <a:ext uri="{FF2B5EF4-FFF2-40B4-BE49-F238E27FC236}">
                <a16:creationId xmlns:a16="http://schemas.microsoft.com/office/drawing/2014/main" id="{BB07C675-3D3B-40BB-AA27-0A12E73230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7758190" y="1170431"/>
            <a:ext cx="3435969" cy="65283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Content Placeholder 8" descr="A picture containing text, clipart&#10;&#10;Description automatically generated">
            <a:extLst>
              <a:ext uri="{FF2B5EF4-FFF2-40B4-BE49-F238E27FC236}">
                <a16:creationId xmlns:a16="http://schemas.microsoft.com/office/drawing/2014/main" id="{28A7D9A0-51A9-4B00-A921-B360A04DD0D5}"/>
              </a:ext>
            </a:extLst>
          </p:cNvPr>
          <p:cNvPicPr>
            <a:picLocks noGrp="1" noChangeAspect="1"/>
          </p:cNvPicPr>
          <p:nvPr/>
        </p:nvPicPr>
        <p:blipFill>
          <a:blip r:embed="rId4">
            <a:extLst>
              <a:ext uri="{28A0092B-C50C-407E-A947-70E740481C1C}">
                <a14:useLocalDpi xmlns:a14="http://schemas.microsoft.com/office/drawing/2010/main" val="0"/>
              </a:ext>
            </a:extLst>
          </a:blip>
          <a:stretch>
            <a:fillRect/>
          </a:stretch>
        </p:blipFill>
        <p:spPr bwMode="auto">
          <a:xfrm>
            <a:off x="5145804" y="724721"/>
            <a:ext cx="1220408" cy="244081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a:extLst>
              <a:ext uri="{FF2B5EF4-FFF2-40B4-BE49-F238E27FC236}">
                <a16:creationId xmlns:a16="http://schemas.microsoft.com/office/drawing/2014/main" id="{0742228E-3F8C-4D00-A544-ECC21E13E17C}"/>
              </a:ext>
            </a:extLst>
          </p:cNvPr>
          <p:cNvSpPr>
            <a:spLocks noGrp="1"/>
          </p:cNvSpPr>
          <p:nvPr>
            <p:ph type="ftr" sz="quarter" idx="11"/>
          </p:nvPr>
        </p:nvSpPr>
        <p:spPr>
          <a:xfrm>
            <a:off x="4515391" y="6356350"/>
            <a:ext cx="5265394" cy="365125"/>
          </a:xfrm>
        </p:spPr>
        <p:txBody>
          <a:bodyPr vert="horz" lIns="91440" tIns="45720" rIns="91440" bIns="45720" rtlCol="0" anchor="ctr">
            <a:normAutofit/>
          </a:bodyPr>
          <a:lstStyle/>
          <a:p>
            <a:pPr>
              <a:spcAft>
                <a:spcPts val="600"/>
              </a:spcAft>
            </a:pPr>
            <a:r>
              <a:rPr lang="en-US" kern="1200">
                <a:solidFill>
                  <a:schemeClr val="tx1">
                    <a:lumMod val="50000"/>
                    <a:lumOff val="50000"/>
                  </a:schemeClr>
                </a:solidFill>
                <a:latin typeface="+mn-lt"/>
                <a:ea typeface="+mn-ea"/>
                <a:cs typeface="+mn-cs"/>
              </a:rPr>
              <a:t>Trygghetscoachträning</a:t>
            </a:r>
            <a:endParaRPr lang="en-US" kern="1200" dirty="0">
              <a:solidFill>
                <a:schemeClr val="tx1">
                  <a:lumMod val="50000"/>
                  <a:lumOff val="50000"/>
                </a:schemeClr>
              </a:solidFill>
              <a:latin typeface="+mn-lt"/>
              <a:ea typeface="+mn-ea"/>
              <a:cs typeface="+mn-cs"/>
            </a:endParaRPr>
          </a:p>
        </p:txBody>
      </p:sp>
      <p:sp>
        <p:nvSpPr>
          <p:cNvPr id="5" name="Slide Number Placeholder 4">
            <a:extLst>
              <a:ext uri="{FF2B5EF4-FFF2-40B4-BE49-F238E27FC236}">
                <a16:creationId xmlns:a16="http://schemas.microsoft.com/office/drawing/2014/main" id="{917861B4-3049-4D55-AE1C-F5EB536DECCC}"/>
              </a:ext>
            </a:extLst>
          </p:cNvPr>
          <p:cNvSpPr>
            <a:spLocks noGrp="1"/>
          </p:cNvSpPr>
          <p:nvPr>
            <p:ph type="sldNum" sz="quarter" idx="12"/>
          </p:nvPr>
        </p:nvSpPr>
        <p:spPr>
          <a:xfrm>
            <a:off x="10634135" y="6356350"/>
            <a:ext cx="1530927" cy="365125"/>
          </a:xfrm>
        </p:spPr>
        <p:txBody>
          <a:bodyPr vert="horz" lIns="91440" tIns="45720" rIns="91440" bIns="45720" rtlCol="0" anchor="ctr">
            <a:normAutofit/>
          </a:bodyPr>
          <a:lstStyle/>
          <a:p>
            <a:pPr>
              <a:spcAft>
                <a:spcPts val="600"/>
              </a:spcAft>
            </a:pPr>
            <a:fld id="{3EC19665-757B-4082-B394-D86A0A1D74C0}" type="slidenum">
              <a:rPr lang="en-US" b="1" kern="1200" dirty="0">
                <a:solidFill>
                  <a:schemeClr val="accent1"/>
                </a:solidFill>
                <a:latin typeface="+mn-lt"/>
                <a:ea typeface="+mn-ea"/>
                <a:cs typeface="+mn-cs"/>
              </a:rPr>
              <a:pPr>
                <a:spcAft>
                  <a:spcPts val="600"/>
                </a:spcAft>
              </a:pPr>
              <a:t>16</a:t>
            </a:fld>
            <a:endParaRPr lang="en-US" b="1" kern="1200" dirty="0">
              <a:solidFill>
                <a:schemeClr val="accent1"/>
              </a:solidFill>
              <a:latin typeface="+mn-lt"/>
              <a:ea typeface="+mn-ea"/>
              <a:cs typeface="+mn-cs"/>
            </a:endParaRPr>
          </a:p>
        </p:txBody>
      </p:sp>
      <p:pic>
        <p:nvPicPr>
          <p:cNvPr id="17" name="Picture 16">
            <a:extLst>
              <a:ext uri="{FF2B5EF4-FFF2-40B4-BE49-F238E27FC236}">
                <a16:creationId xmlns:a16="http://schemas.microsoft.com/office/drawing/2014/main" id="{B9E15970-3FD6-4564-A648-3D57BC289811}"/>
              </a:ext>
            </a:extLst>
          </p:cNvPr>
          <p:cNvPicPr>
            <a:picLocks noChangeAspect="1"/>
          </p:cNvPicPr>
          <p:nvPr/>
        </p:nvPicPr>
        <p:blipFill>
          <a:blip r:embed="rId5"/>
          <a:stretch>
            <a:fillRect/>
          </a:stretch>
        </p:blipFill>
        <p:spPr>
          <a:xfrm>
            <a:off x="128337" y="1"/>
            <a:ext cx="1040063" cy="698628"/>
          </a:xfrm>
          <a:prstGeom prst="rect">
            <a:avLst/>
          </a:prstGeom>
        </p:spPr>
      </p:pic>
    </p:spTree>
    <p:extLst>
      <p:ext uri="{BB962C8B-B14F-4D97-AF65-F5344CB8AC3E}">
        <p14:creationId xmlns:p14="http://schemas.microsoft.com/office/powerpoint/2010/main" val="948515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2ABBB681-F4D2-40F2-ACC3-DE0B4B4880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09388ED0-1FEF-4E11-B488-BD661D1AC1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58470"/>
            <a:ext cx="11237976" cy="589788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3724D9BB-6928-4A21-A7A4-F85759754C18}"/>
              </a:ext>
            </a:extLst>
          </p:cNvPr>
          <p:cNvSpPr>
            <a:spLocks noGrp="1"/>
          </p:cNvSpPr>
          <p:nvPr>
            <p:ph type="ftr" sz="quarter" idx="11"/>
          </p:nvPr>
        </p:nvSpPr>
        <p:spPr>
          <a:xfrm>
            <a:off x="3869268" y="6404118"/>
            <a:ext cx="5911517" cy="365125"/>
          </a:xfrm>
        </p:spPr>
        <p:txBody>
          <a:bodyPr>
            <a:normAutofit/>
          </a:bodyPr>
          <a:lstStyle/>
          <a:p>
            <a:pPr>
              <a:spcAft>
                <a:spcPts val="600"/>
              </a:spcAft>
            </a:pPr>
            <a:r>
              <a:rPr lang="en-US">
                <a:solidFill>
                  <a:srgbClr val="FFFFFF"/>
                </a:solidFill>
              </a:rPr>
              <a:t>Trygghetscoachträning</a:t>
            </a:r>
          </a:p>
        </p:txBody>
      </p:sp>
      <p:sp>
        <p:nvSpPr>
          <p:cNvPr id="3" name="Slide Number Placeholder 2">
            <a:extLst>
              <a:ext uri="{FF2B5EF4-FFF2-40B4-BE49-F238E27FC236}">
                <a16:creationId xmlns:a16="http://schemas.microsoft.com/office/drawing/2014/main" id="{8C996F07-879D-48E8-81F8-1153E0B9EA08}"/>
              </a:ext>
            </a:extLst>
          </p:cNvPr>
          <p:cNvSpPr>
            <a:spLocks noGrp="1"/>
          </p:cNvSpPr>
          <p:nvPr>
            <p:ph type="sldNum" sz="quarter" idx="12"/>
          </p:nvPr>
        </p:nvSpPr>
        <p:spPr>
          <a:xfrm>
            <a:off x="10634135" y="6356350"/>
            <a:ext cx="1530927" cy="365125"/>
          </a:xfrm>
        </p:spPr>
        <p:txBody>
          <a:bodyPr>
            <a:normAutofit/>
          </a:bodyPr>
          <a:lstStyle/>
          <a:p>
            <a:pPr>
              <a:spcAft>
                <a:spcPts val="600"/>
              </a:spcAft>
            </a:pPr>
            <a:fld id="{A7CD31F4-64FA-4BA0-9498-67783267A8C8}" type="slidenum">
              <a:rPr lang="en-US">
                <a:solidFill>
                  <a:srgbClr val="FFFFFF"/>
                </a:solidFill>
              </a:rPr>
              <a:pPr>
                <a:spcAft>
                  <a:spcPts val="600"/>
                </a:spcAft>
              </a:pPr>
              <a:t>17</a:t>
            </a:fld>
            <a:endParaRPr lang="en-US">
              <a:solidFill>
                <a:srgbClr val="FFFFFF"/>
              </a:solidFill>
            </a:endParaRPr>
          </a:p>
        </p:txBody>
      </p:sp>
      <p:pic>
        <p:nvPicPr>
          <p:cNvPr id="5" name="Picture 4">
            <a:extLst>
              <a:ext uri="{FF2B5EF4-FFF2-40B4-BE49-F238E27FC236}">
                <a16:creationId xmlns:a16="http://schemas.microsoft.com/office/drawing/2014/main" id="{6D971FE2-7ADC-EEA1-2A2E-066771A182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58056" y="1952244"/>
            <a:ext cx="3675888" cy="2953512"/>
          </a:xfrm>
          <a:prstGeom prst="rect">
            <a:avLst/>
          </a:prstGeom>
        </p:spPr>
      </p:pic>
    </p:spTree>
    <p:extLst>
      <p:ext uri="{BB962C8B-B14F-4D97-AF65-F5344CB8AC3E}">
        <p14:creationId xmlns:p14="http://schemas.microsoft.com/office/powerpoint/2010/main" val="22125419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F03FC-1FAF-4670-AA50-8906566D81AC}"/>
              </a:ext>
            </a:extLst>
          </p:cNvPr>
          <p:cNvSpPr>
            <a:spLocks noGrp="1"/>
          </p:cNvSpPr>
          <p:nvPr>
            <p:ph type="title"/>
          </p:nvPr>
        </p:nvSpPr>
        <p:spPr>
          <a:xfrm>
            <a:off x="252918" y="1123837"/>
            <a:ext cx="3089721" cy="4601183"/>
          </a:xfrm>
        </p:spPr>
        <p:txBody>
          <a:bodyPr>
            <a:normAutofit/>
          </a:bodyPr>
          <a:lstStyle/>
          <a:p>
            <a:r>
              <a:rPr lang="fi-FI" sz="3200" b="1" dirty="0" err="1"/>
              <a:t>Förebyggande</a:t>
            </a:r>
            <a:r>
              <a:rPr lang="fi-FI" sz="3200" b="1" dirty="0"/>
              <a:t> av </a:t>
            </a:r>
            <a:r>
              <a:rPr lang="fi-FI" sz="3200" b="1" dirty="0" err="1"/>
              <a:t>olyckor</a:t>
            </a:r>
            <a:endParaRPr lang="fi-FI" sz="3200" b="1" dirty="0"/>
          </a:p>
        </p:txBody>
      </p:sp>
      <p:sp>
        <p:nvSpPr>
          <p:cNvPr id="3" name="Content Placeholder 2">
            <a:extLst>
              <a:ext uri="{FF2B5EF4-FFF2-40B4-BE49-F238E27FC236}">
                <a16:creationId xmlns:a16="http://schemas.microsoft.com/office/drawing/2014/main" id="{D0AA2A40-DB2A-4E23-BCE0-09E79D1AB683}"/>
              </a:ext>
            </a:extLst>
          </p:cNvPr>
          <p:cNvSpPr>
            <a:spLocks noGrp="1"/>
          </p:cNvSpPr>
          <p:nvPr>
            <p:ph idx="1"/>
          </p:nvPr>
        </p:nvSpPr>
        <p:spPr/>
        <p:txBody>
          <a:bodyPr>
            <a:normAutofit/>
          </a:bodyPr>
          <a:lstStyle/>
          <a:p>
            <a:pPr>
              <a:buFont typeface="Arial" panose="020B0604020202020204" pitchFamily="34" charset="0"/>
              <a:buChar char="•"/>
            </a:pPr>
            <a:r>
              <a:rPr lang="sv-fi" sz="1800" dirty="0"/>
              <a:t>Kommunikation på grundval av information: förändring av miljön och så att människors uppförande blir säkrare.</a:t>
            </a:r>
          </a:p>
          <a:p>
            <a:pPr>
              <a:buFont typeface="Arial" panose="020B0604020202020204" pitchFamily="34" charset="0"/>
              <a:buChar char="•"/>
            </a:pPr>
            <a:r>
              <a:rPr lang="sv-fi" sz="1800" dirty="0"/>
              <a:t>Attitydförändring: förbättrande av människan själv, hens närstående och övriga aktörer i vardagen. </a:t>
            </a:r>
          </a:p>
          <a:p>
            <a:pPr>
              <a:buFont typeface="Arial" panose="020B0604020202020204" pitchFamily="34" charset="0"/>
              <a:buChar char="•"/>
            </a:pPr>
            <a:r>
              <a:rPr lang="sv-fi" sz="1800" dirty="0"/>
              <a:t>Att vara medveten om:</a:t>
            </a:r>
          </a:p>
          <a:p>
            <a:pPr lvl="1">
              <a:buFont typeface="Arial" panose="020B0604020202020204" pitchFamily="34" charset="0"/>
              <a:buChar char="•"/>
            </a:pPr>
            <a:r>
              <a:rPr lang="sv-fi" dirty="0"/>
              <a:t>att risken för olycksfall är verklig</a:t>
            </a:r>
          </a:p>
          <a:p>
            <a:pPr lvl="1">
              <a:buFont typeface="Arial" panose="020B0604020202020204" pitchFamily="34" charset="0"/>
              <a:buChar char="•"/>
            </a:pPr>
            <a:r>
              <a:rPr lang="sv-fi" dirty="0"/>
              <a:t>att riskerna berör en själv eller personer hen har att göra med</a:t>
            </a:r>
          </a:p>
          <a:p>
            <a:pPr lvl="1">
              <a:buFont typeface="Arial" panose="020B0604020202020204" pitchFamily="34" charset="0"/>
              <a:buChar char="•"/>
            </a:pPr>
            <a:r>
              <a:rPr lang="sv-fi" dirty="0"/>
              <a:t>följder till exempel skador av fallolyckor</a:t>
            </a:r>
          </a:p>
          <a:p>
            <a:pPr lvl="1">
              <a:buFont typeface="Arial" panose="020B0604020202020204" pitchFamily="34" charset="0"/>
              <a:buChar char="•"/>
            </a:pPr>
            <a:r>
              <a:rPr lang="sv-fi" dirty="0"/>
              <a:t>att metoder för förebyggande och metoder för att minska följderna av en olycka</a:t>
            </a:r>
          </a:p>
        </p:txBody>
      </p:sp>
      <p:sp>
        <p:nvSpPr>
          <p:cNvPr id="4" name="Footer Placeholder 3">
            <a:extLst>
              <a:ext uri="{FF2B5EF4-FFF2-40B4-BE49-F238E27FC236}">
                <a16:creationId xmlns:a16="http://schemas.microsoft.com/office/drawing/2014/main" id="{E8D5A47B-83BF-40A9-9D57-8E800F323AB2}"/>
              </a:ext>
            </a:extLst>
          </p:cNvPr>
          <p:cNvSpPr>
            <a:spLocks noGrp="1"/>
          </p:cNvSpPr>
          <p:nvPr>
            <p:ph type="ftr" sz="quarter" idx="11"/>
          </p:nvPr>
        </p:nvSpPr>
        <p:spPr/>
        <p:txBody>
          <a:bodyPr/>
          <a:lstStyle/>
          <a:p>
            <a:r>
              <a:rPr lang="fi-FI"/>
              <a:t>Trygghetscoachträning</a:t>
            </a:r>
            <a:endParaRPr lang="fi-FI" dirty="0"/>
          </a:p>
        </p:txBody>
      </p:sp>
      <p:sp>
        <p:nvSpPr>
          <p:cNvPr id="5" name="Slide Number Placeholder 4">
            <a:extLst>
              <a:ext uri="{FF2B5EF4-FFF2-40B4-BE49-F238E27FC236}">
                <a16:creationId xmlns:a16="http://schemas.microsoft.com/office/drawing/2014/main" id="{F1CDBF08-8463-4944-BC46-B8C9E8070B50}"/>
              </a:ext>
            </a:extLst>
          </p:cNvPr>
          <p:cNvSpPr>
            <a:spLocks noGrp="1"/>
          </p:cNvSpPr>
          <p:nvPr>
            <p:ph type="sldNum" sz="quarter" idx="12"/>
          </p:nvPr>
        </p:nvSpPr>
        <p:spPr/>
        <p:txBody>
          <a:bodyPr/>
          <a:lstStyle/>
          <a:p>
            <a:fld id="{3EC19665-757B-4082-B394-D86A0A1D74C0}" type="slidenum">
              <a:rPr lang="fi-FI" smtClean="0"/>
              <a:t>2</a:t>
            </a:fld>
            <a:endParaRPr lang="fi-FI"/>
          </a:p>
        </p:txBody>
      </p:sp>
      <p:pic>
        <p:nvPicPr>
          <p:cNvPr id="6" name="Picture 5">
            <a:extLst>
              <a:ext uri="{FF2B5EF4-FFF2-40B4-BE49-F238E27FC236}">
                <a16:creationId xmlns:a16="http://schemas.microsoft.com/office/drawing/2014/main" id="{9B30D6B1-4835-48BF-B49D-B4F05B36541D}"/>
              </a:ext>
            </a:extLst>
          </p:cNvPr>
          <p:cNvPicPr>
            <a:picLocks noChangeAspect="1"/>
          </p:cNvPicPr>
          <p:nvPr/>
        </p:nvPicPr>
        <p:blipFill>
          <a:blip r:embed="rId2"/>
          <a:stretch>
            <a:fillRect/>
          </a:stretch>
        </p:blipFill>
        <p:spPr>
          <a:xfrm>
            <a:off x="128337" y="1"/>
            <a:ext cx="1040063" cy="698628"/>
          </a:xfrm>
          <a:prstGeom prst="rect">
            <a:avLst/>
          </a:prstGeom>
        </p:spPr>
      </p:pic>
    </p:spTree>
    <p:extLst>
      <p:ext uri="{BB962C8B-B14F-4D97-AF65-F5344CB8AC3E}">
        <p14:creationId xmlns:p14="http://schemas.microsoft.com/office/powerpoint/2010/main" val="41522541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8D675-5651-42C1-AF2D-8CE9CC5FF49A}"/>
              </a:ext>
            </a:extLst>
          </p:cNvPr>
          <p:cNvSpPr>
            <a:spLocks noGrp="1"/>
          </p:cNvSpPr>
          <p:nvPr>
            <p:ph type="title"/>
          </p:nvPr>
        </p:nvSpPr>
        <p:spPr/>
        <p:txBody>
          <a:bodyPr>
            <a:normAutofit/>
          </a:bodyPr>
          <a:lstStyle/>
          <a:p>
            <a:r>
              <a:rPr lang="fi-FI" sz="3200" b="1" dirty="0" err="1"/>
              <a:t>Alarmering</a:t>
            </a:r>
            <a:r>
              <a:rPr lang="fi-FI" sz="3200" b="1" dirty="0"/>
              <a:t> av </a:t>
            </a:r>
            <a:r>
              <a:rPr lang="fi-FI" sz="3200" b="1" dirty="0" err="1"/>
              <a:t>hjälp</a:t>
            </a:r>
            <a:r>
              <a:rPr lang="fi-FI" sz="3200" b="1" dirty="0"/>
              <a:t> </a:t>
            </a:r>
            <a:r>
              <a:rPr lang="fi-FI" sz="3200" b="1" dirty="0" err="1"/>
              <a:t>vid</a:t>
            </a:r>
            <a:r>
              <a:rPr lang="fi-FI" sz="3200" b="1" dirty="0"/>
              <a:t> ett </a:t>
            </a:r>
            <a:r>
              <a:rPr lang="fi-FI" sz="3200" b="1" dirty="0" err="1"/>
              <a:t>olycksfall</a:t>
            </a:r>
            <a:endParaRPr lang="fi-FI" sz="3200" b="1" dirty="0"/>
          </a:p>
        </p:txBody>
      </p:sp>
      <p:sp>
        <p:nvSpPr>
          <p:cNvPr id="3" name="Content Placeholder 2">
            <a:extLst>
              <a:ext uri="{FF2B5EF4-FFF2-40B4-BE49-F238E27FC236}">
                <a16:creationId xmlns:a16="http://schemas.microsoft.com/office/drawing/2014/main" id="{1C5AF3E0-2C25-4B32-9C6D-5ACAB045EA4A}"/>
              </a:ext>
            </a:extLst>
          </p:cNvPr>
          <p:cNvSpPr>
            <a:spLocks noGrp="1"/>
          </p:cNvSpPr>
          <p:nvPr>
            <p:ph idx="1"/>
          </p:nvPr>
        </p:nvSpPr>
        <p:spPr/>
        <p:txBody>
          <a:bodyPr>
            <a:normAutofit/>
          </a:bodyPr>
          <a:lstStyle/>
          <a:p>
            <a:r>
              <a:rPr lang="sv-fi" sz="1800" dirty="0"/>
              <a:t>Gör nödanmälan till 112.</a:t>
            </a:r>
          </a:p>
          <a:p>
            <a:r>
              <a:rPr lang="sv-fi" sz="1800" dirty="0"/>
              <a:t>Ring själv om du kan.</a:t>
            </a:r>
          </a:p>
          <a:p>
            <a:r>
              <a:rPr lang="sv-fi" sz="1800" dirty="0"/>
              <a:t>Ange exakt adress och kommun.</a:t>
            </a:r>
          </a:p>
          <a:p>
            <a:r>
              <a:rPr lang="sv-fi" sz="1800" dirty="0"/>
              <a:t>Berätta vad som har hänt.</a:t>
            </a:r>
          </a:p>
          <a:p>
            <a:pPr lvl="1"/>
            <a:r>
              <a:rPr lang="sv-fi" dirty="0"/>
              <a:t>Sjukdomsattack eller olycka.</a:t>
            </a:r>
          </a:p>
          <a:p>
            <a:pPr lvl="1"/>
            <a:r>
              <a:rPr lang="sv-fi" dirty="0"/>
              <a:t>Vad gör den som är i behov av hjälp just nu.</a:t>
            </a:r>
          </a:p>
          <a:p>
            <a:r>
              <a:rPr lang="sv-fi" sz="1800" dirty="0"/>
              <a:t>Svara på frågorna.</a:t>
            </a:r>
          </a:p>
          <a:p>
            <a:pPr lvl="1"/>
            <a:r>
              <a:rPr lang="sv-fi" dirty="0"/>
              <a:t>Nödcentralen kan be den hjälpbehövande till telefonen om hen klarar det.</a:t>
            </a:r>
          </a:p>
          <a:p>
            <a:r>
              <a:rPr lang="sv-fi" sz="1800" dirty="0"/>
              <a:t>Handla enligt de givna instruktionerna.</a:t>
            </a:r>
          </a:p>
          <a:p>
            <a:r>
              <a:rPr lang="sv-fi" sz="1800" dirty="0"/>
              <a:t>Avsluta samtalet när du får lov till det.</a:t>
            </a:r>
          </a:p>
        </p:txBody>
      </p:sp>
      <p:sp>
        <p:nvSpPr>
          <p:cNvPr id="4" name="Footer Placeholder 3">
            <a:extLst>
              <a:ext uri="{FF2B5EF4-FFF2-40B4-BE49-F238E27FC236}">
                <a16:creationId xmlns:a16="http://schemas.microsoft.com/office/drawing/2014/main" id="{97B7EA02-2F2C-4923-B250-CACE70DDC1FF}"/>
              </a:ext>
            </a:extLst>
          </p:cNvPr>
          <p:cNvSpPr>
            <a:spLocks noGrp="1"/>
          </p:cNvSpPr>
          <p:nvPr>
            <p:ph type="ftr" sz="quarter" idx="11"/>
          </p:nvPr>
        </p:nvSpPr>
        <p:spPr/>
        <p:txBody>
          <a:bodyPr/>
          <a:lstStyle/>
          <a:p>
            <a:r>
              <a:rPr lang="fi-FI" dirty="0" err="1"/>
              <a:t>Trygghetscoachträning</a:t>
            </a:r>
            <a:endParaRPr lang="fi-FI" dirty="0"/>
          </a:p>
        </p:txBody>
      </p:sp>
      <p:sp>
        <p:nvSpPr>
          <p:cNvPr id="5" name="Slide Number Placeholder 4">
            <a:extLst>
              <a:ext uri="{FF2B5EF4-FFF2-40B4-BE49-F238E27FC236}">
                <a16:creationId xmlns:a16="http://schemas.microsoft.com/office/drawing/2014/main" id="{15EB439F-6402-4835-962F-A9CCFEF70956}"/>
              </a:ext>
            </a:extLst>
          </p:cNvPr>
          <p:cNvSpPr>
            <a:spLocks noGrp="1"/>
          </p:cNvSpPr>
          <p:nvPr>
            <p:ph type="sldNum" sz="quarter" idx="12"/>
          </p:nvPr>
        </p:nvSpPr>
        <p:spPr/>
        <p:txBody>
          <a:bodyPr/>
          <a:lstStyle/>
          <a:p>
            <a:fld id="{3EC19665-757B-4082-B394-D86A0A1D74C0}" type="slidenum">
              <a:rPr lang="fi-FI" smtClean="0"/>
              <a:t>3</a:t>
            </a:fld>
            <a:endParaRPr lang="fi-FI"/>
          </a:p>
        </p:txBody>
      </p:sp>
      <p:pic>
        <p:nvPicPr>
          <p:cNvPr id="6" name="Picture 5">
            <a:extLst>
              <a:ext uri="{FF2B5EF4-FFF2-40B4-BE49-F238E27FC236}">
                <a16:creationId xmlns:a16="http://schemas.microsoft.com/office/drawing/2014/main" id="{B31D0E5C-D6E2-4C41-9D60-BFDFD22B55D7}"/>
              </a:ext>
            </a:extLst>
          </p:cNvPr>
          <p:cNvPicPr>
            <a:picLocks noChangeAspect="1"/>
          </p:cNvPicPr>
          <p:nvPr/>
        </p:nvPicPr>
        <p:blipFill>
          <a:blip r:embed="rId3"/>
          <a:stretch>
            <a:fillRect/>
          </a:stretch>
        </p:blipFill>
        <p:spPr>
          <a:xfrm>
            <a:off x="128337" y="1"/>
            <a:ext cx="1040063" cy="698628"/>
          </a:xfrm>
          <a:prstGeom prst="rect">
            <a:avLst/>
          </a:prstGeom>
        </p:spPr>
      </p:pic>
    </p:spTree>
    <p:extLst>
      <p:ext uri="{BB962C8B-B14F-4D97-AF65-F5344CB8AC3E}">
        <p14:creationId xmlns:p14="http://schemas.microsoft.com/office/powerpoint/2010/main" val="2442649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EE9F5D7F-1BBC-4096-ADA7-AA9C9E4D28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6D370DD-716B-4528-B475-331F84CEA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3"/>
            <a:ext cx="7052486"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BB693508-1648-4557-BE95-82051849C0F4}"/>
              </a:ext>
            </a:extLst>
          </p:cNvPr>
          <p:cNvSpPr>
            <a:spLocks noGrp="1"/>
          </p:cNvSpPr>
          <p:nvPr>
            <p:ph type="title"/>
          </p:nvPr>
        </p:nvSpPr>
        <p:spPr>
          <a:xfrm>
            <a:off x="289248" y="1123837"/>
            <a:ext cx="6451110" cy="1255469"/>
          </a:xfrm>
        </p:spPr>
        <p:txBody>
          <a:bodyPr>
            <a:normAutofit/>
          </a:bodyPr>
          <a:lstStyle/>
          <a:p>
            <a:r>
              <a:rPr lang="fi-FI" sz="3200" b="1" dirty="0"/>
              <a:t>112 Suomi-</a:t>
            </a:r>
            <a:r>
              <a:rPr lang="fi-FI" sz="3200" b="1" dirty="0" err="1"/>
              <a:t>applikationen</a:t>
            </a:r>
            <a:endParaRPr lang="fi-FI" sz="3200" b="1" dirty="0"/>
          </a:p>
        </p:txBody>
      </p:sp>
      <p:sp>
        <p:nvSpPr>
          <p:cNvPr id="3" name="Content Placeholder 2">
            <a:extLst>
              <a:ext uri="{FF2B5EF4-FFF2-40B4-BE49-F238E27FC236}">
                <a16:creationId xmlns:a16="http://schemas.microsoft.com/office/drawing/2014/main" id="{8449C4E1-CAB2-452B-9E2B-819AF9B7A0B3}"/>
              </a:ext>
            </a:extLst>
          </p:cNvPr>
          <p:cNvSpPr>
            <a:spLocks noGrp="1"/>
          </p:cNvSpPr>
          <p:nvPr>
            <p:ph idx="1"/>
          </p:nvPr>
        </p:nvSpPr>
        <p:spPr>
          <a:xfrm>
            <a:off x="289248" y="2510395"/>
            <a:ext cx="6451109" cy="3274586"/>
          </a:xfrm>
        </p:spPr>
        <p:txBody>
          <a:bodyPr anchor="t">
            <a:normAutofit/>
          </a:bodyPr>
          <a:lstStyle/>
          <a:p>
            <a:pPr>
              <a:spcBef>
                <a:spcPts val="600"/>
              </a:spcBef>
              <a:buClr>
                <a:schemeClr val="bg1"/>
              </a:buClr>
              <a:buFont typeface="Arial" panose="020B0604020202020204" pitchFamily="34" charset="0"/>
              <a:buChar char="•"/>
            </a:pPr>
            <a:r>
              <a:rPr lang="sv-fi" sz="1800" dirty="0">
                <a:solidFill>
                  <a:srgbClr val="FFFFFF"/>
                </a:solidFill>
              </a:rPr>
              <a:t>Om man inte har en smarttelefon är det bra att telefonen har ett 112 klistermärke. </a:t>
            </a:r>
          </a:p>
          <a:p>
            <a:pPr>
              <a:spcBef>
                <a:spcPts val="600"/>
              </a:spcBef>
              <a:buClr>
                <a:schemeClr val="bg1"/>
              </a:buClr>
              <a:buFont typeface="Arial" panose="020B0604020202020204" pitchFamily="34" charset="0"/>
              <a:buChar char="•"/>
            </a:pPr>
            <a:r>
              <a:rPr lang="sv-fi" sz="1800" dirty="0">
                <a:solidFill>
                  <a:srgbClr val="FFFFFF"/>
                </a:solidFill>
              </a:rPr>
              <a:t>Ni kan tillsammans ladda ned </a:t>
            </a:r>
            <a:r>
              <a:rPr lang="sv-fi" sz="1800" dirty="0">
                <a:solidFill>
                  <a:schemeClr val="tx1"/>
                </a:solidFill>
                <a:hlinkClick r:id="rId2"/>
              </a:rPr>
              <a:t>112 Suomi-</a:t>
            </a:r>
            <a:r>
              <a:rPr lang="sv-fi" sz="1800" dirty="0" err="1">
                <a:solidFill>
                  <a:schemeClr val="tx1"/>
                </a:solidFill>
                <a:hlinkClick r:id="rId2"/>
              </a:rPr>
              <a:t>appen</a:t>
            </a:r>
            <a:r>
              <a:rPr lang="sv-fi" sz="1800" dirty="0">
                <a:solidFill>
                  <a:schemeClr val="tx1"/>
                </a:solidFill>
                <a:hlinkClick r:id="rId2"/>
              </a:rPr>
              <a:t> </a:t>
            </a:r>
            <a:r>
              <a:rPr lang="sv-fi" sz="1800" dirty="0">
                <a:solidFill>
                  <a:srgbClr val="FFFFFF"/>
                </a:solidFill>
              </a:rPr>
              <a:t>som är gratis från </a:t>
            </a:r>
            <a:r>
              <a:rPr lang="sv-fi" sz="1800" dirty="0" err="1">
                <a:solidFill>
                  <a:srgbClr val="FFFFFF"/>
                </a:solidFill>
              </a:rPr>
              <a:t>appbutiken</a:t>
            </a:r>
            <a:r>
              <a:rPr lang="sv-fi" sz="1800" dirty="0">
                <a:solidFill>
                  <a:srgbClr val="FFFFFF"/>
                </a:solidFill>
              </a:rPr>
              <a:t>.</a:t>
            </a:r>
          </a:p>
          <a:p>
            <a:pPr>
              <a:spcBef>
                <a:spcPts val="600"/>
              </a:spcBef>
              <a:buClr>
                <a:schemeClr val="bg1"/>
              </a:buClr>
              <a:buFont typeface="Arial" panose="020B0604020202020204" pitchFamily="34" charset="0"/>
              <a:buChar char="•"/>
            </a:pPr>
            <a:r>
              <a:rPr lang="sv-fi" sz="1800" dirty="0">
                <a:solidFill>
                  <a:srgbClr val="FFFFFF"/>
                </a:solidFill>
                <a:ea typeface="Arial" panose="020B0604020202020204" pitchFamily="34" charset="0"/>
                <a:cs typeface="Arial" panose="020B0604020202020204" pitchFamily="34" charset="0"/>
                <a:sym typeface="Arial" panose="020B0604020202020204" pitchFamily="34" charset="0"/>
              </a:rPr>
              <a:t>Genom att använda 112 Suomi-</a:t>
            </a:r>
            <a:r>
              <a:rPr lang="sv-fi" sz="1800" dirty="0" err="1">
                <a:solidFill>
                  <a:srgbClr val="FFFFFF"/>
                </a:solidFill>
                <a:ea typeface="Arial" panose="020B0604020202020204" pitchFamily="34" charset="0"/>
                <a:cs typeface="Arial" panose="020B0604020202020204" pitchFamily="34" charset="0"/>
                <a:sym typeface="Arial" panose="020B0604020202020204" pitchFamily="34" charset="0"/>
              </a:rPr>
              <a:t>appen</a:t>
            </a:r>
            <a:r>
              <a:rPr lang="sv-fi" sz="1800" dirty="0">
                <a:solidFill>
                  <a:srgbClr val="FFFFFF"/>
                </a:solidFill>
                <a:ea typeface="Arial" panose="020B0604020202020204" pitchFamily="34" charset="0"/>
                <a:cs typeface="Arial" panose="020B0604020202020204" pitchFamily="34" charset="0"/>
                <a:sym typeface="Arial" panose="020B0604020202020204" pitchFamily="34" charset="0"/>
              </a:rPr>
              <a:t> ser nödcentralen din position och kan vägleda hjälpen till platsen, fastän du inte vet var du är eller adressen. </a:t>
            </a:r>
          </a:p>
          <a:p>
            <a:pPr>
              <a:spcBef>
                <a:spcPts val="600"/>
              </a:spcBef>
              <a:buClr>
                <a:schemeClr val="bg1"/>
              </a:buClr>
              <a:buFont typeface="Arial" panose="020B0604020202020204" pitchFamily="34" charset="0"/>
              <a:buChar char="•"/>
            </a:pPr>
            <a:r>
              <a:rPr lang="sv-fi" sz="1800" dirty="0">
                <a:solidFill>
                  <a:srgbClr val="FFFFFF"/>
                </a:solidFill>
              </a:rPr>
              <a:t>Det lönar sig även att ladda ner </a:t>
            </a:r>
            <a:r>
              <a:rPr lang="sv-fi" sz="1800" dirty="0">
                <a:solidFill>
                  <a:schemeClr val="tx1"/>
                </a:solidFill>
                <a:hlinkClick r:id="rId3"/>
              </a:rPr>
              <a:t>FRK mobila första hjälpen-anvisningar </a:t>
            </a:r>
            <a:r>
              <a:rPr lang="sv-fi" sz="1800" dirty="0">
                <a:solidFill>
                  <a:srgbClr val="FFFFFF"/>
                </a:solidFill>
              </a:rPr>
              <a:t>till telefonen.</a:t>
            </a:r>
          </a:p>
          <a:p>
            <a:pPr marL="0" indent="0">
              <a:buNone/>
            </a:pPr>
            <a:endParaRPr lang="fi-FI" dirty="0">
              <a:solidFill>
                <a:srgbClr val="FFFFFF"/>
              </a:solidFill>
            </a:endParaRPr>
          </a:p>
        </p:txBody>
      </p:sp>
      <p:sp>
        <p:nvSpPr>
          <p:cNvPr id="15" name="Rectangle 14">
            <a:extLst>
              <a:ext uri="{FF2B5EF4-FFF2-40B4-BE49-F238E27FC236}">
                <a16:creationId xmlns:a16="http://schemas.microsoft.com/office/drawing/2014/main" id="{E79D076F-656A-4CD9-83AD-AF8F4B28C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Footer Placeholder 3">
            <a:extLst>
              <a:ext uri="{FF2B5EF4-FFF2-40B4-BE49-F238E27FC236}">
                <a16:creationId xmlns:a16="http://schemas.microsoft.com/office/drawing/2014/main" id="{19D60885-2D85-41AD-A73D-B77C9A69CC99}"/>
              </a:ext>
            </a:extLst>
          </p:cNvPr>
          <p:cNvSpPr>
            <a:spLocks noGrp="1"/>
          </p:cNvSpPr>
          <p:nvPr>
            <p:ph type="ftr" sz="quarter" idx="11"/>
          </p:nvPr>
        </p:nvSpPr>
        <p:spPr>
          <a:xfrm>
            <a:off x="3869268" y="6356350"/>
            <a:ext cx="5911517" cy="365125"/>
          </a:xfrm>
        </p:spPr>
        <p:txBody>
          <a:bodyPr>
            <a:normAutofit/>
          </a:bodyPr>
          <a:lstStyle/>
          <a:p>
            <a:pPr>
              <a:spcAft>
                <a:spcPts val="600"/>
              </a:spcAft>
            </a:pPr>
            <a:r>
              <a:rPr lang="fi-FI"/>
              <a:t>Trygghetscoachträning</a:t>
            </a:r>
          </a:p>
        </p:txBody>
      </p:sp>
      <p:sp>
        <p:nvSpPr>
          <p:cNvPr id="5" name="Slide Number Placeholder 4">
            <a:extLst>
              <a:ext uri="{FF2B5EF4-FFF2-40B4-BE49-F238E27FC236}">
                <a16:creationId xmlns:a16="http://schemas.microsoft.com/office/drawing/2014/main" id="{79FEA079-FD89-44FF-A626-5648FE1A89F1}"/>
              </a:ext>
            </a:extLst>
          </p:cNvPr>
          <p:cNvSpPr>
            <a:spLocks noGrp="1"/>
          </p:cNvSpPr>
          <p:nvPr>
            <p:ph type="sldNum" sz="quarter" idx="12"/>
          </p:nvPr>
        </p:nvSpPr>
        <p:spPr>
          <a:xfrm>
            <a:off x="10634135" y="6356350"/>
            <a:ext cx="1530927" cy="365125"/>
          </a:xfrm>
        </p:spPr>
        <p:txBody>
          <a:bodyPr>
            <a:normAutofit/>
          </a:bodyPr>
          <a:lstStyle/>
          <a:p>
            <a:pPr>
              <a:spcAft>
                <a:spcPts val="600"/>
              </a:spcAft>
            </a:pPr>
            <a:fld id="{3EC19665-757B-4082-B394-D86A0A1D74C0}" type="slidenum">
              <a:rPr lang="fi-FI" smtClean="0"/>
              <a:pPr>
                <a:spcAft>
                  <a:spcPts val="600"/>
                </a:spcAft>
              </a:pPr>
              <a:t>4</a:t>
            </a:fld>
            <a:endParaRPr lang="fi-FI"/>
          </a:p>
        </p:txBody>
      </p:sp>
      <p:pic>
        <p:nvPicPr>
          <p:cNvPr id="10" name="Picture 9">
            <a:extLst>
              <a:ext uri="{FF2B5EF4-FFF2-40B4-BE49-F238E27FC236}">
                <a16:creationId xmlns:a16="http://schemas.microsoft.com/office/drawing/2014/main" id="{981A4FE8-378F-45AF-BA65-67B75330AB48}"/>
              </a:ext>
            </a:extLst>
          </p:cNvPr>
          <p:cNvPicPr>
            <a:picLocks noChangeAspect="1"/>
          </p:cNvPicPr>
          <p:nvPr/>
        </p:nvPicPr>
        <p:blipFill>
          <a:blip r:embed="rId4"/>
          <a:stretch>
            <a:fillRect/>
          </a:stretch>
        </p:blipFill>
        <p:spPr>
          <a:xfrm>
            <a:off x="128337" y="1"/>
            <a:ext cx="1040063" cy="698628"/>
          </a:xfrm>
          <a:prstGeom prst="rect">
            <a:avLst/>
          </a:prstGeom>
        </p:spPr>
      </p:pic>
      <p:pic>
        <p:nvPicPr>
          <p:cNvPr id="1026" name="Picture 2">
            <a:extLst>
              <a:ext uri="{FF2B5EF4-FFF2-40B4-BE49-F238E27FC236}">
                <a16:creationId xmlns:a16="http://schemas.microsoft.com/office/drawing/2014/main" id="{CBA50C1E-1BCD-04D8-594F-390965E28D2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66545" y="511887"/>
            <a:ext cx="3101420" cy="5825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8D1751E6-4587-FC54-33FD-BF33506B2D75}"/>
              </a:ext>
            </a:extLst>
          </p:cNvPr>
          <p:cNvSpPr txBox="1"/>
          <p:nvPr/>
        </p:nvSpPr>
        <p:spPr>
          <a:xfrm>
            <a:off x="9824846" y="3666997"/>
            <a:ext cx="130365" cy="265401"/>
          </a:xfrm>
          <a:custGeom>
            <a:avLst/>
            <a:gdLst>
              <a:gd name="connsiteX0" fmla="*/ 0 w 119061"/>
              <a:gd name="connsiteY0" fmla="*/ 0 h 292388"/>
              <a:gd name="connsiteX1" fmla="*/ 119061 w 119061"/>
              <a:gd name="connsiteY1" fmla="*/ 0 h 292388"/>
              <a:gd name="connsiteX2" fmla="*/ 119061 w 119061"/>
              <a:gd name="connsiteY2" fmla="*/ 292388 h 292388"/>
              <a:gd name="connsiteX3" fmla="*/ 0 w 119061"/>
              <a:gd name="connsiteY3" fmla="*/ 292388 h 292388"/>
              <a:gd name="connsiteX4" fmla="*/ 0 w 119061"/>
              <a:gd name="connsiteY4" fmla="*/ 0 h 292388"/>
              <a:gd name="connsiteX0" fmla="*/ 3175 w 122236"/>
              <a:gd name="connsiteY0" fmla="*/ 0 h 292388"/>
              <a:gd name="connsiteX1" fmla="*/ 122236 w 122236"/>
              <a:gd name="connsiteY1" fmla="*/ 0 h 292388"/>
              <a:gd name="connsiteX2" fmla="*/ 122236 w 122236"/>
              <a:gd name="connsiteY2" fmla="*/ 292388 h 292388"/>
              <a:gd name="connsiteX3" fmla="*/ 0 w 122236"/>
              <a:gd name="connsiteY3" fmla="*/ 278101 h 292388"/>
              <a:gd name="connsiteX4" fmla="*/ 3175 w 122236"/>
              <a:gd name="connsiteY4" fmla="*/ 0 h 292388"/>
              <a:gd name="connsiteX0" fmla="*/ 3175 w 128586"/>
              <a:gd name="connsiteY0" fmla="*/ 0 h 278101"/>
              <a:gd name="connsiteX1" fmla="*/ 122236 w 128586"/>
              <a:gd name="connsiteY1" fmla="*/ 0 h 278101"/>
              <a:gd name="connsiteX2" fmla="*/ 128586 w 128586"/>
              <a:gd name="connsiteY2" fmla="*/ 274925 h 278101"/>
              <a:gd name="connsiteX3" fmla="*/ 0 w 128586"/>
              <a:gd name="connsiteY3" fmla="*/ 278101 h 278101"/>
              <a:gd name="connsiteX4" fmla="*/ 3175 w 128586"/>
              <a:gd name="connsiteY4" fmla="*/ 0 h 278101"/>
              <a:gd name="connsiteX0" fmla="*/ 305 w 128891"/>
              <a:gd name="connsiteY0" fmla="*/ 34925 h 278101"/>
              <a:gd name="connsiteX1" fmla="*/ 122541 w 128891"/>
              <a:gd name="connsiteY1" fmla="*/ 0 h 278101"/>
              <a:gd name="connsiteX2" fmla="*/ 128891 w 128891"/>
              <a:gd name="connsiteY2" fmla="*/ 274925 h 278101"/>
              <a:gd name="connsiteX3" fmla="*/ 305 w 128891"/>
              <a:gd name="connsiteY3" fmla="*/ 278101 h 278101"/>
              <a:gd name="connsiteX4" fmla="*/ 305 w 128891"/>
              <a:gd name="connsiteY4" fmla="*/ 34925 h 278101"/>
              <a:gd name="connsiteX0" fmla="*/ 305 w 128891"/>
              <a:gd name="connsiteY0" fmla="*/ 14288 h 257464"/>
              <a:gd name="connsiteX1" fmla="*/ 116191 w 128891"/>
              <a:gd name="connsiteY1" fmla="*/ 0 h 257464"/>
              <a:gd name="connsiteX2" fmla="*/ 128891 w 128891"/>
              <a:gd name="connsiteY2" fmla="*/ 254288 h 257464"/>
              <a:gd name="connsiteX3" fmla="*/ 305 w 128891"/>
              <a:gd name="connsiteY3" fmla="*/ 257464 h 257464"/>
              <a:gd name="connsiteX4" fmla="*/ 305 w 128891"/>
              <a:gd name="connsiteY4" fmla="*/ 14288 h 257464"/>
              <a:gd name="connsiteX0" fmla="*/ 192 w 130365"/>
              <a:gd name="connsiteY0" fmla="*/ 0 h 262226"/>
              <a:gd name="connsiteX1" fmla="*/ 117665 w 130365"/>
              <a:gd name="connsiteY1" fmla="*/ 4762 h 262226"/>
              <a:gd name="connsiteX2" fmla="*/ 130365 w 130365"/>
              <a:gd name="connsiteY2" fmla="*/ 259050 h 262226"/>
              <a:gd name="connsiteX3" fmla="*/ 1779 w 130365"/>
              <a:gd name="connsiteY3" fmla="*/ 262226 h 262226"/>
              <a:gd name="connsiteX4" fmla="*/ 192 w 130365"/>
              <a:gd name="connsiteY4" fmla="*/ 0 h 262226"/>
              <a:gd name="connsiteX0" fmla="*/ 192 w 130365"/>
              <a:gd name="connsiteY0" fmla="*/ 3175 h 265401"/>
              <a:gd name="connsiteX1" fmla="*/ 116078 w 130365"/>
              <a:gd name="connsiteY1" fmla="*/ 0 h 265401"/>
              <a:gd name="connsiteX2" fmla="*/ 130365 w 130365"/>
              <a:gd name="connsiteY2" fmla="*/ 262225 h 265401"/>
              <a:gd name="connsiteX3" fmla="*/ 1779 w 130365"/>
              <a:gd name="connsiteY3" fmla="*/ 265401 h 265401"/>
              <a:gd name="connsiteX4" fmla="*/ 192 w 130365"/>
              <a:gd name="connsiteY4" fmla="*/ 3175 h 265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65" h="265401">
                <a:moveTo>
                  <a:pt x="192" y="3175"/>
                </a:moveTo>
                <a:lnTo>
                  <a:pt x="116078" y="0"/>
                </a:lnTo>
                <a:lnTo>
                  <a:pt x="130365" y="262225"/>
                </a:lnTo>
                <a:lnTo>
                  <a:pt x="1779" y="265401"/>
                </a:lnTo>
                <a:cubicBezTo>
                  <a:pt x="2837" y="172701"/>
                  <a:pt x="-866" y="95875"/>
                  <a:pt x="192" y="3175"/>
                </a:cubicBezTo>
                <a:close/>
              </a:path>
            </a:pathLst>
          </a:custGeom>
          <a:solidFill>
            <a:srgbClr val="2D3873"/>
          </a:solidFill>
        </p:spPr>
        <p:txBody>
          <a:bodyPr wrap="square" rtlCol="0">
            <a:spAutoFit/>
          </a:bodyPr>
          <a:lstStyle/>
          <a:p>
            <a:pPr algn="ctr"/>
            <a:r>
              <a:rPr lang="fi-FI" sz="1300" dirty="0">
                <a:solidFill>
                  <a:schemeClr val="bg1"/>
                </a:solidFill>
                <a:latin typeface="Arial" panose="020B0604020202020204" pitchFamily="34" charset="0"/>
                <a:cs typeface="Arial" panose="020B0604020202020204" pitchFamily="34" charset="0"/>
              </a:rPr>
              <a:t>6</a:t>
            </a:r>
          </a:p>
        </p:txBody>
      </p:sp>
      <p:sp>
        <p:nvSpPr>
          <p:cNvPr id="8" name="TextBox 7">
            <a:extLst>
              <a:ext uri="{FF2B5EF4-FFF2-40B4-BE49-F238E27FC236}">
                <a16:creationId xmlns:a16="http://schemas.microsoft.com/office/drawing/2014/main" id="{328BF7BF-CAED-F99E-E73D-EAD41085475C}"/>
              </a:ext>
            </a:extLst>
          </p:cNvPr>
          <p:cNvSpPr txBox="1"/>
          <p:nvPr/>
        </p:nvSpPr>
        <p:spPr>
          <a:xfrm>
            <a:off x="8842376" y="3979735"/>
            <a:ext cx="98424" cy="263813"/>
          </a:xfrm>
          <a:custGeom>
            <a:avLst/>
            <a:gdLst>
              <a:gd name="connsiteX0" fmla="*/ 0 w 95249"/>
              <a:gd name="connsiteY0" fmla="*/ 0 h 292388"/>
              <a:gd name="connsiteX1" fmla="*/ 95249 w 95249"/>
              <a:gd name="connsiteY1" fmla="*/ 0 h 292388"/>
              <a:gd name="connsiteX2" fmla="*/ 95249 w 95249"/>
              <a:gd name="connsiteY2" fmla="*/ 292388 h 292388"/>
              <a:gd name="connsiteX3" fmla="*/ 0 w 95249"/>
              <a:gd name="connsiteY3" fmla="*/ 292388 h 292388"/>
              <a:gd name="connsiteX4" fmla="*/ 0 w 95249"/>
              <a:gd name="connsiteY4" fmla="*/ 0 h 292388"/>
              <a:gd name="connsiteX0" fmla="*/ 0 w 95249"/>
              <a:gd name="connsiteY0" fmla="*/ 0 h 292388"/>
              <a:gd name="connsiteX1" fmla="*/ 95249 w 95249"/>
              <a:gd name="connsiteY1" fmla="*/ 0 h 292388"/>
              <a:gd name="connsiteX2" fmla="*/ 95249 w 95249"/>
              <a:gd name="connsiteY2" fmla="*/ 292388 h 292388"/>
              <a:gd name="connsiteX3" fmla="*/ 4763 w 95249"/>
              <a:gd name="connsiteY3" fmla="*/ 271750 h 292388"/>
              <a:gd name="connsiteX4" fmla="*/ 0 w 95249"/>
              <a:gd name="connsiteY4" fmla="*/ 0 h 292388"/>
              <a:gd name="connsiteX0" fmla="*/ 0 w 96837"/>
              <a:gd name="connsiteY0" fmla="*/ 0 h 273338"/>
              <a:gd name="connsiteX1" fmla="*/ 95249 w 96837"/>
              <a:gd name="connsiteY1" fmla="*/ 0 h 273338"/>
              <a:gd name="connsiteX2" fmla="*/ 96837 w 96837"/>
              <a:gd name="connsiteY2" fmla="*/ 273338 h 273338"/>
              <a:gd name="connsiteX3" fmla="*/ 4763 w 96837"/>
              <a:gd name="connsiteY3" fmla="*/ 271750 h 273338"/>
              <a:gd name="connsiteX4" fmla="*/ 0 w 96837"/>
              <a:gd name="connsiteY4" fmla="*/ 0 h 273338"/>
              <a:gd name="connsiteX0" fmla="*/ 0 w 96837"/>
              <a:gd name="connsiteY0" fmla="*/ 0 h 273338"/>
              <a:gd name="connsiteX1" fmla="*/ 95249 w 96837"/>
              <a:gd name="connsiteY1" fmla="*/ 17462 h 273338"/>
              <a:gd name="connsiteX2" fmla="*/ 96837 w 96837"/>
              <a:gd name="connsiteY2" fmla="*/ 273338 h 273338"/>
              <a:gd name="connsiteX3" fmla="*/ 4763 w 96837"/>
              <a:gd name="connsiteY3" fmla="*/ 271750 h 273338"/>
              <a:gd name="connsiteX4" fmla="*/ 0 w 96837"/>
              <a:gd name="connsiteY4" fmla="*/ 0 h 273338"/>
              <a:gd name="connsiteX0" fmla="*/ 0 w 96837"/>
              <a:gd name="connsiteY0" fmla="*/ 3176 h 255876"/>
              <a:gd name="connsiteX1" fmla="*/ 95249 w 96837"/>
              <a:gd name="connsiteY1" fmla="*/ 0 h 255876"/>
              <a:gd name="connsiteX2" fmla="*/ 96837 w 96837"/>
              <a:gd name="connsiteY2" fmla="*/ 255876 h 255876"/>
              <a:gd name="connsiteX3" fmla="*/ 4763 w 96837"/>
              <a:gd name="connsiteY3" fmla="*/ 254288 h 255876"/>
              <a:gd name="connsiteX4" fmla="*/ 0 w 96837"/>
              <a:gd name="connsiteY4" fmla="*/ 3176 h 255876"/>
              <a:gd name="connsiteX0" fmla="*/ 0 w 98424"/>
              <a:gd name="connsiteY0" fmla="*/ 0 h 259050"/>
              <a:gd name="connsiteX1" fmla="*/ 96836 w 98424"/>
              <a:gd name="connsiteY1" fmla="*/ 3174 h 259050"/>
              <a:gd name="connsiteX2" fmla="*/ 98424 w 98424"/>
              <a:gd name="connsiteY2" fmla="*/ 259050 h 259050"/>
              <a:gd name="connsiteX3" fmla="*/ 6350 w 98424"/>
              <a:gd name="connsiteY3" fmla="*/ 257462 h 259050"/>
              <a:gd name="connsiteX4" fmla="*/ 0 w 98424"/>
              <a:gd name="connsiteY4" fmla="*/ 0 h 259050"/>
              <a:gd name="connsiteX0" fmla="*/ 0 w 98424"/>
              <a:gd name="connsiteY0" fmla="*/ 4763 h 263813"/>
              <a:gd name="connsiteX1" fmla="*/ 96836 w 98424"/>
              <a:gd name="connsiteY1" fmla="*/ 0 h 263813"/>
              <a:gd name="connsiteX2" fmla="*/ 98424 w 98424"/>
              <a:gd name="connsiteY2" fmla="*/ 263813 h 263813"/>
              <a:gd name="connsiteX3" fmla="*/ 6350 w 98424"/>
              <a:gd name="connsiteY3" fmla="*/ 262225 h 263813"/>
              <a:gd name="connsiteX4" fmla="*/ 0 w 98424"/>
              <a:gd name="connsiteY4" fmla="*/ 4763 h 2638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424" h="263813">
                <a:moveTo>
                  <a:pt x="0" y="4763"/>
                </a:moveTo>
                <a:lnTo>
                  <a:pt x="96836" y="0"/>
                </a:lnTo>
                <a:cubicBezTo>
                  <a:pt x="97365" y="91113"/>
                  <a:pt x="97895" y="172700"/>
                  <a:pt x="98424" y="263813"/>
                </a:cubicBezTo>
                <a:lnTo>
                  <a:pt x="6350" y="262225"/>
                </a:lnTo>
                <a:cubicBezTo>
                  <a:pt x="4762" y="171642"/>
                  <a:pt x="1588" y="95346"/>
                  <a:pt x="0" y="4763"/>
                </a:cubicBezTo>
                <a:close/>
              </a:path>
            </a:pathLst>
          </a:custGeom>
          <a:solidFill>
            <a:srgbClr val="2D3873"/>
          </a:solidFill>
        </p:spPr>
        <p:txBody>
          <a:bodyPr wrap="square" rtlCol="0">
            <a:spAutoFit/>
          </a:bodyPr>
          <a:lstStyle/>
          <a:p>
            <a:pPr algn="ctr"/>
            <a:r>
              <a:rPr lang="fi-FI" sz="1300" dirty="0">
                <a:solidFill>
                  <a:schemeClr val="bg1"/>
                </a:solidFill>
                <a:latin typeface="Arial" panose="020B0604020202020204" pitchFamily="34" charset="0"/>
                <a:cs typeface="Arial" panose="020B0604020202020204" pitchFamily="34" charset="0"/>
              </a:rPr>
              <a:t>6</a:t>
            </a:r>
          </a:p>
        </p:txBody>
      </p:sp>
      <p:sp>
        <p:nvSpPr>
          <p:cNvPr id="9" name="TextBox 8">
            <a:extLst>
              <a:ext uri="{FF2B5EF4-FFF2-40B4-BE49-F238E27FC236}">
                <a16:creationId xmlns:a16="http://schemas.microsoft.com/office/drawing/2014/main" id="{F81BDACB-F022-8CF6-FBAB-C7985BF671F3}"/>
              </a:ext>
            </a:extLst>
          </p:cNvPr>
          <p:cNvSpPr txBox="1"/>
          <p:nvPr/>
        </p:nvSpPr>
        <p:spPr>
          <a:xfrm>
            <a:off x="8775492" y="3667790"/>
            <a:ext cx="120953" cy="273340"/>
          </a:xfrm>
          <a:custGeom>
            <a:avLst/>
            <a:gdLst>
              <a:gd name="connsiteX0" fmla="*/ 0 w 119061"/>
              <a:gd name="connsiteY0" fmla="*/ 0 h 292388"/>
              <a:gd name="connsiteX1" fmla="*/ 119061 w 119061"/>
              <a:gd name="connsiteY1" fmla="*/ 0 h 292388"/>
              <a:gd name="connsiteX2" fmla="*/ 119061 w 119061"/>
              <a:gd name="connsiteY2" fmla="*/ 292388 h 292388"/>
              <a:gd name="connsiteX3" fmla="*/ 0 w 119061"/>
              <a:gd name="connsiteY3" fmla="*/ 292388 h 292388"/>
              <a:gd name="connsiteX4" fmla="*/ 0 w 119061"/>
              <a:gd name="connsiteY4" fmla="*/ 0 h 292388"/>
              <a:gd name="connsiteX0" fmla="*/ 3175 w 122236"/>
              <a:gd name="connsiteY0" fmla="*/ 0 h 292388"/>
              <a:gd name="connsiteX1" fmla="*/ 122236 w 122236"/>
              <a:gd name="connsiteY1" fmla="*/ 0 h 292388"/>
              <a:gd name="connsiteX2" fmla="*/ 122236 w 122236"/>
              <a:gd name="connsiteY2" fmla="*/ 292388 h 292388"/>
              <a:gd name="connsiteX3" fmla="*/ 0 w 122236"/>
              <a:gd name="connsiteY3" fmla="*/ 278101 h 292388"/>
              <a:gd name="connsiteX4" fmla="*/ 3175 w 122236"/>
              <a:gd name="connsiteY4" fmla="*/ 0 h 292388"/>
              <a:gd name="connsiteX0" fmla="*/ 3175 w 128586"/>
              <a:gd name="connsiteY0" fmla="*/ 0 h 278101"/>
              <a:gd name="connsiteX1" fmla="*/ 122236 w 128586"/>
              <a:gd name="connsiteY1" fmla="*/ 0 h 278101"/>
              <a:gd name="connsiteX2" fmla="*/ 128586 w 128586"/>
              <a:gd name="connsiteY2" fmla="*/ 274925 h 278101"/>
              <a:gd name="connsiteX3" fmla="*/ 0 w 128586"/>
              <a:gd name="connsiteY3" fmla="*/ 278101 h 278101"/>
              <a:gd name="connsiteX4" fmla="*/ 3175 w 128586"/>
              <a:gd name="connsiteY4" fmla="*/ 0 h 278101"/>
              <a:gd name="connsiteX0" fmla="*/ 305 w 128891"/>
              <a:gd name="connsiteY0" fmla="*/ 34925 h 278101"/>
              <a:gd name="connsiteX1" fmla="*/ 122541 w 128891"/>
              <a:gd name="connsiteY1" fmla="*/ 0 h 278101"/>
              <a:gd name="connsiteX2" fmla="*/ 128891 w 128891"/>
              <a:gd name="connsiteY2" fmla="*/ 274925 h 278101"/>
              <a:gd name="connsiteX3" fmla="*/ 305 w 128891"/>
              <a:gd name="connsiteY3" fmla="*/ 278101 h 278101"/>
              <a:gd name="connsiteX4" fmla="*/ 305 w 128891"/>
              <a:gd name="connsiteY4" fmla="*/ 34925 h 278101"/>
              <a:gd name="connsiteX0" fmla="*/ 305 w 128891"/>
              <a:gd name="connsiteY0" fmla="*/ 14288 h 257464"/>
              <a:gd name="connsiteX1" fmla="*/ 116191 w 128891"/>
              <a:gd name="connsiteY1" fmla="*/ 0 h 257464"/>
              <a:gd name="connsiteX2" fmla="*/ 128891 w 128891"/>
              <a:gd name="connsiteY2" fmla="*/ 254288 h 257464"/>
              <a:gd name="connsiteX3" fmla="*/ 305 w 128891"/>
              <a:gd name="connsiteY3" fmla="*/ 257464 h 257464"/>
              <a:gd name="connsiteX4" fmla="*/ 305 w 128891"/>
              <a:gd name="connsiteY4" fmla="*/ 14288 h 257464"/>
              <a:gd name="connsiteX0" fmla="*/ 192 w 130365"/>
              <a:gd name="connsiteY0" fmla="*/ 0 h 262226"/>
              <a:gd name="connsiteX1" fmla="*/ 117665 w 130365"/>
              <a:gd name="connsiteY1" fmla="*/ 4762 h 262226"/>
              <a:gd name="connsiteX2" fmla="*/ 130365 w 130365"/>
              <a:gd name="connsiteY2" fmla="*/ 259050 h 262226"/>
              <a:gd name="connsiteX3" fmla="*/ 1779 w 130365"/>
              <a:gd name="connsiteY3" fmla="*/ 262226 h 262226"/>
              <a:gd name="connsiteX4" fmla="*/ 192 w 130365"/>
              <a:gd name="connsiteY4" fmla="*/ 0 h 262226"/>
              <a:gd name="connsiteX0" fmla="*/ 192 w 130365"/>
              <a:gd name="connsiteY0" fmla="*/ 3175 h 265401"/>
              <a:gd name="connsiteX1" fmla="*/ 116078 w 130365"/>
              <a:gd name="connsiteY1" fmla="*/ 0 h 265401"/>
              <a:gd name="connsiteX2" fmla="*/ 130365 w 130365"/>
              <a:gd name="connsiteY2" fmla="*/ 262225 h 265401"/>
              <a:gd name="connsiteX3" fmla="*/ 1779 w 130365"/>
              <a:gd name="connsiteY3" fmla="*/ 265401 h 265401"/>
              <a:gd name="connsiteX4" fmla="*/ 192 w 130365"/>
              <a:gd name="connsiteY4" fmla="*/ 3175 h 265401"/>
              <a:gd name="connsiteX0" fmla="*/ 192 w 130365"/>
              <a:gd name="connsiteY0" fmla="*/ 0 h 262226"/>
              <a:gd name="connsiteX1" fmla="*/ 116078 w 130365"/>
              <a:gd name="connsiteY1" fmla="*/ 9793 h 262226"/>
              <a:gd name="connsiteX2" fmla="*/ 130365 w 130365"/>
              <a:gd name="connsiteY2" fmla="*/ 259050 h 262226"/>
              <a:gd name="connsiteX3" fmla="*/ 1779 w 130365"/>
              <a:gd name="connsiteY3" fmla="*/ 262226 h 262226"/>
              <a:gd name="connsiteX4" fmla="*/ 192 w 130365"/>
              <a:gd name="connsiteY4" fmla="*/ 0 h 262226"/>
              <a:gd name="connsiteX0" fmla="*/ 140 w 131900"/>
              <a:gd name="connsiteY0" fmla="*/ 6058 h 252433"/>
              <a:gd name="connsiteX1" fmla="*/ 117613 w 131900"/>
              <a:gd name="connsiteY1" fmla="*/ 0 h 252433"/>
              <a:gd name="connsiteX2" fmla="*/ 131900 w 131900"/>
              <a:gd name="connsiteY2" fmla="*/ 249257 h 252433"/>
              <a:gd name="connsiteX3" fmla="*/ 3314 w 131900"/>
              <a:gd name="connsiteY3" fmla="*/ 252433 h 252433"/>
              <a:gd name="connsiteX4" fmla="*/ 140 w 131900"/>
              <a:gd name="connsiteY4" fmla="*/ 6058 h 252433"/>
              <a:gd name="connsiteX0" fmla="*/ 140 w 120788"/>
              <a:gd name="connsiteY0" fmla="*/ 6058 h 252433"/>
              <a:gd name="connsiteX1" fmla="*/ 117613 w 120788"/>
              <a:gd name="connsiteY1" fmla="*/ 0 h 252433"/>
              <a:gd name="connsiteX2" fmla="*/ 120788 w 120788"/>
              <a:gd name="connsiteY2" fmla="*/ 244934 h 252433"/>
              <a:gd name="connsiteX3" fmla="*/ 3314 w 120788"/>
              <a:gd name="connsiteY3" fmla="*/ 252433 h 252433"/>
              <a:gd name="connsiteX4" fmla="*/ 140 w 120788"/>
              <a:gd name="connsiteY4" fmla="*/ 6058 h 252433"/>
              <a:gd name="connsiteX0" fmla="*/ 305 w 120953"/>
              <a:gd name="connsiteY0" fmla="*/ 6058 h 248111"/>
              <a:gd name="connsiteX1" fmla="*/ 117778 w 120953"/>
              <a:gd name="connsiteY1" fmla="*/ 0 h 248111"/>
              <a:gd name="connsiteX2" fmla="*/ 120953 w 120953"/>
              <a:gd name="connsiteY2" fmla="*/ 244934 h 248111"/>
              <a:gd name="connsiteX3" fmla="*/ 304 w 120953"/>
              <a:gd name="connsiteY3" fmla="*/ 248111 h 248111"/>
              <a:gd name="connsiteX4" fmla="*/ 305 w 120953"/>
              <a:gd name="connsiteY4" fmla="*/ 6058 h 2481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953" h="248111">
                <a:moveTo>
                  <a:pt x="305" y="6058"/>
                </a:moveTo>
                <a:lnTo>
                  <a:pt x="117778" y="0"/>
                </a:lnTo>
                <a:cubicBezTo>
                  <a:pt x="118836" y="81645"/>
                  <a:pt x="119895" y="163289"/>
                  <a:pt x="120953" y="244934"/>
                </a:cubicBezTo>
                <a:lnTo>
                  <a:pt x="304" y="248111"/>
                </a:lnTo>
                <a:cubicBezTo>
                  <a:pt x="1362" y="155411"/>
                  <a:pt x="-753" y="98758"/>
                  <a:pt x="305" y="6058"/>
                </a:cubicBezTo>
                <a:close/>
              </a:path>
            </a:pathLst>
          </a:custGeom>
          <a:solidFill>
            <a:srgbClr val="2D3873"/>
          </a:solidFill>
        </p:spPr>
        <p:txBody>
          <a:bodyPr wrap="square" rtlCol="0">
            <a:spAutoFit/>
          </a:bodyPr>
          <a:lstStyle/>
          <a:p>
            <a:pPr algn="ctr"/>
            <a:r>
              <a:rPr lang="fi-FI" sz="1300" dirty="0">
                <a:solidFill>
                  <a:schemeClr val="bg1"/>
                </a:solidFill>
                <a:latin typeface="Arial" panose="020B0604020202020204" pitchFamily="34" charset="0"/>
                <a:cs typeface="Arial" panose="020B0604020202020204" pitchFamily="34" charset="0"/>
              </a:rPr>
              <a:t>4</a:t>
            </a:r>
          </a:p>
        </p:txBody>
      </p:sp>
    </p:spTree>
    <p:extLst>
      <p:ext uri="{BB962C8B-B14F-4D97-AF65-F5344CB8AC3E}">
        <p14:creationId xmlns:p14="http://schemas.microsoft.com/office/powerpoint/2010/main" val="12554963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E61F0-F53D-49CA-B9C5-3728E5A3FDED}"/>
              </a:ext>
            </a:extLst>
          </p:cNvPr>
          <p:cNvSpPr>
            <a:spLocks noGrp="1"/>
          </p:cNvSpPr>
          <p:nvPr>
            <p:ph type="title"/>
          </p:nvPr>
        </p:nvSpPr>
        <p:spPr/>
        <p:txBody>
          <a:bodyPr>
            <a:normAutofit/>
          </a:bodyPr>
          <a:lstStyle/>
          <a:p>
            <a:r>
              <a:rPr lang="fi-FI" sz="3200" b="1" dirty="0" err="1"/>
              <a:t>Skador</a:t>
            </a:r>
            <a:r>
              <a:rPr lang="fi-FI" sz="3200" b="1" dirty="0"/>
              <a:t> </a:t>
            </a:r>
            <a:r>
              <a:rPr lang="fi-FI" sz="3200" b="1" dirty="0" err="1"/>
              <a:t>vid</a:t>
            </a:r>
            <a:r>
              <a:rPr lang="fi-FI" sz="3200" b="1" dirty="0"/>
              <a:t> </a:t>
            </a:r>
            <a:r>
              <a:rPr lang="fi-FI" sz="3200" b="1" dirty="0" err="1"/>
              <a:t>fall</a:t>
            </a:r>
            <a:r>
              <a:rPr lang="fi-FI" sz="3200" b="1" dirty="0"/>
              <a:t>- </a:t>
            </a:r>
            <a:r>
              <a:rPr lang="fi-FI" sz="3200" b="1" dirty="0" err="1"/>
              <a:t>och</a:t>
            </a:r>
            <a:r>
              <a:rPr lang="fi-FI" sz="3200" b="1" dirty="0"/>
              <a:t> </a:t>
            </a:r>
            <a:r>
              <a:rPr lang="fi-FI" sz="3200" b="1" dirty="0" err="1"/>
              <a:t>halkolyckor</a:t>
            </a:r>
            <a:endParaRPr lang="fi-FI" sz="3200" b="1" dirty="0"/>
          </a:p>
        </p:txBody>
      </p:sp>
      <p:sp>
        <p:nvSpPr>
          <p:cNvPr id="3" name="Content Placeholder 2">
            <a:extLst>
              <a:ext uri="{FF2B5EF4-FFF2-40B4-BE49-F238E27FC236}">
                <a16:creationId xmlns:a16="http://schemas.microsoft.com/office/drawing/2014/main" id="{4DA5A01A-393F-44B1-A527-BC60B74A1FF9}"/>
              </a:ext>
            </a:extLst>
          </p:cNvPr>
          <p:cNvSpPr>
            <a:spLocks noGrp="1"/>
          </p:cNvSpPr>
          <p:nvPr>
            <p:ph idx="1"/>
          </p:nvPr>
        </p:nvSpPr>
        <p:spPr/>
        <p:txBody>
          <a:bodyPr/>
          <a:lstStyle/>
          <a:p>
            <a:pPr>
              <a:buFont typeface="Arial" panose="020B0604020202020204" pitchFamily="34" charset="0"/>
              <a:buChar char="•"/>
            </a:pPr>
            <a:r>
              <a:rPr lang="sv-fi" sz="1800" dirty="0"/>
              <a:t>Skador i kroppen:</a:t>
            </a:r>
          </a:p>
          <a:p>
            <a:pPr lvl="1">
              <a:buFont typeface="Arial" panose="020B0604020202020204" pitchFamily="34" charset="0"/>
              <a:buChar char="•"/>
            </a:pPr>
            <a:r>
              <a:rPr lang="sv-fi" dirty="0"/>
              <a:t>Huvud eller halskotpelare</a:t>
            </a:r>
          </a:p>
          <a:p>
            <a:pPr lvl="1">
              <a:buFont typeface="Arial" panose="020B0604020202020204" pitchFamily="34" charset="0"/>
              <a:buChar char="•"/>
            </a:pPr>
            <a:r>
              <a:rPr lang="sv-fi" dirty="0"/>
              <a:t>Höftben</a:t>
            </a:r>
          </a:p>
          <a:p>
            <a:pPr lvl="1">
              <a:buFont typeface="Arial" panose="020B0604020202020204" pitchFamily="34" charset="0"/>
              <a:buChar char="•"/>
            </a:pPr>
            <a:r>
              <a:rPr lang="sv-fi" dirty="0"/>
              <a:t>Bröstkorg</a:t>
            </a:r>
          </a:p>
          <a:p>
            <a:pPr lvl="1">
              <a:buFont typeface="Arial" panose="020B0604020202020204" pitchFamily="34" charset="0"/>
              <a:buChar char="•"/>
            </a:pPr>
            <a:r>
              <a:rPr lang="sv-fi" dirty="0"/>
              <a:t>Lårben</a:t>
            </a:r>
          </a:p>
          <a:p>
            <a:pPr lvl="1">
              <a:buFont typeface="Arial" panose="020B0604020202020204" pitchFamily="34" charset="0"/>
              <a:buChar char="•"/>
            </a:pPr>
            <a:r>
              <a:rPr lang="sv-fi" dirty="0"/>
              <a:t>Övre extremitet</a:t>
            </a:r>
          </a:p>
          <a:p>
            <a:pPr>
              <a:buFont typeface="Arial" panose="020B0604020202020204" pitchFamily="34" charset="0"/>
              <a:buChar char="•"/>
            </a:pPr>
            <a:r>
              <a:rPr lang="sv-fi" sz="1800" dirty="0"/>
              <a:t>Skador uppstår i anslutning till hemsysslor.</a:t>
            </a:r>
          </a:p>
          <a:p>
            <a:pPr>
              <a:buFont typeface="Arial" panose="020B0604020202020204" pitchFamily="34" charset="0"/>
              <a:buChar char="•"/>
            </a:pPr>
            <a:r>
              <a:rPr lang="sv-fi" sz="1800" dirty="0"/>
              <a:t>Riskbeteende ofta i bakgrunden.</a:t>
            </a:r>
          </a:p>
          <a:p>
            <a:pPr>
              <a:buFont typeface="Arial" panose="020B0604020202020204" pitchFamily="34" charset="0"/>
              <a:buChar char="•"/>
            </a:pPr>
            <a:r>
              <a:rPr lang="sv-fi" sz="1800" dirty="0"/>
              <a:t>Nedsatt funktionsförmåga påverkar uppkomsten av en olycka. </a:t>
            </a:r>
          </a:p>
          <a:p>
            <a:pPr>
              <a:buNone/>
            </a:pPr>
            <a:r>
              <a:rPr lang="sv-fi" sz="1400" dirty="0"/>
              <a:t> </a:t>
            </a:r>
          </a:p>
        </p:txBody>
      </p:sp>
      <p:sp>
        <p:nvSpPr>
          <p:cNvPr id="4" name="Footer Placeholder 3">
            <a:extLst>
              <a:ext uri="{FF2B5EF4-FFF2-40B4-BE49-F238E27FC236}">
                <a16:creationId xmlns:a16="http://schemas.microsoft.com/office/drawing/2014/main" id="{B5A58FCD-1564-4183-B4A2-AC22F1E44D73}"/>
              </a:ext>
            </a:extLst>
          </p:cNvPr>
          <p:cNvSpPr>
            <a:spLocks noGrp="1"/>
          </p:cNvSpPr>
          <p:nvPr>
            <p:ph type="ftr" sz="quarter" idx="11"/>
          </p:nvPr>
        </p:nvSpPr>
        <p:spPr/>
        <p:txBody>
          <a:bodyPr/>
          <a:lstStyle/>
          <a:p>
            <a:r>
              <a:rPr lang="fi-FI"/>
              <a:t>Trygghetscoachträning</a:t>
            </a:r>
            <a:endParaRPr lang="fi-FI" dirty="0"/>
          </a:p>
        </p:txBody>
      </p:sp>
      <p:sp>
        <p:nvSpPr>
          <p:cNvPr id="5" name="Slide Number Placeholder 4">
            <a:extLst>
              <a:ext uri="{FF2B5EF4-FFF2-40B4-BE49-F238E27FC236}">
                <a16:creationId xmlns:a16="http://schemas.microsoft.com/office/drawing/2014/main" id="{AE092CDA-D7B8-47C9-95E3-F62EB255DD91}"/>
              </a:ext>
            </a:extLst>
          </p:cNvPr>
          <p:cNvSpPr>
            <a:spLocks noGrp="1"/>
          </p:cNvSpPr>
          <p:nvPr>
            <p:ph type="sldNum" sz="quarter" idx="12"/>
          </p:nvPr>
        </p:nvSpPr>
        <p:spPr/>
        <p:txBody>
          <a:bodyPr/>
          <a:lstStyle/>
          <a:p>
            <a:fld id="{3EC19665-757B-4082-B394-D86A0A1D74C0}" type="slidenum">
              <a:rPr lang="fi-FI" smtClean="0"/>
              <a:t>5</a:t>
            </a:fld>
            <a:endParaRPr lang="fi-FI"/>
          </a:p>
        </p:txBody>
      </p:sp>
      <p:pic>
        <p:nvPicPr>
          <p:cNvPr id="6" name="Picture 5">
            <a:extLst>
              <a:ext uri="{FF2B5EF4-FFF2-40B4-BE49-F238E27FC236}">
                <a16:creationId xmlns:a16="http://schemas.microsoft.com/office/drawing/2014/main" id="{F6720FE3-EB5A-4656-A12D-07173A55ADBF}"/>
              </a:ext>
            </a:extLst>
          </p:cNvPr>
          <p:cNvPicPr>
            <a:picLocks noChangeAspect="1"/>
          </p:cNvPicPr>
          <p:nvPr/>
        </p:nvPicPr>
        <p:blipFill>
          <a:blip r:embed="rId2"/>
          <a:stretch>
            <a:fillRect/>
          </a:stretch>
        </p:blipFill>
        <p:spPr>
          <a:xfrm>
            <a:off x="128337" y="1"/>
            <a:ext cx="1040063" cy="698628"/>
          </a:xfrm>
          <a:prstGeom prst="rect">
            <a:avLst/>
          </a:prstGeom>
        </p:spPr>
      </p:pic>
    </p:spTree>
    <p:extLst>
      <p:ext uri="{BB962C8B-B14F-4D97-AF65-F5344CB8AC3E}">
        <p14:creationId xmlns:p14="http://schemas.microsoft.com/office/powerpoint/2010/main" val="37655077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EE9F5D7F-1BBC-4096-ADA7-AA9C9E4D28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6D370DD-716B-4528-B475-331F84CEA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3"/>
            <a:ext cx="7052486"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3C30E77C-2F35-49C2-8DDE-8EAA325AFA8C}"/>
              </a:ext>
            </a:extLst>
          </p:cNvPr>
          <p:cNvSpPr>
            <a:spLocks noGrp="1"/>
          </p:cNvSpPr>
          <p:nvPr>
            <p:ph type="title"/>
          </p:nvPr>
        </p:nvSpPr>
        <p:spPr>
          <a:xfrm>
            <a:off x="289248" y="1123837"/>
            <a:ext cx="6451110" cy="1255469"/>
          </a:xfrm>
        </p:spPr>
        <p:txBody>
          <a:bodyPr>
            <a:normAutofit/>
          </a:bodyPr>
          <a:lstStyle/>
          <a:p>
            <a:r>
              <a:rPr lang="sv-fi" sz="3200" b="1" dirty="0">
                <a:ea typeface="Arial" panose="020B0604020202020204" pitchFamily="34" charset="0"/>
                <a:cs typeface="Arial" panose="020B0604020202020204" pitchFamily="34" charset="0"/>
                <a:sym typeface="Arial" panose="020B0604020202020204" pitchFamily="34" charset="0"/>
              </a:rPr>
              <a:t>Åtgärder för att förebygga fallolyckor </a:t>
            </a:r>
            <a:endParaRPr lang="fi-FI" sz="3200" dirty="0"/>
          </a:p>
        </p:txBody>
      </p:sp>
      <p:sp>
        <p:nvSpPr>
          <p:cNvPr id="3" name="Content Placeholder 2">
            <a:extLst>
              <a:ext uri="{FF2B5EF4-FFF2-40B4-BE49-F238E27FC236}">
                <a16:creationId xmlns:a16="http://schemas.microsoft.com/office/drawing/2014/main" id="{E803B3CD-9AF4-444D-9D0B-5204AB03C7AC}"/>
              </a:ext>
            </a:extLst>
          </p:cNvPr>
          <p:cNvSpPr>
            <a:spLocks noGrp="1"/>
          </p:cNvSpPr>
          <p:nvPr>
            <p:ph idx="1"/>
          </p:nvPr>
        </p:nvSpPr>
        <p:spPr>
          <a:xfrm>
            <a:off x="289248" y="2510395"/>
            <a:ext cx="6451109" cy="3274586"/>
          </a:xfrm>
        </p:spPr>
        <p:txBody>
          <a:bodyPr anchor="t">
            <a:normAutofit/>
          </a:bodyPr>
          <a:lstStyle/>
          <a:p>
            <a:pPr marL="0" indent="0">
              <a:lnSpc>
                <a:spcPct val="100000"/>
              </a:lnSpc>
              <a:spcBef>
                <a:spcPts val="2900"/>
              </a:spcBef>
              <a:buClr>
                <a:schemeClr val="bg1"/>
              </a:buClr>
              <a:buNone/>
              <a:defRPr/>
            </a:pPr>
            <a:r>
              <a:rPr lang="sv-SE" altLang="fi-FI" sz="1800" dirty="0">
                <a:solidFill>
                  <a:schemeClr val="accent3"/>
                </a:solidFill>
                <a:cs typeface="Arial" panose="020B0604020202020204" pitchFamily="34" charset="0"/>
                <a:sym typeface="Arial" panose="020B0604020202020204" pitchFamily="34" charset="0"/>
                <a:hlinkClick r:id="rId2">
                  <a:extLst>
                    <a:ext uri="{A12FA001-AC4F-418D-AE19-62706E023703}">
                      <ahyp:hlinkClr xmlns:ahyp="http://schemas.microsoft.com/office/drawing/2018/hyperlinkcolor" val="tx"/>
                    </a:ext>
                  </a:extLst>
                </a:hlinkClick>
              </a:rPr>
              <a:t>10 sätt att förebygga fallolyckor</a:t>
            </a:r>
            <a:br>
              <a:rPr lang="sv-SE" altLang="fi-FI" sz="1800" dirty="0">
                <a:solidFill>
                  <a:schemeClr val="tx1"/>
                </a:solidFill>
                <a:cs typeface="Arial" panose="020B0604020202020204" pitchFamily="34" charset="0"/>
                <a:sym typeface="Arial" panose="020B0604020202020204" pitchFamily="34" charset="0"/>
              </a:rPr>
            </a:br>
            <a:endParaRPr lang="sv-fi" altLang="fi-FI" sz="1800" dirty="0">
              <a:solidFill>
                <a:srgbClr val="FFFFFF"/>
              </a:solidFill>
              <a:cs typeface="Arial" panose="020B0604020202020204" pitchFamily="34" charset="0"/>
            </a:endParaRPr>
          </a:p>
          <a:p>
            <a:pPr>
              <a:lnSpc>
                <a:spcPct val="100000"/>
              </a:lnSpc>
              <a:spcBef>
                <a:spcPts val="0"/>
              </a:spcBef>
              <a:buClr>
                <a:schemeClr val="bg1"/>
              </a:buClr>
              <a:buFont typeface="Arial" panose="020B0604020202020204" pitchFamily="34" charset="0"/>
              <a:buChar char="•"/>
              <a:defRPr/>
            </a:pPr>
            <a:r>
              <a:rPr lang="sv-fi" sz="1800" dirty="0">
                <a:solidFill>
                  <a:srgbClr val="FFFFFF"/>
                </a:solidFill>
              </a:rPr>
              <a:t>Mångsidig och regelbunden motion. </a:t>
            </a:r>
          </a:p>
          <a:p>
            <a:pPr>
              <a:lnSpc>
                <a:spcPct val="100000"/>
              </a:lnSpc>
              <a:spcBef>
                <a:spcPts val="0"/>
              </a:spcBef>
              <a:buClr>
                <a:schemeClr val="bg1"/>
              </a:buClr>
              <a:buFont typeface="Arial" panose="020B0604020202020204" pitchFamily="34" charset="0"/>
              <a:buChar char="•"/>
              <a:defRPr/>
            </a:pPr>
            <a:r>
              <a:rPr lang="sv-fi" sz="1800" dirty="0">
                <a:solidFill>
                  <a:srgbClr val="FFFFFF"/>
                </a:solidFill>
              </a:rPr>
              <a:t>Ordentliga skodon och halkskydd ”</a:t>
            </a:r>
            <a:r>
              <a:rPr lang="sv-fi" sz="1800" dirty="0">
                <a:solidFill>
                  <a:schemeClr val="accent3"/>
                </a:solidFill>
                <a:hlinkClick r:id="rId3">
                  <a:extLst>
                    <a:ext uri="{A12FA001-AC4F-418D-AE19-62706E023703}">
                      <ahyp:hlinkClr xmlns:ahyp="http://schemas.microsoft.com/office/drawing/2018/hyperlinkcolor" val="tx"/>
                    </a:ext>
                  </a:extLst>
                </a:hlinkClick>
              </a:rPr>
              <a:t>skor enligt föret</a:t>
            </a:r>
            <a:r>
              <a:rPr lang="sv-fi" sz="1800" dirty="0">
                <a:solidFill>
                  <a:srgbClr val="FFFFFF"/>
                </a:solidFill>
              </a:rPr>
              <a:t>”.</a:t>
            </a:r>
          </a:p>
          <a:p>
            <a:pPr>
              <a:lnSpc>
                <a:spcPct val="100000"/>
              </a:lnSpc>
              <a:spcBef>
                <a:spcPts val="0"/>
              </a:spcBef>
              <a:buClr>
                <a:schemeClr val="bg1"/>
              </a:buClr>
              <a:buFont typeface="Arial" panose="020B0604020202020204" pitchFamily="34" charset="0"/>
              <a:buChar char="•"/>
              <a:defRPr/>
            </a:pPr>
            <a:r>
              <a:rPr lang="sv-fi" sz="1800" dirty="0">
                <a:solidFill>
                  <a:srgbClr val="FFFFFF"/>
                </a:solidFill>
              </a:rPr>
              <a:t>Säkerheten i hemmet och närmiljön </a:t>
            </a:r>
          </a:p>
          <a:p>
            <a:pPr>
              <a:lnSpc>
                <a:spcPct val="100000"/>
              </a:lnSpc>
              <a:spcBef>
                <a:spcPts val="0"/>
              </a:spcBef>
              <a:buClr>
                <a:schemeClr val="bg1"/>
              </a:buClr>
              <a:buFont typeface="Arial" panose="020B0604020202020204" pitchFamily="34" charset="0"/>
              <a:buChar char="•"/>
              <a:defRPr/>
            </a:pPr>
            <a:r>
              <a:rPr lang="sv-fi" sz="1800" dirty="0">
                <a:solidFill>
                  <a:srgbClr val="FFFFFF"/>
                </a:solidFill>
              </a:rPr>
              <a:t>Mångsidig kost </a:t>
            </a:r>
          </a:p>
          <a:p>
            <a:pPr>
              <a:lnSpc>
                <a:spcPct val="100000"/>
              </a:lnSpc>
              <a:spcBef>
                <a:spcPts val="0"/>
              </a:spcBef>
              <a:buClr>
                <a:schemeClr val="bg1"/>
              </a:buClr>
              <a:buFont typeface="Arial" panose="020B0604020202020204" pitchFamily="34" charset="0"/>
              <a:buChar char="•"/>
              <a:defRPr/>
            </a:pPr>
            <a:r>
              <a:rPr lang="sv-fi" sz="1800" dirty="0">
                <a:solidFill>
                  <a:srgbClr val="FFFFFF"/>
                </a:solidFill>
              </a:rPr>
              <a:t>Tillräckligt intag av D-vitamin</a:t>
            </a:r>
          </a:p>
          <a:p>
            <a:pPr>
              <a:lnSpc>
                <a:spcPct val="100000"/>
              </a:lnSpc>
              <a:spcBef>
                <a:spcPts val="0"/>
              </a:spcBef>
              <a:buClr>
                <a:schemeClr val="bg1"/>
              </a:buClr>
              <a:buFont typeface="Arial" panose="020B0604020202020204" pitchFamily="34" charset="0"/>
              <a:buChar char="•"/>
              <a:defRPr/>
            </a:pPr>
            <a:r>
              <a:rPr lang="sv-fi" sz="1800" dirty="0">
                <a:solidFill>
                  <a:srgbClr val="FFFFFF"/>
                </a:solidFill>
              </a:rPr>
              <a:t>Att minska riklig alkoholkonsumtion</a:t>
            </a:r>
          </a:p>
          <a:p>
            <a:pPr>
              <a:lnSpc>
                <a:spcPct val="100000"/>
              </a:lnSpc>
              <a:spcBef>
                <a:spcPts val="0"/>
              </a:spcBef>
              <a:buClr>
                <a:schemeClr val="bg1"/>
              </a:buClr>
              <a:buFont typeface="Arial" panose="020B0604020202020204" pitchFamily="34" charset="0"/>
              <a:buChar char="•"/>
              <a:defRPr/>
            </a:pPr>
            <a:r>
              <a:rPr lang="sv-fi" sz="1800" dirty="0">
                <a:solidFill>
                  <a:srgbClr val="FFFFFF"/>
                </a:solidFill>
              </a:rPr>
              <a:t>Att sköta om hälsotillståndet </a:t>
            </a:r>
          </a:p>
          <a:p>
            <a:pPr>
              <a:lnSpc>
                <a:spcPct val="100000"/>
              </a:lnSpc>
              <a:spcBef>
                <a:spcPts val="0"/>
              </a:spcBef>
              <a:buClr>
                <a:schemeClr val="bg1"/>
              </a:buClr>
              <a:buFont typeface="Arial" panose="020B0604020202020204" pitchFamily="34" charset="0"/>
              <a:buChar char="•"/>
              <a:defRPr/>
            </a:pPr>
            <a:r>
              <a:rPr lang="sv-fi" sz="1800" dirty="0">
                <a:solidFill>
                  <a:srgbClr val="FFFFFF"/>
                </a:solidFill>
              </a:rPr>
              <a:t>Att se till att medicineringen är uppdaterad </a:t>
            </a:r>
          </a:p>
        </p:txBody>
      </p:sp>
      <p:sp>
        <p:nvSpPr>
          <p:cNvPr id="15" name="Rectangle 14">
            <a:extLst>
              <a:ext uri="{FF2B5EF4-FFF2-40B4-BE49-F238E27FC236}">
                <a16:creationId xmlns:a16="http://schemas.microsoft.com/office/drawing/2014/main" id="{E79D076F-656A-4CD9-83AD-AF8F4B28C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Footer Placeholder 3">
            <a:extLst>
              <a:ext uri="{FF2B5EF4-FFF2-40B4-BE49-F238E27FC236}">
                <a16:creationId xmlns:a16="http://schemas.microsoft.com/office/drawing/2014/main" id="{562E2B1F-BCE8-46CC-B42D-BD5E58D79E79}"/>
              </a:ext>
            </a:extLst>
          </p:cNvPr>
          <p:cNvSpPr>
            <a:spLocks noGrp="1"/>
          </p:cNvSpPr>
          <p:nvPr>
            <p:ph type="ftr" sz="quarter" idx="11"/>
          </p:nvPr>
        </p:nvSpPr>
        <p:spPr>
          <a:xfrm>
            <a:off x="3869268" y="6356350"/>
            <a:ext cx="5911517" cy="365125"/>
          </a:xfrm>
        </p:spPr>
        <p:txBody>
          <a:bodyPr>
            <a:normAutofit/>
          </a:bodyPr>
          <a:lstStyle/>
          <a:p>
            <a:r>
              <a:rPr lang="fi-FI" dirty="0" err="1"/>
              <a:t>Trygghetscoachträning</a:t>
            </a:r>
            <a:endParaRPr lang="fi-FI" dirty="0"/>
          </a:p>
        </p:txBody>
      </p:sp>
      <p:sp>
        <p:nvSpPr>
          <p:cNvPr id="5" name="Slide Number Placeholder 4">
            <a:extLst>
              <a:ext uri="{FF2B5EF4-FFF2-40B4-BE49-F238E27FC236}">
                <a16:creationId xmlns:a16="http://schemas.microsoft.com/office/drawing/2014/main" id="{17392B7A-017E-4084-A642-DCFD80C85AB9}"/>
              </a:ext>
            </a:extLst>
          </p:cNvPr>
          <p:cNvSpPr>
            <a:spLocks noGrp="1"/>
          </p:cNvSpPr>
          <p:nvPr>
            <p:ph type="sldNum" sz="quarter" idx="12"/>
          </p:nvPr>
        </p:nvSpPr>
        <p:spPr>
          <a:xfrm>
            <a:off x="10634135" y="6356350"/>
            <a:ext cx="1530927" cy="365125"/>
          </a:xfrm>
        </p:spPr>
        <p:txBody>
          <a:bodyPr>
            <a:normAutofit/>
          </a:bodyPr>
          <a:lstStyle/>
          <a:p>
            <a:pPr>
              <a:spcAft>
                <a:spcPts val="600"/>
              </a:spcAft>
            </a:pPr>
            <a:fld id="{3EC19665-757B-4082-B394-D86A0A1D74C0}" type="slidenum">
              <a:rPr lang="fi-FI" smtClean="0"/>
              <a:pPr>
                <a:spcAft>
                  <a:spcPts val="600"/>
                </a:spcAft>
              </a:pPr>
              <a:t>6</a:t>
            </a:fld>
            <a:endParaRPr lang="fi-FI"/>
          </a:p>
        </p:txBody>
      </p:sp>
      <p:pic>
        <p:nvPicPr>
          <p:cNvPr id="10" name="Picture 9">
            <a:extLst>
              <a:ext uri="{FF2B5EF4-FFF2-40B4-BE49-F238E27FC236}">
                <a16:creationId xmlns:a16="http://schemas.microsoft.com/office/drawing/2014/main" id="{BA4C7AB2-1A0A-49F5-893C-3883899FAEFA}"/>
              </a:ext>
            </a:extLst>
          </p:cNvPr>
          <p:cNvPicPr>
            <a:picLocks noChangeAspect="1"/>
          </p:cNvPicPr>
          <p:nvPr/>
        </p:nvPicPr>
        <p:blipFill>
          <a:blip r:embed="rId4"/>
          <a:stretch>
            <a:fillRect/>
          </a:stretch>
        </p:blipFill>
        <p:spPr>
          <a:xfrm>
            <a:off x="128337" y="1"/>
            <a:ext cx="1040063" cy="698628"/>
          </a:xfrm>
          <a:prstGeom prst="rect">
            <a:avLst/>
          </a:prstGeom>
        </p:spPr>
      </p:pic>
      <p:graphicFrame>
        <p:nvGraphicFramePr>
          <p:cNvPr id="7" name="Object 6">
            <a:extLst>
              <a:ext uri="{FF2B5EF4-FFF2-40B4-BE49-F238E27FC236}">
                <a16:creationId xmlns:a16="http://schemas.microsoft.com/office/drawing/2014/main" id="{C6B86FF9-E8C8-4799-B7D1-C21DE9AA5064}"/>
              </a:ext>
            </a:extLst>
          </p:cNvPr>
          <p:cNvGraphicFramePr>
            <a:graphicFrameLocks noChangeAspect="1"/>
          </p:cNvGraphicFramePr>
          <p:nvPr>
            <p:extLst>
              <p:ext uri="{D42A27DB-BD31-4B8C-83A1-F6EECF244321}">
                <p14:modId xmlns:p14="http://schemas.microsoft.com/office/powerpoint/2010/main" val="3068093346"/>
              </p:ext>
            </p:extLst>
          </p:nvPr>
        </p:nvGraphicFramePr>
        <p:xfrm>
          <a:off x="7621348" y="751078"/>
          <a:ext cx="3778250" cy="5346700"/>
        </p:xfrm>
        <a:graphic>
          <a:graphicData uri="http://schemas.openxmlformats.org/presentationml/2006/ole">
            <mc:AlternateContent xmlns:mc="http://schemas.openxmlformats.org/markup-compatibility/2006">
              <mc:Choice xmlns:v="urn:schemas-microsoft-com:vml" Requires="v">
                <p:oleObj name="Acrobat Document" r:id="rId5" imgW="3777942" imgH="5346465" progId="AcroExch.Document.DC">
                  <p:embed/>
                </p:oleObj>
              </mc:Choice>
              <mc:Fallback>
                <p:oleObj name="Acrobat Document" r:id="rId5" imgW="3777942" imgH="5346465" progId="AcroExch.Document.DC">
                  <p:embed/>
                  <p:pic>
                    <p:nvPicPr>
                      <p:cNvPr id="7" name="Object 6">
                        <a:extLst>
                          <a:ext uri="{FF2B5EF4-FFF2-40B4-BE49-F238E27FC236}">
                            <a16:creationId xmlns:a16="http://schemas.microsoft.com/office/drawing/2014/main" id="{C6B86FF9-E8C8-4799-B7D1-C21DE9AA5064}"/>
                          </a:ext>
                        </a:extLst>
                      </p:cNvPr>
                      <p:cNvPicPr/>
                      <p:nvPr/>
                    </p:nvPicPr>
                    <p:blipFill>
                      <a:blip r:embed="rId6"/>
                      <a:stretch>
                        <a:fillRect/>
                      </a:stretch>
                    </p:blipFill>
                    <p:spPr>
                      <a:xfrm>
                        <a:off x="7621348" y="751078"/>
                        <a:ext cx="3778250" cy="5346700"/>
                      </a:xfrm>
                      <a:prstGeom prst="rect">
                        <a:avLst/>
                      </a:prstGeom>
                    </p:spPr>
                  </p:pic>
                </p:oleObj>
              </mc:Fallback>
            </mc:AlternateContent>
          </a:graphicData>
        </a:graphic>
      </p:graphicFrame>
    </p:spTree>
    <p:extLst>
      <p:ext uri="{BB962C8B-B14F-4D97-AF65-F5344CB8AC3E}">
        <p14:creationId xmlns:p14="http://schemas.microsoft.com/office/powerpoint/2010/main" val="9488887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96A55C8-89F1-439D-863D-E208C0AC88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3" descr="A person and person sitting on a couch with a child&#10;&#10;Description automatically generated">
            <a:extLst>
              <a:ext uri="{FF2B5EF4-FFF2-40B4-BE49-F238E27FC236}">
                <a16:creationId xmlns:a16="http://schemas.microsoft.com/office/drawing/2014/main" id="{B6896394-AD3E-4F0F-D34F-7EEAE4455329}"/>
              </a:ext>
            </a:extLst>
          </p:cNvPr>
          <p:cNvPicPr>
            <a:picLocks noChangeAspect="1"/>
          </p:cNvPicPr>
          <p:nvPr/>
        </p:nvPicPr>
        <p:blipFill rotWithShape="1">
          <a:blip r:embed="rId2">
            <a:extLst>
              <a:ext uri="{28A0092B-C50C-407E-A947-70E740481C1C}">
                <a14:useLocalDpi xmlns:a14="http://schemas.microsoft.com/office/drawing/2010/main" val="0"/>
              </a:ext>
            </a:extLst>
          </a:blip>
          <a:srcRect t="9545" r="9092" b="11765"/>
          <a:stretch/>
        </p:blipFill>
        <p:spPr>
          <a:xfrm>
            <a:off x="20" y="1"/>
            <a:ext cx="12188932" cy="6858000"/>
          </a:xfrm>
          <a:prstGeom prst="rect">
            <a:avLst/>
          </a:prstGeom>
        </p:spPr>
      </p:pic>
      <p:sp>
        <p:nvSpPr>
          <p:cNvPr id="14" name="Rectangle 13">
            <a:extLst>
              <a:ext uri="{FF2B5EF4-FFF2-40B4-BE49-F238E27FC236}">
                <a16:creationId xmlns:a16="http://schemas.microsoft.com/office/drawing/2014/main" id="{E4A1FD7E-EAEC-40B9-B75B-432F9DA75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7052486"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85980E27-7C05-4677-B026-B606B8B3C39D}"/>
              </a:ext>
            </a:extLst>
          </p:cNvPr>
          <p:cNvSpPr>
            <a:spLocks noGrp="1"/>
          </p:cNvSpPr>
          <p:nvPr>
            <p:ph type="title"/>
          </p:nvPr>
        </p:nvSpPr>
        <p:spPr>
          <a:xfrm>
            <a:off x="289248" y="1123837"/>
            <a:ext cx="6451110" cy="1255469"/>
          </a:xfrm>
        </p:spPr>
        <p:txBody>
          <a:bodyPr>
            <a:normAutofit/>
          </a:bodyPr>
          <a:lstStyle/>
          <a:p>
            <a:r>
              <a:rPr lang="fi-FI" sz="3200" b="1" dirty="0" err="1"/>
              <a:t>Förebyggande</a:t>
            </a:r>
            <a:r>
              <a:rPr lang="fi-FI" sz="3200" b="1" dirty="0"/>
              <a:t> av </a:t>
            </a:r>
            <a:r>
              <a:rPr lang="fi-FI" sz="3200" b="1" dirty="0" err="1"/>
              <a:t>fallolyckor</a:t>
            </a:r>
            <a:endParaRPr lang="fi-FI" sz="3200" b="1" dirty="0"/>
          </a:p>
        </p:txBody>
      </p:sp>
      <p:sp>
        <p:nvSpPr>
          <p:cNvPr id="3" name="Content Placeholder 2">
            <a:extLst>
              <a:ext uri="{FF2B5EF4-FFF2-40B4-BE49-F238E27FC236}">
                <a16:creationId xmlns:a16="http://schemas.microsoft.com/office/drawing/2014/main" id="{2C656FD8-83CE-43DE-8A1F-6EC79C6F376E}"/>
              </a:ext>
            </a:extLst>
          </p:cNvPr>
          <p:cNvSpPr>
            <a:spLocks noGrp="1"/>
          </p:cNvSpPr>
          <p:nvPr>
            <p:ph idx="1"/>
          </p:nvPr>
        </p:nvSpPr>
        <p:spPr>
          <a:xfrm>
            <a:off x="289248" y="2510395"/>
            <a:ext cx="6451109" cy="3274586"/>
          </a:xfrm>
        </p:spPr>
        <p:txBody>
          <a:bodyPr anchor="t">
            <a:normAutofit/>
          </a:bodyPr>
          <a:lstStyle/>
          <a:p>
            <a:r>
              <a:rPr lang="fi-FI" sz="1800" dirty="0" err="1">
                <a:solidFill>
                  <a:srgbClr val="FFFFFF"/>
                </a:solidFill>
                <a:hlinkClick r:id="rId3">
                  <a:extLst>
                    <a:ext uri="{A12FA001-AC4F-418D-AE19-62706E023703}">
                      <ahyp:hlinkClr xmlns:ahyp="http://schemas.microsoft.com/office/drawing/2018/hyperlinkcolor" val="tx"/>
                    </a:ext>
                  </a:extLst>
                </a:hlinkClick>
              </a:rPr>
              <a:t>Hälsobyns</a:t>
            </a:r>
            <a:r>
              <a:rPr lang="fi-FI" sz="1800" dirty="0">
                <a:solidFill>
                  <a:srgbClr val="FFFFFF"/>
                </a:solidFill>
                <a:hlinkClick r:id="rId3">
                  <a:extLst>
                    <a:ext uri="{A12FA001-AC4F-418D-AE19-62706E023703}">
                      <ahyp:hlinkClr xmlns:ahyp="http://schemas.microsoft.com/office/drawing/2018/hyperlinkcolor" val="tx"/>
                    </a:ext>
                  </a:extLst>
                </a:hlinkClick>
              </a:rPr>
              <a:t> </a:t>
            </a:r>
            <a:r>
              <a:rPr lang="fi-FI" sz="1800" dirty="0" err="1">
                <a:solidFill>
                  <a:srgbClr val="FFFFFF"/>
                </a:solidFill>
                <a:hlinkClick r:id="rId3">
                  <a:extLst>
                    <a:ext uri="{A12FA001-AC4F-418D-AE19-62706E023703}">
                      <ahyp:hlinkClr xmlns:ahyp="http://schemas.microsoft.com/office/drawing/2018/hyperlinkcolor" val="tx"/>
                    </a:ext>
                  </a:extLst>
                </a:hlinkClick>
              </a:rPr>
              <a:t>Ålderhuset</a:t>
            </a:r>
            <a:r>
              <a:rPr lang="fi-FI" sz="1800" dirty="0">
                <a:solidFill>
                  <a:srgbClr val="FFFFFF"/>
                </a:solidFill>
              </a:rPr>
              <a:t> </a:t>
            </a:r>
            <a:r>
              <a:rPr lang="fi-FI" sz="1800" dirty="0" err="1">
                <a:solidFill>
                  <a:srgbClr val="FFFFFF"/>
                </a:solidFill>
              </a:rPr>
              <a:t>hjälper</a:t>
            </a:r>
            <a:r>
              <a:rPr lang="fi-FI" sz="1800" dirty="0">
                <a:solidFill>
                  <a:srgbClr val="FFFFFF"/>
                </a:solidFill>
              </a:rPr>
              <a:t> </a:t>
            </a:r>
            <a:r>
              <a:rPr lang="fi-FI" sz="1800" dirty="0" err="1">
                <a:solidFill>
                  <a:srgbClr val="FFFFFF"/>
                </a:solidFill>
              </a:rPr>
              <a:t>med</a:t>
            </a:r>
            <a:r>
              <a:rPr lang="fi-FI" sz="1800" dirty="0">
                <a:solidFill>
                  <a:srgbClr val="FFFFFF"/>
                </a:solidFill>
              </a:rPr>
              <a:t> </a:t>
            </a:r>
            <a:r>
              <a:rPr lang="fi-FI" sz="1800" dirty="0" err="1">
                <a:solidFill>
                  <a:srgbClr val="FFFFFF"/>
                </a:solidFill>
              </a:rPr>
              <a:t>vardagen</a:t>
            </a:r>
            <a:r>
              <a:rPr lang="fi-FI" sz="1800" dirty="0">
                <a:solidFill>
                  <a:srgbClr val="FFFFFF"/>
                </a:solidFill>
              </a:rPr>
              <a:t> </a:t>
            </a:r>
            <a:r>
              <a:rPr lang="fi-FI" sz="1800" dirty="0" err="1">
                <a:solidFill>
                  <a:srgbClr val="FFFFFF"/>
                </a:solidFill>
              </a:rPr>
              <a:t>och</a:t>
            </a:r>
            <a:r>
              <a:rPr lang="fi-FI" sz="1800" dirty="0">
                <a:solidFill>
                  <a:srgbClr val="FFFFFF"/>
                </a:solidFill>
              </a:rPr>
              <a:t> </a:t>
            </a:r>
            <a:r>
              <a:rPr lang="fi-FI" sz="1800" dirty="0" err="1">
                <a:solidFill>
                  <a:srgbClr val="FFFFFF"/>
                </a:solidFill>
              </a:rPr>
              <a:t>med</a:t>
            </a:r>
            <a:r>
              <a:rPr lang="fi-FI" sz="1800" dirty="0">
                <a:solidFill>
                  <a:srgbClr val="FFFFFF"/>
                </a:solidFill>
              </a:rPr>
              <a:t> </a:t>
            </a:r>
            <a:r>
              <a:rPr lang="fi-FI" sz="1800" dirty="0" err="1">
                <a:solidFill>
                  <a:srgbClr val="FFFFFF"/>
                </a:solidFill>
              </a:rPr>
              <a:t>att</a:t>
            </a:r>
            <a:r>
              <a:rPr lang="fi-FI" sz="1800" dirty="0">
                <a:solidFill>
                  <a:srgbClr val="FFFFFF"/>
                </a:solidFill>
              </a:rPr>
              <a:t> </a:t>
            </a:r>
            <a:r>
              <a:rPr lang="fi-FI" sz="1800" dirty="0" err="1">
                <a:solidFill>
                  <a:srgbClr val="FFFFFF"/>
                </a:solidFill>
              </a:rPr>
              <a:t>uppehålla</a:t>
            </a:r>
            <a:r>
              <a:rPr lang="fi-FI" sz="1800" dirty="0">
                <a:solidFill>
                  <a:srgbClr val="FFFFFF"/>
                </a:solidFill>
              </a:rPr>
              <a:t> </a:t>
            </a:r>
            <a:r>
              <a:rPr lang="fi-FI" sz="1800" dirty="0" err="1">
                <a:solidFill>
                  <a:srgbClr val="FFFFFF"/>
                </a:solidFill>
              </a:rPr>
              <a:t>hälsan</a:t>
            </a:r>
            <a:endParaRPr lang="fi-FI" sz="1800" dirty="0">
              <a:solidFill>
                <a:srgbClr val="FFFFFF"/>
              </a:solidFill>
            </a:endParaRPr>
          </a:p>
          <a:p>
            <a:r>
              <a:rPr lang="sv-SE" sz="1800" dirty="0" err="1">
                <a:solidFill>
                  <a:srgbClr val="FFFFFF"/>
                </a:solidFill>
                <a:hlinkClick r:id="rId4">
                  <a:extLst>
                    <a:ext uri="{A12FA001-AC4F-418D-AE19-62706E023703}">
                      <ahyp:hlinkClr xmlns:ahyp="http://schemas.microsoft.com/office/drawing/2018/hyperlinkcolor" val="tx"/>
                    </a:ext>
                  </a:extLst>
                </a:hlinkClick>
              </a:rPr>
              <a:t>KaatumisSeula</a:t>
            </a:r>
            <a:r>
              <a:rPr lang="sv-SE" sz="1800" dirty="0">
                <a:solidFill>
                  <a:srgbClr val="FFFFFF"/>
                </a:solidFill>
                <a:hlinkClick r:id="rId4">
                  <a:extLst>
                    <a:ext uri="{A12FA001-AC4F-418D-AE19-62706E023703}">
                      <ahyp:hlinkClr xmlns:ahyp="http://schemas.microsoft.com/office/drawing/2018/hyperlinkcolor" val="tx"/>
                    </a:ext>
                  </a:extLst>
                </a:hlinkClick>
              </a:rPr>
              <a:t> Utvärdering av risken för fallolyckor</a:t>
            </a:r>
            <a:endParaRPr lang="fi-FI" sz="1800" dirty="0">
              <a:solidFill>
                <a:srgbClr val="FFFFFF"/>
              </a:solidFill>
            </a:endParaRPr>
          </a:p>
          <a:p>
            <a:r>
              <a:rPr lang="sv-SE" sz="1800" dirty="0">
                <a:solidFill>
                  <a:srgbClr val="FFFFFF"/>
                </a:solidFill>
                <a:hlinkClick r:id="rId5">
                  <a:extLst>
                    <a:ext uri="{A12FA001-AC4F-418D-AE19-62706E023703}">
                      <ahyp:hlinkClr xmlns:ahyp="http://schemas.microsoft.com/office/drawing/2018/hyperlinkcolor" val="tx"/>
                    </a:ext>
                  </a:extLst>
                </a:hlinkClick>
              </a:rPr>
              <a:t>Checklista för riskfaktorerna för fallolyckor</a:t>
            </a:r>
            <a:endParaRPr lang="sv-SE" sz="1800" dirty="0">
              <a:solidFill>
                <a:srgbClr val="FFFFFF"/>
              </a:solidFill>
            </a:endParaRPr>
          </a:p>
          <a:p>
            <a:r>
              <a:rPr lang="fi-FI" sz="1800" dirty="0" err="1">
                <a:solidFill>
                  <a:srgbClr val="FFFFFF"/>
                </a:solidFill>
                <a:hlinkClick r:id="rId6"/>
              </a:rPr>
              <a:t>Fallprevention</a:t>
            </a:r>
            <a:r>
              <a:rPr lang="fi-FI" sz="1800" dirty="0">
                <a:solidFill>
                  <a:srgbClr val="FFFFFF"/>
                </a:solidFill>
                <a:hlinkClick r:id="rId6"/>
              </a:rPr>
              <a:t> - Suomen Luustoliitto</a:t>
            </a:r>
            <a:endParaRPr lang="sv-SE" sz="1800" dirty="0">
              <a:solidFill>
                <a:srgbClr val="FFFFFF"/>
              </a:solidFill>
            </a:endParaRPr>
          </a:p>
          <a:p>
            <a:r>
              <a:rPr lang="sv-SE" sz="1800" dirty="0">
                <a:solidFill>
                  <a:srgbClr val="FFFFFF"/>
                </a:solidFill>
                <a:hlinkClick r:id="rId7"/>
              </a:rPr>
              <a:t>Läkemedel och risken för att falla | Läkemedelshuset | Hälsobyn.fi (terveyskyla.fi)</a:t>
            </a:r>
            <a:endParaRPr lang="sv-SE" sz="1800" dirty="0">
              <a:solidFill>
                <a:srgbClr val="FFFFFF"/>
              </a:solidFill>
            </a:endParaRPr>
          </a:p>
          <a:p>
            <a:endParaRPr lang="sv-SE" dirty="0">
              <a:solidFill>
                <a:srgbClr val="FFFFFF"/>
              </a:solidFill>
            </a:endParaRPr>
          </a:p>
          <a:p>
            <a:endParaRPr lang="sv-SE" dirty="0">
              <a:solidFill>
                <a:srgbClr val="FFFFFF"/>
              </a:solidFill>
            </a:endParaRPr>
          </a:p>
          <a:p>
            <a:endParaRPr lang="fi-FI" dirty="0">
              <a:solidFill>
                <a:srgbClr val="FFFFFF"/>
              </a:solidFill>
            </a:endParaRPr>
          </a:p>
          <a:p>
            <a:endParaRPr lang="fi-FI" dirty="0">
              <a:solidFill>
                <a:srgbClr val="FFFFFF"/>
              </a:solidFill>
            </a:endParaRPr>
          </a:p>
          <a:p>
            <a:endParaRPr lang="fi-FI" dirty="0">
              <a:solidFill>
                <a:srgbClr val="FFFFFF"/>
              </a:solidFill>
            </a:endParaRPr>
          </a:p>
        </p:txBody>
      </p:sp>
      <p:sp>
        <p:nvSpPr>
          <p:cNvPr id="16" name="Rectangle 15">
            <a:extLst>
              <a:ext uri="{FF2B5EF4-FFF2-40B4-BE49-F238E27FC236}">
                <a16:creationId xmlns:a16="http://schemas.microsoft.com/office/drawing/2014/main" id="{AC88629E-396B-4C99-B284-F30AABDF2E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Footer Placeholder 3">
            <a:extLst>
              <a:ext uri="{FF2B5EF4-FFF2-40B4-BE49-F238E27FC236}">
                <a16:creationId xmlns:a16="http://schemas.microsoft.com/office/drawing/2014/main" id="{CA39E638-11F8-4CA6-AC98-DBCC463DC0BD}"/>
              </a:ext>
            </a:extLst>
          </p:cNvPr>
          <p:cNvSpPr>
            <a:spLocks noGrp="1"/>
          </p:cNvSpPr>
          <p:nvPr>
            <p:ph type="ftr" sz="quarter" idx="11"/>
          </p:nvPr>
        </p:nvSpPr>
        <p:spPr>
          <a:xfrm>
            <a:off x="3869268" y="6356350"/>
            <a:ext cx="5911517" cy="365125"/>
          </a:xfrm>
        </p:spPr>
        <p:txBody>
          <a:bodyPr>
            <a:normAutofit/>
          </a:bodyPr>
          <a:lstStyle/>
          <a:p>
            <a:pPr>
              <a:spcAft>
                <a:spcPts val="600"/>
              </a:spcAft>
            </a:pPr>
            <a:r>
              <a:rPr lang="fi-FI">
                <a:solidFill>
                  <a:srgbClr val="FFFFFF"/>
                </a:solidFill>
              </a:rPr>
              <a:t>Trygghetscoachträning</a:t>
            </a:r>
          </a:p>
        </p:txBody>
      </p:sp>
      <p:sp>
        <p:nvSpPr>
          <p:cNvPr id="5" name="Slide Number Placeholder 4">
            <a:extLst>
              <a:ext uri="{FF2B5EF4-FFF2-40B4-BE49-F238E27FC236}">
                <a16:creationId xmlns:a16="http://schemas.microsoft.com/office/drawing/2014/main" id="{30C56674-B043-4FB2-81B2-34C7DF95F48B}"/>
              </a:ext>
            </a:extLst>
          </p:cNvPr>
          <p:cNvSpPr>
            <a:spLocks noGrp="1"/>
          </p:cNvSpPr>
          <p:nvPr>
            <p:ph type="sldNum" sz="quarter" idx="12"/>
          </p:nvPr>
        </p:nvSpPr>
        <p:spPr>
          <a:xfrm>
            <a:off x="10634135" y="6356350"/>
            <a:ext cx="1530927" cy="365125"/>
          </a:xfrm>
        </p:spPr>
        <p:txBody>
          <a:bodyPr>
            <a:normAutofit/>
          </a:bodyPr>
          <a:lstStyle/>
          <a:p>
            <a:pPr>
              <a:spcAft>
                <a:spcPts val="600"/>
              </a:spcAft>
            </a:pPr>
            <a:fld id="{3EC19665-757B-4082-B394-D86A0A1D74C0}" type="slidenum">
              <a:rPr lang="fi-FI">
                <a:solidFill>
                  <a:srgbClr val="FFFFFF"/>
                </a:solidFill>
              </a:rPr>
              <a:pPr>
                <a:spcAft>
                  <a:spcPts val="600"/>
                </a:spcAft>
              </a:pPr>
              <a:t>7</a:t>
            </a:fld>
            <a:endParaRPr lang="fi-FI">
              <a:solidFill>
                <a:srgbClr val="FFFFFF"/>
              </a:solidFill>
            </a:endParaRPr>
          </a:p>
        </p:txBody>
      </p:sp>
      <p:pic>
        <p:nvPicPr>
          <p:cNvPr id="6" name="Picture 5" descr="A black cat with a tail&#10;&#10;Description automatically generated">
            <a:extLst>
              <a:ext uri="{FF2B5EF4-FFF2-40B4-BE49-F238E27FC236}">
                <a16:creationId xmlns:a16="http://schemas.microsoft.com/office/drawing/2014/main" id="{FFAD0AE0-4DA1-4D67-9A24-8EE3462915E2}"/>
              </a:ext>
            </a:extLst>
          </p:cNvPr>
          <p:cNvPicPr>
            <a:picLocks noChangeAspect="1"/>
          </p:cNvPicPr>
          <p:nvPr/>
        </p:nvPicPr>
        <p:blipFill>
          <a:blip r:embed="rId8"/>
          <a:stretch>
            <a:fillRect/>
          </a:stretch>
        </p:blipFill>
        <p:spPr>
          <a:xfrm>
            <a:off x="128337" y="1"/>
            <a:ext cx="1040063" cy="698628"/>
          </a:xfrm>
          <a:prstGeom prst="rect">
            <a:avLst/>
          </a:prstGeom>
        </p:spPr>
      </p:pic>
    </p:spTree>
    <p:extLst>
      <p:ext uri="{BB962C8B-B14F-4D97-AF65-F5344CB8AC3E}">
        <p14:creationId xmlns:p14="http://schemas.microsoft.com/office/powerpoint/2010/main" val="42265582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D9D21-9CC4-4AD1-B7E9-3F1B3A233111}"/>
              </a:ext>
            </a:extLst>
          </p:cNvPr>
          <p:cNvSpPr>
            <a:spLocks noGrp="1"/>
          </p:cNvSpPr>
          <p:nvPr>
            <p:ph type="title"/>
          </p:nvPr>
        </p:nvSpPr>
        <p:spPr>
          <a:xfrm>
            <a:off x="0" y="1123836"/>
            <a:ext cx="3708399" cy="4601183"/>
          </a:xfrm>
        </p:spPr>
        <p:txBody>
          <a:bodyPr>
            <a:normAutofit/>
          </a:bodyPr>
          <a:lstStyle/>
          <a:p>
            <a:r>
              <a:rPr lang="fi-FI" sz="3200" b="1" dirty="0" err="1"/>
              <a:t>Motions-rekommendationer</a:t>
            </a:r>
            <a:endParaRPr lang="fi-FI" sz="3200" b="1" dirty="0"/>
          </a:p>
        </p:txBody>
      </p:sp>
      <p:sp>
        <p:nvSpPr>
          <p:cNvPr id="4" name="Footer Placeholder 3">
            <a:extLst>
              <a:ext uri="{FF2B5EF4-FFF2-40B4-BE49-F238E27FC236}">
                <a16:creationId xmlns:a16="http://schemas.microsoft.com/office/drawing/2014/main" id="{22E315AE-5F6D-4A1D-8E7D-72EB2E087D0F}"/>
              </a:ext>
            </a:extLst>
          </p:cNvPr>
          <p:cNvSpPr>
            <a:spLocks noGrp="1"/>
          </p:cNvSpPr>
          <p:nvPr>
            <p:ph type="ftr" sz="quarter" idx="11"/>
          </p:nvPr>
        </p:nvSpPr>
        <p:spPr/>
        <p:txBody>
          <a:bodyPr/>
          <a:lstStyle/>
          <a:p>
            <a:r>
              <a:rPr lang="fi-FI" dirty="0" err="1"/>
              <a:t>Trygghetscoachträning</a:t>
            </a:r>
            <a:endParaRPr lang="fi-FI" dirty="0"/>
          </a:p>
        </p:txBody>
      </p:sp>
      <p:sp>
        <p:nvSpPr>
          <p:cNvPr id="5" name="Slide Number Placeholder 4">
            <a:extLst>
              <a:ext uri="{FF2B5EF4-FFF2-40B4-BE49-F238E27FC236}">
                <a16:creationId xmlns:a16="http://schemas.microsoft.com/office/drawing/2014/main" id="{BBFAD621-9BCE-4811-9DB5-A828FF614DF9}"/>
              </a:ext>
            </a:extLst>
          </p:cNvPr>
          <p:cNvSpPr>
            <a:spLocks noGrp="1"/>
          </p:cNvSpPr>
          <p:nvPr>
            <p:ph type="sldNum" sz="quarter" idx="12"/>
          </p:nvPr>
        </p:nvSpPr>
        <p:spPr/>
        <p:txBody>
          <a:bodyPr/>
          <a:lstStyle/>
          <a:p>
            <a:fld id="{3EC19665-757B-4082-B394-D86A0A1D74C0}" type="slidenum">
              <a:rPr lang="fi-FI" smtClean="0"/>
              <a:t>8</a:t>
            </a:fld>
            <a:endParaRPr lang="fi-FI"/>
          </a:p>
        </p:txBody>
      </p:sp>
      <p:sp>
        <p:nvSpPr>
          <p:cNvPr id="8" name="Content Placeholder 7">
            <a:extLst>
              <a:ext uri="{FF2B5EF4-FFF2-40B4-BE49-F238E27FC236}">
                <a16:creationId xmlns:a16="http://schemas.microsoft.com/office/drawing/2014/main" id="{3293B445-F038-48CB-AF0D-471C7A0A0050}"/>
              </a:ext>
            </a:extLst>
          </p:cNvPr>
          <p:cNvSpPr>
            <a:spLocks noGrp="1"/>
          </p:cNvSpPr>
          <p:nvPr>
            <p:ph idx="1"/>
          </p:nvPr>
        </p:nvSpPr>
        <p:spPr/>
        <p:txBody>
          <a:bodyPr/>
          <a:lstStyle/>
          <a:p>
            <a:r>
              <a:rPr lang="fi-FI" sz="1800" dirty="0" err="1">
                <a:solidFill>
                  <a:schemeClr val="accent2"/>
                </a:solidFill>
                <a:hlinkClick r:id="rId2">
                  <a:extLst>
                    <a:ext uri="{A12FA001-AC4F-418D-AE19-62706E023703}">
                      <ahyp:hlinkClr xmlns:ahyp="http://schemas.microsoft.com/office/drawing/2018/hyperlinkcolor" val="tx"/>
                    </a:ext>
                  </a:extLst>
                </a:hlinkClick>
              </a:rPr>
              <a:t>Motionsrekommendation</a:t>
            </a:r>
            <a:r>
              <a:rPr lang="fi-FI" sz="1800" dirty="0">
                <a:solidFill>
                  <a:schemeClr val="accent2"/>
                </a:solidFill>
                <a:hlinkClick r:id="rId2">
                  <a:extLst>
                    <a:ext uri="{A12FA001-AC4F-418D-AE19-62706E023703}">
                      <ahyp:hlinkClr xmlns:ahyp="http://schemas.microsoft.com/office/drawing/2018/hyperlinkcolor" val="tx"/>
                    </a:ext>
                  </a:extLst>
                </a:hlinkClick>
              </a:rPr>
              <a:t> för </a:t>
            </a:r>
            <a:r>
              <a:rPr lang="fi-FI" sz="1800" dirty="0" err="1">
                <a:solidFill>
                  <a:schemeClr val="accent2"/>
                </a:solidFill>
                <a:hlinkClick r:id="rId2">
                  <a:extLst>
                    <a:ext uri="{A12FA001-AC4F-418D-AE19-62706E023703}">
                      <ahyp:hlinkClr xmlns:ahyp="http://schemas.microsoft.com/office/drawing/2018/hyperlinkcolor" val="tx"/>
                    </a:ext>
                  </a:extLst>
                </a:hlinkClick>
              </a:rPr>
              <a:t>över</a:t>
            </a:r>
            <a:r>
              <a:rPr lang="fi-FI" sz="1800" dirty="0">
                <a:solidFill>
                  <a:schemeClr val="accent2"/>
                </a:solidFill>
                <a:hlinkClick r:id="rId2">
                  <a:extLst>
                    <a:ext uri="{A12FA001-AC4F-418D-AE19-62706E023703}">
                      <ahyp:hlinkClr xmlns:ahyp="http://schemas.microsoft.com/office/drawing/2018/hyperlinkcolor" val="tx"/>
                    </a:ext>
                  </a:extLst>
                </a:hlinkClick>
              </a:rPr>
              <a:t> 65-åringar</a:t>
            </a:r>
            <a:endParaRPr lang="fi-FI" sz="1800" dirty="0">
              <a:solidFill>
                <a:schemeClr val="accent2"/>
              </a:solidFill>
            </a:endParaRPr>
          </a:p>
          <a:p>
            <a:r>
              <a:rPr lang="fi-FI" sz="1800" dirty="0" err="1">
                <a:solidFill>
                  <a:schemeClr val="accent2"/>
                </a:solidFill>
                <a:hlinkClick r:id="rId3">
                  <a:extLst>
                    <a:ext uri="{A12FA001-AC4F-418D-AE19-62706E023703}">
                      <ahyp:hlinkClr xmlns:ahyp="http://schemas.microsoft.com/office/drawing/2018/hyperlinkcolor" val="tx"/>
                    </a:ext>
                  </a:extLst>
                </a:hlinkClick>
              </a:rPr>
              <a:t>Motionsrekommendation</a:t>
            </a:r>
            <a:r>
              <a:rPr lang="fi-FI" sz="1800" dirty="0">
                <a:solidFill>
                  <a:schemeClr val="accent2"/>
                </a:solidFill>
                <a:hlinkClick r:id="rId3">
                  <a:extLst>
                    <a:ext uri="{A12FA001-AC4F-418D-AE19-62706E023703}">
                      <ahyp:hlinkClr xmlns:ahyp="http://schemas.microsoft.com/office/drawing/2018/hyperlinkcolor" val="tx"/>
                    </a:ext>
                  </a:extLst>
                </a:hlinkClick>
              </a:rPr>
              <a:t> för 18-64 </a:t>
            </a:r>
            <a:r>
              <a:rPr lang="fi-FI" sz="1800" dirty="0" err="1">
                <a:solidFill>
                  <a:schemeClr val="accent2"/>
                </a:solidFill>
                <a:hlinkClick r:id="rId3">
                  <a:extLst>
                    <a:ext uri="{A12FA001-AC4F-418D-AE19-62706E023703}">
                      <ahyp:hlinkClr xmlns:ahyp="http://schemas.microsoft.com/office/drawing/2018/hyperlinkcolor" val="tx"/>
                    </a:ext>
                  </a:extLst>
                </a:hlinkClick>
              </a:rPr>
              <a:t>åringar</a:t>
            </a:r>
            <a:endParaRPr lang="fi-FI" sz="1800" dirty="0">
              <a:solidFill>
                <a:schemeClr val="accent2"/>
              </a:solidFill>
            </a:endParaRPr>
          </a:p>
          <a:p>
            <a:r>
              <a:rPr lang="fi-FI" sz="1800" dirty="0" err="1">
                <a:solidFill>
                  <a:schemeClr val="accent2"/>
                </a:solidFill>
                <a:hlinkClick r:id="rId4">
                  <a:extLst>
                    <a:ext uri="{A12FA001-AC4F-418D-AE19-62706E023703}">
                      <ahyp:hlinkClr xmlns:ahyp="http://schemas.microsoft.com/office/drawing/2018/hyperlinkcolor" val="tx"/>
                    </a:ext>
                  </a:extLst>
                </a:hlinkClick>
              </a:rPr>
              <a:t>Trappsteg</a:t>
            </a:r>
            <a:r>
              <a:rPr lang="fi-FI" sz="1800" dirty="0">
                <a:solidFill>
                  <a:schemeClr val="accent2"/>
                </a:solidFill>
                <a:hlinkClick r:id="rId4">
                  <a:extLst>
                    <a:ext uri="{A12FA001-AC4F-418D-AE19-62706E023703}">
                      <ahyp:hlinkClr xmlns:ahyp="http://schemas.microsoft.com/office/drawing/2018/hyperlinkcolor" val="tx"/>
                    </a:ext>
                  </a:extLst>
                </a:hlinkClick>
              </a:rPr>
              <a:t> för </a:t>
            </a:r>
            <a:r>
              <a:rPr lang="fi-FI" sz="1800" dirty="0" err="1">
                <a:solidFill>
                  <a:schemeClr val="accent2"/>
                </a:solidFill>
                <a:hlinkClick r:id="rId4">
                  <a:extLst>
                    <a:ext uri="{A12FA001-AC4F-418D-AE19-62706E023703}">
                      <ahyp:hlinkClr xmlns:ahyp="http://schemas.microsoft.com/office/drawing/2018/hyperlinkcolor" val="tx"/>
                    </a:ext>
                  </a:extLst>
                </a:hlinkClick>
              </a:rPr>
              <a:t>god</a:t>
            </a:r>
            <a:r>
              <a:rPr lang="fi-FI" sz="1800" dirty="0">
                <a:solidFill>
                  <a:schemeClr val="accent2"/>
                </a:solidFill>
                <a:hlinkClick r:id="rId4">
                  <a:extLst>
                    <a:ext uri="{A12FA001-AC4F-418D-AE19-62706E023703}">
                      <ahyp:hlinkClr xmlns:ahyp="http://schemas.microsoft.com/office/drawing/2018/hyperlinkcolor" val="tx"/>
                    </a:ext>
                  </a:extLst>
                </a:hlinkClick>
              </a:rPr>
              <a:t> </a:t>
            </a:r>
            <a:r>
              <a:rPr lang="fi-FI" sz="1800" dirty="0" err="1">
                <a:solidFill>
                  <a:schemeClr val="accent2"/>
                </a:solidFill>
                <a:hlinkClick r:id="rId4">
                  <a:extLst>
                    <a:ext uri="{A12FA001-AC4F-418D-AE19-62706E023703}">
                      <ahyp:hlinkClr xmlns:ahyp="http://schemas.microsoft.com/office/drawing/2018/hyperlinkcolor" val="tx"/>
                    </a:ext>
                  </a:extLst>
                </a:hlinkClick>
              </a:rPr>
              <a:t>hälsokondition</a:t>
            </a:r>
            <a:endParaRPr lang="fi-FI" sz="1800" dirty="0">
              <a:solidFill>
                <a:schemeClr val="accent2"/>
              </a:solidFill>
            </a:endParaRPr>
          </a:p>
          <a:p>
            <a:r>
              <a:rPr lang="fi-FI" sz="1800" dirty="0" err="1">
                <a:solidFill>
                  <a:schemeClr val="accent2"/>
                </a:solidFill>
                <a:hlinkClick r:id="rId5">
                  <a:extLst>
                    <a:ext uri="{A12FA001-AC4F-418D-AE19-62706E023703}">
                      <ahyp:hlinkClr xmlns:ahyp="http://schemas.microsoft.com/office/drawing/2018/hyperlinkcolor" val="tx"/>
                    </a:ext>
                  </a:extLst>
                </a:hlinkClick>
              </a:rPr>
              <a:t>Älderinstitutet</a:t>
            </a:r>
            <a:r>
              <a:rPr lang="fi-FI" sz="1800" dirty="0">
                <a:solidFill>
                  <a:schemeClr val="accent2"/>
                </a:solidFill>
                <a:hlinkClick r:id="rId5">
                  <a:extLst>
                    <a:ext uri="{A12FA001-AC4F-418D-AE19-62706E023703}">
                      <ahyp:hlinkClr xmlns:ahyp="http://schemas.microsoft.com/office/drawing/2018/hyperlinkcolor" val="tx"/>
                    </a:ext>
                  </a:extLst>
                </a:hlinkClick>
              </a:rPr>
              <a:t> - </a:t>
            </a:r>
            <a:r>
              <a:rPr lang="fi-FI" sz="1800" dirty="0" err="1">
                <a:solidFill>
                  <a:schemeClr val="accent2"/>
                </a:solidFill>
                <a:hlinkClick r:id="rId5">
                  <a:extLst>
                    <a:ext uri="{A12FA001-AC4F-418D-AE19-62706E023703}">
                      <ahyp:hlinkClr xmlns:ahyp="http://schemas.microsoft.com/office/drawing/2018/hyperlinkcolor" val="tx"/>
                    </a:ext>
                  </a:extLst>
                </a:hlinkClick>
              </a:rPr>
              <a:t>Motionering</a:t>
            </a:r>
            <a:r>
              <a:rPr lang="fi-FI" sz="1800" dirty="0">
                <a:solidFill>
                  <a:schemeClr val="accent2"/>
                </a:solidFill>
              </a:rPr>
              <a:t> </a:t>
            </a:r>
          </a:p>
          <a:p>
            <a:endParaRPr lang="fi-FI" dirty="0"/>
          </a:p>
          <a:p>
            <a:endParaRPr lang="fi-FI" dirty="0"/>
          </a:p>
        </p:txBody>
      </p:sp>
      <p:pic>
        <p:nvPicPr>
          <p:cNvPr id="9" name="Picture 8">
            <a:extLst>
              <a:ext uri="{FF2B5EF4-FFF2-40B4-BE49-F238E27FC236}">
                <a16:creationId xmlns:a16="http://schemas.microsoft.com/office/drawing/2014/main" id="{FF4AA927-9585-4306-83BE-6B73080FA161}"/>
              </a:ext>
            </a:extLst>
          </p:cNvPr>
          <p:cNvPicPr>
            <a:picLocks noChangeAspect="1"/>
          </p:cNvPicPr>
          <p:nvPr/>
        </p:nvPicPr>
        <p:blipFill>
          <a:blip r:embed="rId6"/>
          <a:stretch>
            <a:fillRect/>
          </a:stretch>
        </p:blipFill>
        <p:spPr>
          <a:xfrm>
            <a:off x="128337" y="1"/>
            <a:ext cx="1040063" cy="698628"/>
          </a:xfrm>
          <a:prstGeom prst="rect">
            <a:avLst/>
          </a:prstGeom>
        </p:spPr>
      </p:pic>
    </p:spTree>
    <p:extLst>
      <p:ext uri="{BB962C8B-B14F-4D97-AF65-F5344CB8AC3E}">
        <p14:creationId xmlns:p14="http://schemas.microsoft.com/office/powerpoint/2010/main" val="23443257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4FE8F-9175-401A-8569-6025B279A698}"/>
              </a:ext>
            </a:extLst>
          </p:cNvPr>
          <p:cNvSpPr>
            <a:spLocks noGrp="1"/>
          </p:cNvSpPr>
          <p:nvPr>
            <p:ph type="title"/>
          </p:nvPr>
        </p:nvSpPr>
        <p:spPr/>
        <p:txBody>
          <a:bodyPr>
            <a:normAutofit/>
          </a:bodyPr>
          <a:lstStyle/>
          <a:p>
            <a:r>
              <a:rPr lang="fi-FI" sz="3200" b="1" dirty="0" err="1"/>
              <a:t>Checklistor</a:t>
            </a:r>
            <a:r>
              <a:rPr lang="fi-FI" sz="3200" b="1" dirty="0"/>
              <a:t> för </a:t>
            </a:r>
            <a:r>
              <a:rPr lang="fi-FI" sz="3200" b="1" dirty="0" err="1"/>
              <a:t>trygghet</a:t>
            </a:r>
            <a:endParaRPr lang="fi-FI" sz="3200" b="1" dirty="0"/>
          </a:p>
        </p:txBody>
      </p:sp>
      <p:sp>
        <p:nvSpPr>
          <p:cNvPr id="3" name="Content Placeholder 2">
            <a:extLst>
              <a:ext uri="{FF2B5EF4-FFF2-40B4-BE49-F238E27FC236}">
                <a16:creationId xmlns:a16="http://schemas.microsoft.com/office/drawing/2014/main" id="{88FDD9BE-9780-4066-9A51-B45DF40E997F}"/>
              </a:ext>
            </a:extLst>
          </p:cNvPr>
          <p:cNvSpPr>
            <a:spLocks noGrp="1"/>
          </p:cNvSpPr>
          <p:nvPr>
            <p:ph idx="1"/>
          </p:nvPr>
        </p:nvSpPr>
        <p:spPr/>
        <p:txBody>
          <a:bodyPr>
            <a:normAutofit/>
          </a:bodyPr>
          <a:lstStyle/>
          <a:p>
            <a:r>
              <a:rPr lang="fi-FI" sz="1800" dirty="0" err="1">
                <a:solidFill>
                  <a:schemeClr val="accent2"/>
                </a:solidFill>
                <a:hlinkClick r:id="rId2">
                  <a:extLst>
                    <a:ext uri="{A12FA001-AC4F-418D-AE19-62706E023703}">
                      <ahyp:hlinkClr xmlns:ahyp="http://schemas.microsoft.com/office/drawing/2018/hyperlinkcolor" val="tx"/>
                    </a:ext>
                  </a:extLst>
                </a:hlinkClick>
              </a:rPr>
              <a:t>Checklistor</a:t>
            </a:r>
            <a:r>
              <a:rPr lang="fi-FI" sz="1800" dirty="0">
                <a:solidFill>
                  <a:schemeClr val="accent2"/>
                </a:solidFill>
                <a:hlinkClick r:id="rId2">
                  <a:extLst>
                    <a:ext uri="{A12FA001-AC4F-418D-AE19-62706E023703}">
                      <ahyp:hlinkClr xmlns:ahyp="http://schemas.microsoft.com/office/drawing/2018/hyperlinkcolor" val="tx"/>
                    </a:ext>
                  </a:extLst>
                </a:hlinkClick>
              </a:rPr>
              <a:t> för </a:t>
            </a:r>
            <a:r>
              <a:rPr lang="fi-FI" sz="1800" dirty="0" err="1">
                <a:solidFill>
                  <a:schemeClr val="accent2"/>
                </a:solidFill>
                <a:hlinkClick r:id="rId2">
                  <a:extLst>
                    <a:ext uri="{A12FA001-AC4F-418D-AE19-62706E023703}">
                      <ahyp:hlinkClr xmlns:ahyp="http://schemas.microsoft.com/office/drawing/2018/hyperlinkcolor" val="tx"/>
                    </a:ext>
                  </a:extLst>
                </a:hlinkClick>
              </a:rPr>
              <a:t>trygghet</a:t>
            </a:r>
            <a:r>
              <a:rPr lang="fi-FI" sz="1800" dirty="0">
                <a:solidFill>
                  <a:schemeClr val="accent2"/>
                </a:solidFill>
              </a:rPr>
              <a:t> </a:t>
            </a:r>
          </a:p>
          <a:p>
            <a:r>
              <a:rPr lang="fi-FI" sz="1800" dirty="0" err="1">
                <a:solidFill>
                  <a:schemeClr val="accent2"/>
                </a:solidFill>
                <a:hlinkClick r:id="rId3">
                  <a:extLst>
                    <a:ext uri="{A12FA001-AC4F-418D-AE19-62706E023703}">
                      <ahyp:hlinkClr xmlns:ahyp="http://schemas.microsoft.com/office/drawing/2018/hyperlinkcolor" val="tx"/>
                    </a:ext>
                  </a:extLst>
                </a:hlinkClick>
              </a:rPr>
              <a:t>Testet</a:t>
            </a:r>
            <a:r>
              <a:rPr lang="fi-FI" sz="1800" dirty="0">
                <a:solidFill>
                  <a:schemeClr val="accent2"/>
                </a:solidFill>
                <a:hlinkClick r:id="rId3">
                  <a:extLst>
                    <a:ext uri="{A12FA001-AC4F-418D-AE19-62706E023703}">
                      <ahyp:hlinkClr xmlns:ahyp="http://schemas.microsoft.com/office/drawing/2018/hyperlinkcolor" val="tx"/>
                    </a:ext>
                  </a:extLst>
                </a:hlinkClick>
              </a:rPr>
              <a:t> för </a:t>
            </a:r>
            <a:r>
              <a:rPr lang="fi-FI" sz="1800" dirty="0" err="1">
                <a:solidFill>
                  <a:schemeClr val="accent2"/>
                </a:solidFill>
                <a:hlinkClick r:id="rId3">
                  <a:extLst>
                    <a:ext uri="{A12FA001-AC4F-418D-AE19-62706E023703}">
                      <ahyp:hlinkClr xmlns:ahyp="http://schemas.microsoft.com/office/drawing/2018/hyperlinkcolor" val="tx"/>
                    </a:ext>
                  </a:extLst>
                </a:hlinkClick>
              </a:rPr>
              <a:t>boendetrygghet</a:t>
            </a:r>
            <a:r>
              <a:rPr lang="fi-FI" sz="1800" dirty="0">
                <a:solidFill>
                  <a:schemeClr val="accent2"/>
                </a:solidFill>
              </a:rPr>
              <a:t> </a:t>
            </a:r>
          </a:p>
          <a:p>
            <a:r>
              <a:rPr lang="sv-SE" sz="1800" dirty="0">
                <a:solidFill>
                  <a:schemeClr val="accent2"/>
                </a:solidFill>
                <a:hlinkClick r:id="rId4">
                  <a:extLst>
                    <a:ext uri="{A12FA001-AC4F-418D-AE19-62706E023703}">
                      <ahyp:hlinkClr xmlns:ahyp="http://schemas.microsoft.com/office/drawing/2018/hyperlinkcolor" val="tx"/>
                    </a:ext>
                  </a:extLst>
                </a:hlinkClick>
              </a:rPr>
              <a:t>Checklista för ett brandsäkert hem</a:t>
            </a:r>
            <a:endParaRPr lang="sv-SE" sz="1800" dirty="0">
              <a:solidFill>
                <a:schemeClr val="accent2"/>
              </a:solidFill>
            </a:endParaRPr>
          </a:p>
          <a:p>
            <a:endParaRPr lang="sv-SE" sz="1800" dirty="0">
              <a:solidFill>
                <a:schemeClr val="accent2"/>
              </a:solidFill>
            </a:endParaRPr>
          </a:p>
          <a:p>
            <a:r>
              <a:rPr lang="sv-SE" sz="1800" dirty="0">
                <a:solidFill>
                  <a:schemeClr val="accent2"/>
                </a:solidFill>
                <a:hlinkClick r:id="rId5">
                  <a:extLst>
                    <a:ext uri="{A12FA001-AC4F-418D-AE19-62706E023703}">
                      <ahyp:hlinkClr xmlns:ahyp="http://schemas.microsoft.com/office/drawing/2018/hyperlinkcolor" val="tx"/>
                    </a:ext>
                  </a:extLst>
                </a:hlinkClick>
              </a:rPr>
              <a:t>Trygghet i vardagen - Information om förebyggande av olyckor för äldre och deras anhöriga</a:t>
            </a:r>
            <a:endParaRPr lang="fi-FI" sz="1800" dirty="0">
              <a:solidFill>
                <a:schemeClr val="accent2"/>
              </a:solidFill>
            </a:endParaRPr>
          </a:p>
          <a:p>
            <a:pPr marL="0" indent="0">
              <a:buNone/>
            </a:pPr>
            <a:r>
              <a:rPr lang="fi-FI" sz="1800" dirty="0">
                <a:solidFill>
                  <a:schemeClr val="accent2"/>
                </a:solidFill>
              </a:rPr>
              <a:t> </a:t>
            </a:r>
          </a:p>
        </p:txBody>
      </p:sp>
      <p:sp>
        <p:nvSpPr>
          <p:cNvPr id="4" name="Footer Placeholder 3">
            <a:extLst>
              <a:ext uri="{FF2B5EF4-FFF2-40B4-BE49-F238E27FC236}">
                <a16:creationId xmlns:a16="http://schemas.microsoft.com/office/drawing/2014/main" id="{26BE9C28-DFE9-458B-B2F3-433EAB028549}"/>
              </a:ext>
            </a:extLst>
          </p:cNvPr>
          <p:cNvSpPr>
            <a:spLocks noGrp="1"/>
          </p:cNvSpPr>
          <p:nvPr>
            <p:ph type="ftr" sz="quarter" idx="11"/>
          </p:nvPr>
        </p:nvSpPr>
        <p:spPr/>
        <p:txBody>
          <a:bodyPr/>
          <a:lstStyle/>
          <a:p>
            <a:r>
              <a:rPr lang="fi-FI" dirty="0" err="1"/>
              <a:t>Trygghetscoachträning</a:t>
            </a:r>
            <a:endParaRPr lang="fi-FI" dirty="0"/>
          </a:p>
        </p:txBody>
      </p:sp>
      <p:sp>
        <p:nvSpPr>
          <p:cNvPr id="5" name="Slide Number Placeholder 4">
            <a:extLst>
              <a:ext uri="{FF2B5EF4-FFF2-40B4-BE49-F238E27FC236}">
                <a16:creationId xmlns:a16="http://schemas.microsoft.com/office/drawing/2014/main" id="{6545F42B-48C8-4E58-A72D-80ED27E37E63}"/>
              </a:ext>
            </a:extLst>
          </p:cNvPr>
          <p:cNvSpPr>
            <a:spLocks noGrp="1"/>
          </p:cNvSpPr>
          <p:nvPr>
            <p:ph type="sldNum" sz="quarter" idx="12"/>
          </p:nvPr>
        </p:nvSpPr>
        <p:spPr/>
        <p:txBody>
          <a:bodyPr/>
          <a:lstStyle/>
          <a:p>
            <a:fld id="{3EC19665-757B-4082-B394-D86A0A1D74C0}" type="slidenum">
              <a:rPr lang="fi-FI" smtClean="0"/>
              <a:t>9</a:t>
            </a:fld>
            <a:endParaRPr lang="fi-FI"/>
          </a:p>
        </p:txBody>
      </p:sp>
      <p:pic>
        <p:nvPicPr>
          <p:cNvPr id="6" name="Picture 5">
            <a:extLst>
              <a:ext uri="{FF2B5EF4-FFF2-40B4-BE49-F238E27FC236}">
                <a16:creationId xmlns:a16="http://schemas.microsoft.com/office/drawing/2014/main" id="{A12CA0D1-48C2-4B1C-9FB5-430000071BB9}"/>
              </a:ext>
            </a:extLst>
          </p:cNvPr>
          <p:cNvPicPr>
            <a:picLocks noChangeAspect="1"/>
          </p:cNvPicPr>
          <p:nvPr/>
        </p:nvPicPr>
        <p:blipFill>
          <a:blip r:embed="rId6"/>
          <a:stretch>
            <a:fillRect/>
          </a:stretch>
        </p:blipFill>
        <p:spPr>
          <a:xfrm>
            <a:off x="128337" y="1"/>
            <a:ext cx="1040063" cy="698628"/>
          </a:xfrm>
          <a:prstGeom prst="rect">
            <a:avLst/>
          </a:prstGeom>
        </p:spPr>
      </p:pic>
    </p:spTree>
    <p:extLst>
      <p:ext uri="{BB962C8B-B14F-4D97-AF65-F5344CB8AC3E}">
        <p14:creationId xmlns:p14="http://schemas.microsoft.com/office/powerpoint/2010/main" val="3772865522"/>
      </p:ext>
    </p:extLst>
  </p:cSld>
  <p:clrMapOvr>
    <a:masterClrMapping/>
  </p:clrMapOvr>
</p:sld>
</file>

<file path=ppt/theme/theme1.xml><?xml version="1.0" encoding="utf-8"?>
<a:theme xmlns:a="http://schemas.openxmlformats.org/drawingml/2006/main" name="Fra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1f34a3f-8cef-4d58-91c0-b71399955b23">
      <Terms xmlns="http://schemas.microsoft.com/office/infopath/2007/PartnerControls"/>
    </lcf76f155ced4ddcb4097134ff3c332f>
    <TaxCatchAll xmlns="672109ba-20b3-4268-a09c-ddb1ec7e71a1"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72A30B0CBC4BD146A4417078D797F170" ma:contentTypeVersion="10" ma:contentTypeDescription="Skapa ett nytt dokument." ma:contentTypeScope="" ma:versionID="be23665dc3e0fefa864e8dcc7ba6bdcd">
  <xsd:schema xmlns:xsd="http://www.w3.org/2001/XMLSchema" xmlns:xs="http://www.w3.org/2001/XMLSchema" xmlns:p="http://schemas.microsoft.com/office/2006/metadata/properties" xmlns:ns2="c1f34a3f-8cef-4d58-91c0-b71399955b23" xmlns:ns3="672109ba-20b3-4268-a09c-ddb1ec7e71a1" targetNamespace="http://schemas.microsoft.com/office/2006/metadata/properties" ma:root="true" ma:fieldsID="bf2b6d37f73c2a03bf395a0a4a91e37a" ns2:_="" ns3:_="">
    <xsd:import namespace="c1f34a3f-8cef-4d58-91c0-b71399955b23"/>
    <xsd:import namespace="672109ba-20b3-4268-a09c-ddb1ec7e71a1"/>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f34a3f-8cef-4d58-91c0-b71399955b2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Bildmarkeringar" ma:readOnly="false" ma:fieldId="{5cf76f15-5ced-4ddc-b409-7134ff3c332f}" ma:taxonomyMulti="true" ma:sspId="96f175c9-e67d-4b16-ad58-edcda44168a7"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72109ba-20b3-4268-a09c-ddb1ec7e71a1"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b0bf0e6e-6d56-4639-9ab5-85b4cfd28b9a}" ma:internalName="TaxCatchAll" ma:showField="CatchAllData" ma:web="672109ba-20b3-4268-a09c-ddb1ec7e71a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AD917F7-D4A5-4490-8109-288D543FAA32}">
  <ds:schemaRefs>
    <ds:schemaRef ds:uri="http://schemas.microsoft.com/sharepoint/v3/contenttype/forms"/>
  </ds:schemaRefs>
</ds:datastoreItem>
</file>

<file path=customXml/itemProps2.xml><?xml version="1.0" encoding="utf-8"?>
<ds:datastoreItem xmlns:ds="http://schemas.openxmlformats.org/officeDocument/2006/customXml" ds:itemID="{EE71F927-226F-406F-B238-7824E3964575}">
  <ds:schemaRefs>
    <ds:schemaRef ds:uri="http://schemas.microsoft.com/office/2006/metadata/properties"/>
    <ds:schemaRef ds:uri="http://schemas.microsoft.com/office/infopath/2007/PartnerControls"/>
    <ds:schemaRef ds:uri="c1f34a3f-8cef-4d58-91c0-b71399955b23"/>
    <ds:schemaRef ds:uri="672109ba-20b3-4268-a09c-ddb1ec7e71a1"/>
  </ds:schemaRefs>
</ds:datastoreItem>
</file>

<file path=customXml/itemProps3.xml><?xml version="1.0" encoding="utf-8"?>
<ds:datastoreItem xmlns:ds="http://schemas.openxmlformats.org/officeDocument/2006/customXml" ds:itemID="{16D8E553-7F43-4BAE-ABCA-09EE98E8341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1f34a3f-8cef-4d58-91c0-b71399955b23"/>
    <ds:schemaRef ds:uri="672109ba-20b3-4268-a09c-ddb1ec7e71a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349</TotalTime>
  <Words>634</Words>
  <Application>Microsoft Office PowerPoint</Application>
  <PresentationFormat>Laajakuva</PresentationFormat>
  <Paragraphs>134</Paragraphs>
  <Slides>17</Slides>
  <Notes>1</Notes>
  <HiddenSlides>0</HiddenSlides>
  <MMClips>0</MMClips>
  <ScaleCrop>false</ScaleCrop>
  <HeadingPairs>
    <vt:vector size="4" baseType="variant">
      <vt:variant>
        <vt:lpstr>Teema</vt:lpstr>
      </vt:variant>
      <vt:variant>
        <vt:i4>1</vt:i4>
      </vt:variant>
      <vt:variant>
        <vt:lpstr>Dian otsikot</vt:lpstr>
      </vt:variant>
      <vt:variant>
        <vt:i4>17</vt:i4>
      </vt:variant>
    </vt:vector>
  </HeadingPairs>
  <TitlesOfParts>
    <vt:vector size="18" baseType="lpstr">
      <vt:lpstr>Frame</vt:lpstr>
      <vt:lpstr>Förebyggande av olyckor i hemmet och på fritiden  –Tilläggsinformation och källor</vt:lpstr>
      <vt:lpstr>Förebyggande av olyckor</vt:lpstr>
      <vt:lpstr>Alarmering av hjälp vid ett olycksfall</vt:lpstr>
      <vt:lpstr>112 Suomi-applikationen</vt:lpstr>
      <vt:lpstr>Skador vid fall- och halkolyckor</vt:lpstr>
      <vt:lpstr>Åtgärder för att förebygga fallolyckor </vt:lpstr>
      <vt:lpstr>Förebyggande av fallolyckor</vt:lpstr>
      <vt:lpstr>Motions-rekommendationer</vt:lpstr>
      <vt:lpstr>Checklistor för trygghet</vt:lpstr>
      <vt:lpstr>Kost</vt:lpstr>
      <vt:lpstr>Rusmedel</vt:lpstr>
      <vt:lpstr>Vattensäkerhet</vt:lpstr>
      <vt:lpstr>Förgiftningar</vt:lpstr>
      <vt:lpstr>Brandsäkerhet</vt:lpstr>
      <vt:lpstr>Minnes-sjukdomar och olyckor</vt:lpstr>
      <vt:lpstr>I samarbete med:</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Förebyggande av olyckor i hemmet och på fritiden  –Tilläggsinformation och källor</dc:title>
  <dc:creator>Kopperi Eeva</dc:creator>
  <cp:lastModifiedBy>Karhunen Iida</cp:lastModifiedBy>
  <cp:revision>14</cp:revision>
  <dcterms:created xsi:type="dcterms:W3CDTF">2021-06-04T05:46:10Z</dcterms:created>
  <dcterms:modified xsi:type="dcterms:W3CDTF">2023-10-26T09:22:38Z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0x01010072A30B0CBC4BD146A4417078D797F170</vt:lpwstr>
  </property>
</Properties>
</file>