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7"/>
  </p:notesMasterIdLst>
  <p:sldIdLst>
    <p:sldId id="256" r:id="rId5"/>
    <p:sldId id="257" r:id="rId6"/>
    <p:sldId id="258" r:id="rId7"/>
    <p:sldId id="264" r:id="rId8"/>
    <p:sldId id="259" r:id="rId9"/>
    <p:sldId id="260" r:id="rId10"/>
    <p:sldId id="261" r:id="rId11"/>
    <p:sldId id="265" r:id="rId12"/>
    <p:sldId id="262" r:id="rId13"/>
    <p:sldId id="266" r:id="rId14"/>
    <p:sldId id="278" r:id="rId15"/>
    <p:sldId id="27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5" autoAdjust="0"/>
    <p:restoredTop sz="85695" autoAdjust="0"/>
  </p:normalViewPr>
  <p:slideViewPr>
    <p:cSldViewPr snapToGrid="0">
      <p:cViewPr varScale="1">
        <p:scale>
          <a:sx n="57" d="100"/>
          <a:sy n="57" d="100"/>
        </p:scale>
        <p:origin x="101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947ADB-BF81-4F7B-B89E-8C5B1A1EFE8C}" type="datetimeFigureOut">
              <a:rPr lang="fi-FI" smtClean="0"/>
              <a:t>26.10.2023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EB84AA-B612-43EC-BC30-EA599CC723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8398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EB84AA-B612-43EC-BC30-EA599CC723F9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920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38624-E537-4652-AEF4-3A5D4A862655}" type="datetime1">
              <a:rPr lang="fi-FI" smtClean="0"/>
              <a:t>26.10.2023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Trygghetscoachträning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8433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D1A17-B853-4186-A78D-2835C0A16B00}" type="datetime1">
              <a:rPr lang="fi-FI" smtClean="0"/>
              <a:t>26.10.2023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Trygghetscoachträning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8004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D680-669F-4129-A665-97D8D3CC39AE}" type="datetime1">
              <a:rPr lang="fi-FI" smtClean="0"/>
              <a:t>26.10.2023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Trygghetscoachträning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9756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8894-9CC4-4485-9C9B-A1CA4F7DBC0C}" type="datetime1">
              <a:rPr lang="fi-FI" smtClean="0"/>
              <a:t>26.10.2023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Trygghetscoachträning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9885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4A8F-959E-434B-B9AE-534A018D46AA}" type="datetime1">
              <a:rPr lang="fi-FI" smtClean="0"/>
              <a:t>26.10.2023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Trygghetscoachträning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636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E5F7-B5F8-474E-B8E4-A869495EB127}" type="datetime1">
              <a:rPr lang="fi-FI" smtClean="0"/>
              <a:t>26.10.2023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Trygghetscoachträning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3943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BFB3A-FEC9-48EE-BB9C-94C5EF7AE61B}" type="datetime1">
              <a:rPr lang="fi-FI" smtClean="0"/>
              <a:t>26.10.2023</a:t>
            </a:fld>
            <a:endParaRPr lang="fi-F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Trygghetscoachträning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702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24D3-A038-48C5-9D02-FE500F3443D3}" type="datetime1">
              <a:rPr lang="fi-FI" smtClean="0"/>
              <a:t>26.10.2023</a:t>
            </a:fld>
            <a:endParaRPr lang="fi-FI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Trygghetscoachträning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9517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292F-BCEA-4EBB-BB40-CA6D11DDCF68}" type="datetime1">
              <a:rPr lang="fi-FI" smtClean="0"/>
              <a:t>26.10.2023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Trygghetscoachträning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3050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76761-9675-4E9F-947D-788C213AA96D}" type="datetime1">
              <a:rPr lang="fi-FI" smtClean="0"/>
              <a:t>26.10.2023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Trygghetscoachträning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824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29076-583B-4AD1-AA18-DF622E53B5E5}" type="datetime1">
              <a:rPr lang="fi-FI" smtClean="0"/>
              <a:t>26.10.2023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fi-FI"/>
              <a:t>Trygghetscoachträning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723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16F37BB-03C9-4AC4-9A52-7C3453BB699F}" type="datetime1">
              <a:rPr lang="fi-FI" smtClean="0"/>
              <a:t>26.10.2023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Trygghetscoachträning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9424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muistiturku.fi/fi/blogi/vinkkeja-kaatumisen-ehkaisyyn-tapaturmapaiva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ra.fi/sv-FI/Lan_och_bidrag/Reparationsunderstod/Reparationsunderstod_for_aldre_och_handikappade_personer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vtkl.fi/sv/versamhet/reparationsradgivn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vanheneminen.fi/asuminen/boende" TargetMode="External"/><Relationship Id="rId5" Type="http://schemas.openxmlformats.org/officeDocument/2006/relationships/hyperlink" Target="https://www.muistiturku.fi/sv/minnet-och-minnessjukdomar/trygghet-i-vardagen/" TargetMode="External"/><Relationship Id="rId4" Type="http://schemas.openxmlformats.org/officeDocument/2006/relationships/hyperlink" Target="https://www.muistiturku.fi/media/filer_public/19/b3/19b3cc9b-86db-4d5d-bde3-6ef483a05e01/trygga_ar_for_minnesfamiljer.pdf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youtu.be/NO7XntTYpy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6BF09-31AC-4B23-830B-8D09EA1E20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err="1"/>
              <a:t>Förebyggande</a:t>
            </a:r>
            <a:r>
              <a:rPr lang="fi-FI" b="1" dirty="0"/>
              <a:t> av </a:t>
            </a:r>
            <a:r>
              <a:rPr lang="fi-FI" b="1" dirty="0" err="1"/>
              <a:t>olyckor</a:t>
            </a:r>
            <a:r>
              <a:rPr lang="fi-FI" b="1" dirty="0"/>
              <a:t> i </a:t>
            </a:r>
            <a:r>
              <a:rPr lang="fi-FI" b="1" dirty="0" err="1"/>
              <a:t>hemmet</a:t>
            </a:r>
            <a:r>
              <a:rPr lang="fi-FI" b="1" dirty="0"/>
              <a:t> </a:t>
            </a:r>
            <a:r>
              <a:rPr lang="fi-FI" b="1" dirty="0" err="1"/>
              <a:t>och</a:t>
            </a:r>
            <a:r>
              <a:rPr lang="fi-FI" b="1" dirty="0"/>
              <a:t> </a:t>
            </a:r>
            <a:r>
              <a:rPr lang="fi-FI" b="1" dirty="0" err="1"/>
              <a:t>på</a:t>
            </a:r>
            <a:r>
              <a:rPr lang="fi-FI" b="1" dirty="0"/>
              <a:t> </a:t>
            </a:r>
            <a:r>
              <a:rPr lang="fi-FI" b="1" dirty="0" err="1"/>
              <a:t>fritiden</a:t>
            </a:r>
            <a:r>
              <a:rPr lang="fi-FI" b="1" dirty="0"/>
              <a:t> – </a:t>
            </a:r>
            <a:r>
              <a:rPr lang="fi-FI" b="1" dirty="0" err="1"/>
              <a:t>minnessjukdomar</a:t>
            </a:r>
            <a:r>
              <a:rPr lang="fi-FI" b="1" dirty="0"/>
              <a:t> </a:t>
            </a:r>
            <a:r>
              <a:rPr lang="fi-FI" b="1" dirty="0" err="1"/>
              <a:t>och</a:t>
            </a:r>
            <a:r>
              <a:rPr lang="fi-FI" b="1" dirty="0"/>
              <a:t> </a:t>
            </a:r>
            <a:r>
              <a:rPr lang="fi-FI" b="1" dirty="0" err="1"/>
              <a:t>olyckor</a:t>
            </a:r>
            <a:r>
              <a:rPr lang="fi-FI" dirty="0"/>
              <a:t>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99641F-4003-4518-B547-83EA388D6F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/>
              <a:t>Innehållet</a:t>
            </a:r>
            <a:r>
              <a:rPr lang="fi-FI" dirty="0"/>
              <a:t> </a:t>
            </a:r>
            <a:r>
              <a:rPr lang="fi-FI" dirty="0" err="1"/>
              <a:t>grundar</a:t>
            </a:r>
            <a:r>
              <a:rPr lang="fi-FI" dirty="0"/>
              <a:t> </a:t>
            </a:r>
            <a:r>
              <a:rPr lang="fi-FI" dirty="0" err="1"/>
              <a:t>sig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projektet</a:t>
            </a:r>
            <a:r>
              <a:rPr lang="fi-FI" dirty="0"/>
              <a:t> </a:t>
            </a:r>
            <a:r>
              <a:rPr lang="fi-FI" dirty="0" err="1"/>
              <a:t>fär</a:t>
            </a:r>
            <a:r>
              <a:rPr lang="fi-FI" dirty="0"/>
              <a:t> </a:t>
            </a:r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förebygga</a:t>
            </a:r>
            <a:r>
              <a:rPr lang="fi-FI" dirty="0"/>
              <a:t> </a:t>
            </a:r>
            <a:r>
              <a:rPr lang="fi-FI" dirty="0" err="1"/>
              <a:t>olyckor</a:t>
            </a:r>
            <a:r>
              <a:rPr lang="fi-FI" dirty="0"/>
              <a:t> i </a:t>
            </a:r>
            <a:r>
              <a:rPr lang="fi-FI" dirty="0" err="1"/>
              <a:t>hemmet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fritiden</a:t>
            </a:r>
            <a:endParaRPr lang="fi-FI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5AAEB4-E4F0-4940-B822-842985E0C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Trygghetscoachträning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2F9F0B-D584-42EC-9E90-0AD75662F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1</a:t>
            </a:fld>
            <a:endParaRPr lang="fi-FI"/>
          </a:p>
        </p:txBody>
      </p:sp>
      <p:pic>
        <p:nvPicPr>
          <p:cNvPr id="5" name="Picture 4" descr="A black cat with a tail&#10;&#10;Description automatically generated">
            <a:extLst>
              <a:ext uri="{FF2B5EF4-FFF2-40B4-BE49-F238E27FC236}">
                <a16:creationId xmlns:a16="http://schemas.microsoft.com/office/drawing/2014/main" id="{9CB2B366-693D-3B73-875B-E17005B705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8800" y="3924591"/>
            <a:ext cx="2546300" cy="2045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271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53120-D145-45CE-BA4D-C2B2459C8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fi" sz="3200" b="1" dirty="0"/>
              <a:t>Minnes</a:t>
            </a:r>
            <a:r>
              <a:rPr lang="sv-FI" sz="3200" b="1" dirty="0"/>
              <a:t>-</a:t>
            </a:r>
            <a:r>
              <a:rPr lang="sv-fi" sz="3200" b="1" dirty="0"/>
              <a:t>sjukdomar och fallolyckor</a:t>
            </a:r>
            <a:endParaRPr lang="fi-FI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6DEDE-2A08-4432-ABD0-8CC559763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fi" sz="1800" dirty="0"/>
              <a:t>Förebyggande framhävs för att förhindra fallolyckor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fi" dirty="0"/>
              <a:t>Identifiering av faroplatser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fi" dirty="0"/>
              <a:t>Vi sköter om att motionen är tillräcklig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fi" dirty="0"/>
              <a:t>Man skaffar nödvändiga hjälpmedel och stödhandtag för att röra sig. Man lär sig använda dem tillsammans!</a:t>
            </a:r>
          </a:p>
          <a:p>
            <a:pPr marL="457200" lvl="1" indent="0">
              <a:buNone/>
            </a:pPr>
            <a:endParaRPr lang="sv-fi" dirty="0"/>
          </a:p>
          <a:p>
            <a:pPr>
              <a:buFont typeface="Arial" panose="020B0604020202020204" pitchFamily="34" charset="0"/>
              <a:buChar char="•"/>
            </a:pPr>
            <a:r>
              <a:rPr lang="sv-fi" sz="1800" dirty="0"/>
              <a:t>I Egentliga Finlands Minnesförenings blogg finns en uppdatering om minnessjuka människors fallolyckor och förebyggande av dem </a:t>
            </a:r>
            <a:r>
              <a:rPr lang="sv-fi" sz="1800" dirty="0">
                <a:solidFill>
                  <a:schemeClr val="accent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https://www.muistiturku.fi/fi/blogi/vinkkeja-kaatumisen-ehkaisyyn-tapaturmapaiva</a:t>
            </a:r>
            <a:endParaRPr lang="sv-fi" sz="1800" dirty="0">
              <a:solidFill>
                <a:schemeClr val="accent2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18999B-D961-4034-BE40-8AAFE9D18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Trygghetscoachträning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F44D06-AF7B-4EE8-A466-3F9B6BE4D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10</a:t>
            </a:fld>
            <a:endParaRPr lang="fi-FI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CA0BFA-13D8-4CD0-BD4B-1BFE45BE0C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37" y="1"/>
            <a:ext cx="1040063" cy="698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429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6E091-F499-5BC7-BBE7-EC936FEFD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FI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Minnesvänligt hem</a:t>
            </a:r>
            <a:endParaRPr lang="fi-FI" sz="3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12176-9F42-A2FF-2DEB-E77C210B3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sv-FI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Det finns hjälp att få för att anpassa hemmet så att det blir tillgängligt och tryggt:</a:t>
            </a:r>
            <a:endParaRPr lang="fi-FI" sz="18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i-FI" sz="1800" dirty="0" err="1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Centralförbundet</a:t>
            </a:r>
            <a:r>
              <a:rPr lang="fi-FI" sz="18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för de </a:t>
            </a:r>
            <a:r>
              <a:rPr lang="fi-FI" sz="1800" dirty="0" err="1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Gamlas</a:t>
            </a:r>
            <a:r>
              <a:rPr lang="fi-FI" sz="18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i-FI" sz="1800" dirty="0" err="1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Väl</a:t>
            </a:r>
            <a:r>
              <a:rPr lang="fi-FI" sz="18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Ry - </a:t>
            </a:r>
            <a:r>
              <a:rPr lang="fi-FI" sz="1800" dirty="0" err="1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Reparationsrådgivning</a:t>
            </a:r>
            <a:endParaRPr lang="fi-FI" sz="1800" dirty="0">
              <a:solidFill>
                <a:srgbClr val="0070C0"/>
              </a:solidFill>
            </a:endParaRPr>
          </a:p>
          <a:p>
            <a:r>
              <a:rPr lang="fi-FI" sz="18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Reparationsunderstöd för </a:t>
            </a:r>
            <a:r>
              <a:rPr lang="fi-FI" sz="1800" dirty="0" err="1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äldre</a:t>
            </a:r>
            <a:r>
              <a:rPr lang="fi-FI" sz="18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i-FI" sz="1800" dirty="0" err="1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personer</a:t>
            </a:r>
            <a:r>
              <a:rPr lang="fi-FI" sz="1800" dirty="0">
                <a:solidFill>
                  <a:srgbClr val="0070C0"/>
                </a:solidFill>
              </a:rPr>
              <a:t> </a:t>
            </a:r>
            <a:r>
              <a:rPr lang="fi-FI" sz="1800" dirty="0"/>
              <a:t>(</a:t>
            </a:r>
            <a:r>
              <a:rPr lang="fi-FI" sz="1800" dirty="0" err="1"/>
              <a:t>Finanserings</a:t>
            </a:r>
            <a:r>
              <a:rPr lang="fi-FI" sz="1800" dirty="0"/>
              <a:t>- </a:t>
            </a:r>
            <a:r>
              <a:rPr lang="fi-FI" sz="1800" dirty="0" err="1"/>
              <a:t>och</a:t>
            </a:r>
            <a:r>
              <a:rPr lang="fi-FI" sz="1800" dirty="0"/>
              <a:t> </a:t>
            </a:r>
            <a:r>
              <a:rPr lang="fi-FI" sz="1800" dirty="0" err="1"/>
              <a:t>utvecklingscentralen</a:t>
            </a:r>
            <a:r>
              <a:rPr lang="fi-FI" sz="1800" dirty="0"/>
              <a:t> för </a:t>
            </a:r>
            <a:r>
              <a:rPr lang="fi-FI" sz="1800" dirty="0" err="1"/>
              <a:t>boendet</a:t>
            </a:r>
            <a:r>
              <a:rPr lang="fi-FI" sz="1800" dirty="0"/>
              <a:t>)</a:t>
            </a:r>
          </a:p>
          <a:p>
            <a:pPr marL="0" indent="0">
              <a:buNone/>
            </a:pPr>
            <a:endParaRPr lang="fi-FI" sz="1800" dirty="0">
              <a:solidFill>
                <a:srgbClr val="FF0000"/>
              </a:solidFill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sv-FI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Mer information bland annat:</a:t>
            </a:r>
            <a:endParaRPr lang="fi-FI" sz="18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i-FI" sz="1800" dirty="0" err="1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Trygga</a:t>
            </a:r>
            <a:r>
              <a:rPr lang="fi-FI" sz="1800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i-FI" sz="1800" dirty="0" err="1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år</a:t>
            </a:r>
            <a:r>
              <a:rPr lang="fi-FI" sz="1800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för </a:t>
            </a:r>
            <a:r>
              <a:rPr lang="fi-FI" sz="1800" dirty="0" err="1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minnesfamiljer</a:t>
            </a:r>
            <a:r>
              <a:rPr lang="fi-FI" sz="1800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– esite</a:t>
            </a:r>
            <a:endParaRPr lang="fi-FI" sz="1800" dirty="0">
              <a:solidFill>
                <a:srgbClr val="0070C0"/>
              </a:solidFill>
            </a:endParaRPr>
          </a:p>
          <a:p>
            <a:r>
              <a:rPr lang="fi-FI" sz="1800" dirty="0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Trygghet i </a:t>
            </a:r>
            <a:r>
              <a:rPr lang="fi-FI" sz="1800" dirty="0" err="1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vardagen</a:t>
            </a:r>
            <a:r>
              <a:rPr lang="fi-FI" sz="1800" dirty="0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–esite</a:t>
            </a:r>
            <a:endParaRPr lang="fi-FI" sz="1800" dirty="0">
              <a:solidFill>
                <a:srgbClr val="0070C0"/>
              </a:solidFill>
            </a:endParaRPr>
          </a:p>
          <a:p>
            <a:r>
              <a:rPr lang="fi-FI" sz="1800" dirty="0">
                <a:solidFill>
                  <a:srgbClr val="0070C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Asuminen.fi/</a:t>
            </a:r>
            <a:r>
              <a:rPr lang="fi-FI" sz="1800" dirty="0" err="1">
                <a:solidFill>
                  <a:srgbClr val="0070C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Boende</a:t>
            </a:r>
            <a:endParaRPr lang="fi-FI" sz="1800" dirty="0">
              <a:solidFill>
                <a:srgbClr val="0070C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77DA26-608D-E871-2BC9-191344432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Trygghetscoachträning</a:t>
            </a:r>
            <a:endParaRPr lang="fi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5AF431-34F3-3321-A49E-DA9AB9EA3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11</a:t>
            </a:fld>
            <a:endParaRPr lang="fi-FI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4880739-D7EF-3388-12FE-05A06C46946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8337" y="1"/>
            <a:ext cx="1040063" cy="698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72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ABBB681-F4D2-40F2-ACC3-DE0B4B4880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9388ED0-1FEF-4E11-B488-BD661D1AC1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724D9BB-6928-4A21-A7A4-F85759754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404118"/>
            <a:ext cx="591151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rgbClr val="FFFFFF"/>
                </a:solidFill>
              </a:rPr>
              <a:t>Trygghetscoachträning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C996F07-879D-48E8-81F8-1153E0B9E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7CD31F4-64FA-4BA0-9498-67783267A8C8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12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5" name="Picture 4" descr="A black cat with a tail&#10;&#10;Description automatically generated">
            <a:extLst>
              <a:ext uri="{FF2B5EF4-FFF2-40B4-BE49-F238E27FC236}">
                <a16:creationId xmlns:a16="http://schemas.microsoft.com/office/drawing/2014/main" id="{474C4041-F03F-676B-3D7B-30365AC042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8056" y="1952244"/>
            <a:ext cx="3675888" cy="2953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541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D217B-C901-458D-AFFF-DC5483AAB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fi" sz="3200" b="1" dirty="0"/>
              <a:t>Allmänt om fram</a:t>
            </a:r>
            <a:r>
              <a:rPr lang="sv-FI" sz="3200" b="1" dirty="0"/>
              <a:t>-</a:t>
            </a:r>
            <a:r>
              <a:rPr lang="sv-fi" sz="3200" b="1" dirty="0"/>
              <a:t>skridande minnes</a:t>
            </a:r>
            <a:r>
              <a:rPr lang="sv-FI" sz="3200" b="1" dirty="0"/>
              <a:t>-</a:t>
            </a:r>
            <a:r>
              <a:rPr lang="sv-fi" sz="3200" b="1" dirty="0"/>
              <a:t>sjukdomar</a:t>
            </a:r>
            <a:endParaRPr lang="fi-FI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E4F93-FE7D-4C21-9039-6CBDBF179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fi" sz="1800" dirty="0"/>
              <a:t>Försvagat minne hör inte till normalt åldrande </a:t>
            </a:r>
            <a:r>
              <a:rPr lang="sv-fi" sz="1800" dirty="0">
                <a:ea typeface="Wingdings" panose="05000000000000000000" pitchFamily="2" charset="2"/>
                <a:cs typeface="Wingdings" panose="05000000000000000000" pitchFamily="2" charset="2"/>
                <a:sym typeface="Wingdings" panose="05000000000000000000" pitchFamily="2" charset="2"/>
              </a:rPr>
              <a:t> </a:t>
            </a:r>
            <a:r>
              <a:rPr lang="sv-fi" sz="1800" dirty="0">
                <a:sym typeface="Wingdings" panose="05000000000000000000" pitchFamily="2" charset="2"/>
              </a:rPr>
              <a:t>orsakerna måste alltid undersökas!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fi" sz="1800" dirty="0">
                <a:sym typeface="Wingdings" panose="05000000000000000000" pitchFamily="2" charset="2"/>
              </a:rPr>
              <a:t>Det finns uppskattningsvis 200 000 minnessjuka människor i Finland och antalet förutspås öka kraftigt under de kommande decennierna.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fi" sz="1800" dirty="0">
                <a:sym typeface="Wingdings" panose="05000000000000000000" pitchFamily="2" charset="2"/>
              </a:rPr>
              <a:t>Åldern är en betydande riskfaktor för att insjukna i en framskridande minnessjukdom, men även i arbetsför ålder (under 65 år) finns cirka 7 000 </a:t>
            </a:r>
            <a:r>
              <a:rPr lang="sv-FI" sz="1800" dirty="0">
                <a:sym typeface="Wingdings" panose="05000000000000000000" pitchFamily="2" charset="2"/>
              </a:rPr>
              <a:t>–</a:t>
            </a:r>
            <a:r>
              <a:rPr lang="sv-fi" sz="1800" dirty="0">
                <a:sym typeface="Wingdings" panose="05000000000000000000" pitchFamily="2" charset="2"/>
              </a:rPr>
              <a:t> 10 000 insjuknade.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fi" sz="1800" dirty="0">
                <a:sym typeface="Wingdings" panose="05000000000000000000" pitchFamily="2" charset="2"/>
              </a:rPr>
              <a:t>Minnessjukdomar är neurologiska sjukdomar som vem som helst kan insjukna i.</a:t>
            </a:r>
            <a:endParaRPr lang="sv-fi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1E308D-E572-4403-9782-452BA8FF1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Trygghetscoachträning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F896F2-3972-4253-BFC2-F01323D66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2</a:t>
            </a:fld>
            <a:endParaRPr lang="fi-FI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AA2456-7633-485B-A6D2-AADE2FCA15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337" y="1"/>
            <a:ext cx="1040063" cy="698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717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848AA-7593-4FB5-9C8E-317D37806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fi" sz="3200" b="1" dirty="0"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När minnet försvagas</a:t>
            </a:r>
            <a:endParaRPr lang="fi-FI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938E5-F27E-45F1-A5FA-145DD4456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fi" sz="1800" dirty="0">
                <a:latin typeface="+mj-lt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Det är viktigt att förutse farliga platser och observera samma risker som för äldre i allmänhet.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fi" sz="1800" dirty="0">
                <a:latin typeface="+mj-lt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Säkerhetsanordningar såsom lokaliserande trygghetstelefoner möjliggör joggning på egen hand och medför trygghet både för den insjuknade och hens närstående.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fi" sz="1800" dirty="0">
                <a:latin typeface="+mj-lt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Fundera i god tid på vem som </a:t>
            </a:r>
            <a:r>
              <a:rPr lang="sv-fi" sz="1800" b="1" dirty="0">
                <a:latin typeface="+mj-lt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ansvarar</a:t>
            </a:r>
            <a:r>
              <a:rPr lang="sv-fi" sz="1800" dirty="0">
                <a:latin typeface="+mj-lt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för säkerhetsfrågorna när den insjuknade inte längre klarar av det själv.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fi" sz="1800" dirty="0">
                <a:latin typeface="+mj-lt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När man i god tid har diskuterat säkerhetssakerna med de närmaste underlättas beslutsfattandet i ett senare skede.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fi" sz="1800" dirty="0">
                <a:latin typeface="+mj-lt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Kom även ihåg ensamboende, vem tar hand om dem?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E8CFB-4242-4486-BA1D-4B781F8A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Trygghetscoachträning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74F53A-03B8-4B4F-8947-54D2281A5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3</a:t>
            </a:fld>
            <a:endParaRPr lang="fi-FI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FB17E57-11E2-42B3-9414-4ABE91081C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337" y="1"/>
            <a:ext cx="1040063" cy="698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326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3433C-B5B3-465B-BFE3-1648000D64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fi" sz="6000" b="1" dirty="0"/>
              <a:t>Minnet och brandsäkerhet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4D9325-9185-46B9-A446-C360A0D4FE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E43C29-D1D0-4085-BADC-61C85AB64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Trygghetscoachträning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A900E8-0E05-4685-95AD-EC99CAC60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4</a:t>
            </a:fld>
            <a:endParaRPr lang="fi-FI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5D8DCA-7A74-4B26-BA81-5599630DB9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337" y="1"/>
            <a:ext cx="1040063" cy="698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062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848AA-7593-4FB5-9C8E-317D37806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fi" sz="3200" b="1" dirty="0"/>
              <a:t>Minnes</a:t>
            </a:r>
            <a:r>
              <a:rPr lang="sv-FI" sz="3200" b="1" dirty="0"/>
              <a:t>-</a:t>
            </a:r>
            <a:r>
              <a:rPr lang="sv-fi" sz="3200" b="1" dirty="0"/>
              <a:t>sjukdom och brand</a:t>
            </a:r>
            <a:r>
              <a:rPr lang="sv-FI" sz="3200" b="1" dirty="0"/>
              <a:t>-</a:t>
            </a:r>
            <a:r>
              <a:rPr lang="sv-fi" sz="3200" b="1" dirty="0"/>
              <a:t>säkerhet</a:t>
            </a:r>
            <a:endParaRPr lang="fi-FI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938E5-F27E-45F1-A5FA-145DD4456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fi" sz="1800" dirty="0"/>
              <a:t>Brandsäkerheten förutsätter uppmärksamhet på ett nytt sätt. I synnerhet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fi" dirty="0"/>
              <a:t>Försämrat minne kan leda till glömska, till exempel att man glömmer spisen på.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fi" dirty="0"/>
              <a:t>På andra sidan kan man glömma vad man gjorde före till exempel telefonen ringde och strykningen av kläder lämnade på hälft.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fi" dirty="0"/>
              <a:t>Användning av öppen eld såsom att elda i öppen spis och bränna ljus måste övervägas enligt funktionsförmågan och nödvändiga säkerhetsredskap skaffas.</a:t>
            </a:r>
          </a:p>
          <a:p>
            <a:pPr marL="0" indent="0">
              <a:buNone/>
            </a:pPr>
            <a:endParaRPr lang="sv-fi" sz="1800" dirty="0"/>
          </a:p>
          <a:p>
            <a:pPr marL="0" indent="0">
              <a:buNone/>
            </a:pPr>
            <a:r>
              <a:rPr lang="sv-fi" sz="1800" dirty="0">
                <a:solidFill>
                  <a:schemeClr val="accent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Video om brandsäkerhet och minnessjukdomar</a:t>
            </a:r>
            <a:endParaRPr lang="sv-fi" sz="1800" dirty="0">
              <a:solidFill>
                <a:schemeClr val="accent2"/>
              </a:solidFill>
            </a:endParaRPr>
          </a:p>
          <a:p>
            <a:endParaRPr lang="fi-FI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E8CFB-4242-4486-BA1D-4B781F8A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Trygghetscoachträning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74F53A-03B8-4B4F-8947-54D2281A5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5</a:t>
            </a:fld>
            <a:endParaRPr lang="fi-FI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240AA4-35A0-424E-B349-1892CB894A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37" y="1"/>
            <a:ext cx="1040063" cy="698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136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848AA-7593-4FB5-9C8E-317D37806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fi" sz="3200" b="1" dirty="0"/>
              <a:t>Vem </a:t>
            </a:r>
            <a:r>
              <a:rPr lang="sv-fi" sz="3200" b="1" dirty="0" err="1"/>
              <a:t>harför</a:t>
            </a:r>
            <a:r>
              <a:rPr lang="sv-fi" sz="3200" b="1" dirty="0"/>
              <a:t> följande saker?</a:t>
            </a:r>
            <a:endParaRPr lang="fi-FI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938E5-F27E-45F1-A5FA-145DD4456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fi" sz="1800" dirty="0"/>
              <a:t>Kontroll av brandvarnare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fi" sz="1800" dirty="0"/>
              <a:t>Underhåll av elapparater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fi" sz="1800" dirty="0"/>
              <a:t>Städning av damm bakom hushållsmaskiner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fi" sz="1800" dirty="0"/>
              <a:t>Anskaffning av mindre elapparater som är självslocknande och övning i att använda dem.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fi" sz="1800" dirty="0"/>
              <a:t>Att se till att det är ordning i bastun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E8CFB-4242-4486-BA1D-4B781F8A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Trygghetscoachträning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74F53A-03B8-4B4F-8947-54D2281A5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6</a:t>
            </a:fld>
            <a:endParaRPr lang="fi-FI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A80FFFF-8114-4611-BB6A-5595D3297B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337" y="1"/>
            <a:ext cx="1040063" cy="698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690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1FCF8D96-ACCE-4A38-BFE7-4D631184D1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9254"/>
            <a:ext cx="5608255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848AA-7593-4FB5-9C8E-317D37806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48" y="1123837"/>
            <a:ext cx="4998963" cy="125546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200" b="1" spc="-100" dirty="0" err="1"/>
              <a:t>Utrymning</a:t>
            </a:r>
            <a:endParaRPr lang="en-US" sz="3200" spc="-1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938E5-F27E-45F1-A5FA-145DD4456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249" y="2510395"/>
            <a:ext cx="4998962" cy="3274586"/>
          </a:xfrm>
        </p:spPr>
        <p:txBody>
          <a:bodyPr vert="horz" lIns="91440" tIns="45720" rIns="91440" bIns="45720" rtlCol="0" anchor="t">
            <a:normAutofit/>
          </a:bodyPr>
          <a:lstStyle/>
          <a:p>
            <a:pPr fontAlgn="base">
              <a:spcAft>
                <a:spcPct val="0"/>
              </a:spcAft>
              <a:buClr>
                <a:schemeClr val="bg1"/>
              </a:buClr>
            </a:pPr>
            <a:r>
              <a:rPr lang="sv-fi" sz="1800" dirty="0">
                <a:solidFill>
                  <a:srgbClr val="FFFFFF"/>
                </a:solidFill>
                <a:latin typeface="+mj-lt"/>
                <a:ea typeface="Arial"/>
                <a:cs typeface="Arial"/>
                <a:sym typeface="Arial"/>
              </a:rPr>
              <a:t>Utrymningssituationen vid en eldsvåda omfattar flera skeden att minnas som kräver mycket av vem som helst i den nya situationen</a:t>
            </a:r>
          </a:p>
          <a:p>
            <a:pPr marL="0" lvl="0" indent="0" fontAlgn="base">
              <a:spcAft>
                <a:spcPct val="0"/>
              </a:spcAft>
              <a:buNone/>
            </a:pPr>
            <a:endParaRPr lang="en-US" dirty="0">
              <a:solidFill>
                <a:srgbClr val="FFFFFF"/>
              </a:solidFill>
              <a:sym typeface="Arial"/>
            </a:endParaRPr>
          </a:p>
        </p:txBody>
      </p:sp>
      <p:pic>
        <p:nvPicPr>
          <p:cNvPr id="14" name="Picture 13" descr="A head with colorful text&#10;&#10;Description automatically generated">
            <a:extLst>
              <a:ext uri="{FF2B5EF4-FFF2-40B4-BE49-F238E27FC236}">
                <a16:creationId xmlns:a16="http://schemas.microsoft.com/office/drawing/2014/main" id="{927A8234-E54D-55DF-1CE8-45A812E72E0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" r="6367"/>
          <a:stretch/>
        </p:blipFill>
        <p:spPr>
          <a:xfrm>
            <a:off x="6083162" y="759254"/>
            <a:ext cx="5238340" cy="533065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E8CFB-4242-4486-BA1D-4B781F8A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dirty="0" err="1">
                <a:latin typeface="+mn-lt"/>
                <a:ea typeface="+mn-ea"/>
                <a:cs typeface="+mn-cs"/>
              </a:rPr>
              <a:t>Trygghetscoachträning</a:t>
            </a:r>
            <a:r>
              <a:rPr lang="en-US" kern="1200" dirty="0">
                <a:latin typeface="+mn-lt"/>
                <a:ea typeface="+mn-ea"/>
                <a:cs typeface="+mn-cs"/>
              </a:rPr>
              <a:t>, </a:t>
            </a:r>
            <a:r>
              <a:rPr lang="sv-fi" dirty="0">
                <a:ea typeface="Arial"/>
                <a:cs typeface="Arial"/>
                <a:sym typeface="Arial"/>
              </a:rPr>
              <a:t>Bild: Egentliga Finlands Minnesförening </a:t>
            </a:r>
            <a:r>
              <a:rPr lang="sv-fi" dirty="0" err="1">
                <a:ea typeface="Arial"/>
                <a:cs typeface="Arial"/>
                <a:sym typeface="Arial"/>
              </a:rPr>
              <a:t>rf</a:t>
            </a:r>
            <a:endParaRPr lang="sv-fi" dirty="0">
              <a:latin typeface="+mj-lt"/>
              <a:ea typeface="Arial"/>
              <a:cs typeface="Arial"/>
              <a:sym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74F53A-03B8-4B4F-8947-54D2281A5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fld id="{F040D1AC-0989-41DD-9D74-3919B7094DCE}" type="slidenum">
              <a:rPr lang="en-US" b="1" kern="1200" dirty="0"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7</a:t>
            </a:fld>
            <a:endParaRPr lang="en-US" b="1" kern="1200">
              <a:latin typeface="+mn-lt"/>
              <a:ea typeface="+mn-ea"/>
              <a:cs typeface="+mn-cs"/>
            </a:endParaRPr>
          </a:p>
        </p:txBody>
      </p:sp>
      <p:pic>
        <p:nvPicPr>
          <p:cNvPr id="12" name="Picture 11" descr="A black cat with a tail&#10;&#10;Description automatically generated">
            <a:extLst>
              <a:ext uri="{FF2B5EF4-FFF2-40B4-BE49-F238E27FC236}">
                <a16:creationId xmlns:a16="http://schemas.microsoft.com/office/drawing/2014/main" id="{928D8D0B-EEC4-4C35-AF82-AE086D7AA2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337" y="1"/>
            <a:ext cx="1040063" cy="698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556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F175D-2D1B-4AB3-9D5D-49BDB7FBD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fi" sz="6000" b="1" dirty="0"/>
              <a:t>Fallolyckor och minnessjukdomar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1D70D8-964F-463C-A1D5-3BA68B0322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CF96F1-C812-4C0C-AE8B-3A1C0D7DC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Trygghetscoachträning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8D0E2B-2535-45E3-BDE5-C9B5D01A9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8</a:t>
            </a:fld>
            <a:endParaRPr lang="fi-FI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F7E492B-EE36-4A99-A833-9416B63FEC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337" y="1"/>
            <a:ext cx="1040063" cy="698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584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848AA-7593-4FB5-9C8E-317D37806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fi" sz="3200" b="1" dirty="0"/>
              <a:t>Minnes</a:t>
            </a:r>
            <a:r>
              <a:rPr lang="sv-FI" sz="3200" b="1" dirty="0"/>
              <a:t>-</a:t>
            </a:r>
            <a:r>
              <a:rPr lang="sv-fi" sz="3200" b="1" dirty="0"/>
              <a:t>sjukdom ökar risken för att falla</a:t>
            </a:r>
            <a:endParaRPr lang="fi-FI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938E5-F27E-45F1-A5FA-145DD4456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fi" sz="1800" dirty="0"/>
              <a:t>Det sker förändringar i kroppen och funktionerna när minnessjukdomen framskrider, vilket ökar risken för att falla.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fi" dirty="0"/>
              <a:t>Förändringar i rörelseförmågan är vanliga, eftersom minskad initiativkraft minskar motionsmängden hos många insjuknade. Motion förutsätter uppmuntran och stöd av de närmaste.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fi" dirty="0"/>
              <a:t>Reaktions- och slutledningsförmågan utsätter personerna för fallolyckor och risktagningen kan öka.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fi" dirty="0"/>
              <a:t>Aktiviteten varierar </a:t>
            </a:r>
            <a:r>
              <a:rPr lang="sv-fi" dirty="0">
                <a:ea typeface="Wingdings" panose="05000000000000000000" pitchFamily="2" charset="2"/>
                <a:cs typeface="Wingdings" panose="05000000000000000000" pitchFamily="2" charset="2"/>
                <a:sym typeface="Wingdings" panose="05000000000000000000" pitchFamily="2" charset="2"/>
              </a:rPr>
              <a:t> </a:t>
            </a:r>
            <a:r>
              <a:rPr lang="sv-fi" dirty="0"/>
              <a:t>risken att falla varierar.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fi" dirty="0"/>
              <a:t>Minnessjukdomen gör att man ofta rör sig mer på natten, vilket utsätter en för fallolyckor.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E8CFB-4242-4486-BA1D-4B781F8A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Trygghetscoachträning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74F53A-03B8-4B4F-8947-54D2281A5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9</a:t>
            </a:fld>
            <a:endParaRPr lang="fi-FI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1144921-D8C4-4249-BE57-F49CBC951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337" y="1"/>
            <a:ext cx="1040063" cy="698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396900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1f34a3f-8cef-4d58-91c0-b71399955b23">
      <Terms xmlns="http://schemas.microsoft.com/office/infopath/2007/PartnerControls"/>
    </lcf76f155ced4ddcb4097134ff3c332f>
    <TaxCatchAll xmlns="672109ba-20b3-4268-a09c-ddb1ec7e71a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2A30B0CBC4BD146A4417078D797F170" ma:contentTypeVersion="10" ma:contentTypeDescription="Skapa ett nytt dokument." ma:contentTypeScope="" ma:versionID="be23665dc3e0fefa864e8dcc7ba6bdcd">
  <xsd:schema xmlns:xsd="http://www.w3.org/2001/XMLSchema" xmlns:xs="http://www.w3.org/2001/XMLSchema" xmlns:p="http://schemas.microsoft.com/office/2006/metadata/properties" xmlns:ns2="c1f34a3f-8cef-4d58-91c0-b71399955b23" xmlns:ns3="672109ba-20b3-4268-a09c-ddb1ec7e71a1" targetNamespace="http://schemas.microsoft.com/office/2006/metadata/properties" ma:root="true" ma:fieldsID="bf2b6d37f73c2a03bf395a0a4a91e37a" ns2:_="" ns3:_="">
    <xsd:import namespace="c1f34a3f-8cef-4d58-91c0-b71399955b23"/>
    <xsd:import namespace="672109ba-20b3-4268-a09c-ddb1ec7e71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f34a3f-8cef-4d58-91c0-b71399955b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Bildmarkeringar" ma:readOnly="false" ma:fieldId="{5cf76f15-5ced-4ddc-b409-7134ff3c332f}" ma:taxonomyMulti="true" ma:sspId="96f175c9-e67d-4b16-ad58-edcda44168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2109ba-20b3-4268-a09c-ddb1ec7e71a1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0bf0e6e-6d56-4639-9ab5-85b4cfd28b9a}" ma:internalName="TaxCatchAll" ma:showField="CatchAllData" ma:web="672109ba-20b3-4268-a09c-ddb1ec7e71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C23A81E-5CFA-4554-948E-6F84FCB42EE7}">
  <ds:schemaRefs>
    <ds:schemaRef ds:uri="http://schemas.microsoft.com/office/2006/metadata/properties"/>
    <ds:schemaRef ds:uri="http://schemas.microsoft.com/office/infopath/2007/PartnerControls"/>
    <ds:schemaRef ds:uri="c1f34a3f-8cef-4d58-91c0-b71399955b23"/>
    <ds:schemaRef ds:uri="672109ba-20b3-4268-a09c-ddb1ec7e71a1"/>
  </ds:schemaRefs>
</ds:datastoreItem>
</file>

<file path=customXml/itemProps2.xml><?xml version="1.0" encoding="utf-8"?>
<ds:datastoreItem xmlns:ds="http://schemas.openxmlformats.org/officeDocument/2006/customXml" ds:itemID="{B9D1B54E-F9B1-4994-BE09-94813471028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77800E-79E8-4E8B-A47A-3BE050C3F1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f34a3f-8cef-4d58-91c0-b71399955b23"/>
    <ds:schemaRef ds:uri="672109ba-20b3-4268-a09c-ddb1ec7e71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581</Words>
  <Application>Microsoft Office PowerPoint</Application>
  <PresentationFormat>Laajakuva</PresentationFormat>
  <Paragraphs>77</Paragraphs>
  <Slides>12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3" baseType="lpstr">
      <vt:lpstr>Frame</vt:lpstr>
      <vt:lpstr>Förebyggande av olyckor i hemmet och på fritiden – minnessjukdomar och olyckor </vt:lpstr>
      <vt:lpstr>Allmänt om fram-skridande minnes-sjukdomar</vt:lpstr>
      <vt:lpstr>När minnet försvagas</vt:lpstr>
      <vt:lpstr>Minnet och brandsäkerhet</vt:lpstr>
      <vt:lpstr>Minnes-sjukdom och brand-säkerhet</vt:lpstr>
      <vt:lpstr>Vem harför följande saker?</vt:lpstr>
      <vt:lpstr>Utrymning</vt:lpstr>
      <vt:lpstr>Fallolyckor och minnessjukdomar</vt:lpstr>
      <vt:lpstr>Minnes-sjukdom ökar risken för att falla</vt:lpstr>
      <vt:lpstr>Minnes-sjukdomar och fallolyckor</vt:lpstr>
      <vt:lpstr>Minnesvänligt hem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Förebyggande av olyckor i hemmet och på fritiden – minnessjukdomar och olyckor </dc:title>
  <dc:creator>Kopperi Eeva</dc:creator>
  <cp:lastModifiedBy>Karhunen Iida</cp:lastModifiedBy>
  <cp:revision>11</cp:revision>
  <dcterms:created xsi:type="dcterms:W3CDTF">2021-05-25T11:36:45Z</dcterms:created>
  <dcterms:modified xsi:type="dcterms:W3CDTF">2023-10-26T09:12:17Z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0x01010072A30B0CBC4BD146A4417078D797F170</vt:lpwstr>
  </property>
</Properties>
</file>