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73" r:id="rId17"/>
    <p:sldId id="268" r:id="rId18"/>
    <p:sldId id="274" r:id="rId19"/>
    <p:sldId id="269" r:id="rId20"/>
    <p:sldId id="270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kuolemat%202020\kuolemat_29_12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'Kaikki tapaturmat'!$B$53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tapaturmat'!$C$53:$Y$53</c:f>
              <c:numCache>
                <c:formatCode>0.0\ %</c:formatCode>
                <c:ptCount val="23"/>
                <c:pt idx="0">
                  <c:v>0.32101372756071805</c:v>
                </c:pt>
                <c:pt idx="1">
                  <c:v>0.342143906020558</c:v>
                </c:pt>
                <c:pt idx="2">
                  <c:v>0.32814814814814813</c:v>
                </c:pt>
                <c:pt idx="3">
                  <c:v>0.33234968646255997</c:v>
                </c:pt>
                <c:pt idx="4">
                  <c:v>0.311863173216885</c:v>
                </c:pt>
                <c:pt idx="5">
                  <c:v>0.32900280898876405</c:v>
                </c:pt>
                <c:pt idx="6">
                  <c:v>0.33496571988246815</c:v>
                </c:pt>
                <c:pt idx="7">
                  <c:v>0.36748545572074987</c:v>
                </c:pt>
                <c:pt idx="8">
                  <c:v>0.38611291369240752</c:v>
                </c:pt>
                <c:pt idx="9">
                  <c:v>0.35681520314547838</c:v>
                </c:pt>
                <c:pt idx="10">
                  <c:v>0.35500995355009951</c:v>
                </c:pt>
                <c:pt idx="11">
                  <c:v>0.32586978987254567</c:v>
                </c:pt>
                <c:pt idx="12">
                  <c:v>0.30637254901960786</c:v>
                </c:pt>
                <c:pt idx="13">
                  <c:v>0.28452639190166307</c:v>
                </c:pt>
                <c:pt idx="14">
                  <c:v>0.27310606060606063</c:v>
                </c:pt>
                <c:pt idx="15">
                  <c:v>0.27080062794348508</c:v>
                </c:pt>
                <c:pt idx="16">
                  <c:v>0.24717285945072698</c:v>
                </c:pt>
                <c:pt idx="17">
                  <c:v>0.2421842434347645</c:v>
                </c:pt>
                <c:pt idx="18">
                  <c:v>0.24898785425101214</c:v>
                </c:pt>
                <c:pt idx="19">
                  <c:v>0.21912350597609562</c:v>
                </c:pt>
                <c:pt idx="20">
                  <c:v>0.22477943996931338</c:v>
                </c:pt>
                <c:pt idx="21">
                  <c:v>0.21692686935086278</c:v>
                </c:pt>
                <c:pt idx="22">
                  <c:v>0.21281078803202697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8-4130-AA06-C6D5B4071AE3}"/>
            </c:ext>
          </c:extLst>
        </c:ser>
        <c:ser>
          <c:idx val="1"/>
          <c:order val="1"/>
          <c:tx>
            <c:strRef>
              <c:f>'Kaikki tapaturmat'!$B$54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tapaturmat'!$C$54:$Y$54</c:f>
              <c:numCache>
                <c:formatCode>0.0\ %</c:formatCode>
                <c:ptCount val="23"/>
                <c:pt idx="0">
                  <c:v>0.41277509393451423</c:v>
                </c:pt>
                <c:pt idx="1">
                  <c:v>0.4249726177437021</c:v>
                </c:pt>
                <c:pt idx="2">
                  <c:v>0.41140301844605925</c:v>
                </c:pt>
                <c:pt idx="3">
                  <c:v>0.41689983212087295</c:v>
                </c:pt>
                <c:pt idx="4">
                  <c:v>0.39611111111111114</c:v>
                </c:pt>
                <c:pt idx="5">
                  <c:v>0.40839086563993626</c:v>
                </c:pt>
                <c:pt idx="6">
                  <c:v>0.41708796764408496</c:v>
                </c:pt>
                <c:pt idx="7">
                  <c:v>0.44302600472813236</c:v>
                </c:pt>
                <c:pt idx="8">
                  <c:v>0.45986460348162478</c:v>
                </c:pt>
                <c:pt idx="9">
                  <c:v>0.42761904761904762</c:v>
                </c:pt>
                <c:pt idx="10">
                  <c:v>0.4248046875</c:v>
                </c:pt>
                <c:pt idx="11">
                  <c:v>0.39526686807653577</c:v>
                </c:pt>
                <c:pt idx="12">
                  <c:v>0.37025147137506687</c:v>
                </c:pt>
                <c:pt idx="13">
                  <c:v>0.35102925243770317</c:v>
                </c:pt>
                <c:pt idx="14">
                  <c:v>0.34309133489461358</c:v>
                </c:pt>
                <c:pt idx="15">
                  <c:v>0.33795180722891566</c:v>
                </c:pt>
                <c:pt idx="16">
                  <c:v>0.30574857864813643</c:v>
                </c:pt>
                <c:pt idx="17">
                  <c:v>0.2970684039087948</c:v>
                </c:pt>
                <c:pt idx="18">
                  <c:v>0.30973451327433627</c:v>
                </c:pt>
                <c:pt idx="19">
                  <c:v>0.2693926638604931</c:v>
                </c:pt>
                <c:pt idx="20">
                  <c:v>0.28393598103141671</c:v>
                </c:pt>
                <c:pt idx="21">
                  <c:v>0.2575855390574564</c:v>
                </c:pt>
                <c:pt idx="22">
                  <c:v>0.24968474148802017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8-4130-AA06-C6D5B4071AE3}"/>
            </c:ext>
          </c:extLst>
        </c:ser>
        <c:ser>
          <c:idx val="2"/>
          <c:order val="2"/>
          <c:tx>
            <c:strRef>
              <c:f>'Kaikki tapaturmat'!$B$55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tapaturmat'!$C$55:$Y$55</c:f>
              <c:numCache>
                <c:formatCode>0.0\ %</c:formatCode>
                <c:ptCount val="23"/>
                <c:pt idx="0">
                  <c:v>0.14621676891615543</c:v>
                </c:pt>
                <c:pt idx="1">
                  <c:v>0.17371937639198218</c:v>
                </c:pt>
                <c:pt idx="2">
                  <c:v>0.16465422612513722</c:v>
                </c:pt>
                <c:pt idx="3">
                  <c:v>0.16883116883116883</c:v>
                </c:pt>
                <c:pt idx="4">
                  <c:v>0.15189873417721519</c:v>
                </c:pt>
                <c:pt idx="5">
                  <c:v>0.17409326424870467</c:v>
                </c:pt>
                <c:pt idx="6">
                  <c:v>0.18525345622119815</c:v>
                </c:pt>
                <c:pt idx="7">
                  <c:v>0.20429009193054137</c:v>
                </c:pt>
                <c:pt idx="8">
                  <c:v>0.23570019723865879</c:v>
                </c:pt>
                <c:pt idx="9">
                  <c:v>0.20063025210084034</c:v>
                </c:pt>
                <c:pt idx="10">
                  <c:v>0.20703933747412009</c:v>
                </c:pt>
                <c:pt idx="11">
                  <c:v>0.17557251908396945</c:v>
                </c:pt>
                <c:pt idx="12">
                  <c:v>0.18541033434650456</c:v>
                </c:pt>
                <c:pt idx="13">
                  <c:v>0.15108695652173912</c:v>
                </c:pt>
                <c:pt idx="14">
                  <c:v>0.14484978540772533</c:v>
                </c:pt>
                <c:pt idx="15">
                  <c:v>0.14527027027027026</c:v>
                </c:pt>
                <c:pt idx="16">
                  <c:v>0.14333706606942889</c:v>
                </c:pt>
                <c:pt idx="17">
                  <c:v>0.14467592592592593</c:v>
                </c:pt>
                <c:pt idx="18">
                  <c:v>0.14076576576576577</c:v>
                </c:pt>
                <c:pt idx="19">
                  <c:v>0.1204250295159386</c:v>
                </c:pt>
                <c:pt idx="20">
                  <c:v>0.11630434782608695</c:v>
                </c:pt>
                <c:pt idx="21">
                  <c:v>0.14576271186440679</c:v>
                </c:pt>
                <c:pt idx="22">
                  <c:v>0.13850063532401524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58-4130-AA06-C6D5B4071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0816"/>
        <c:axId val="137492352"/>
      </c:lineChart>
      <c:catAx>
        <c:axId val="1374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37492352"/>
        <c:crosses val="autoZero"/>
        <c:auto val="1"/>
        <c:lblAlgn val="ctr"/>
        <c:lblOffset val="100"/>
        <c:noMultiLvlLbl val="0"/>
      </c:catAx>
      <c:valAx>
        <c:axId val="13749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Päihtyneiden osuus tapaturmissa kuolleista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749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22329358542272"/>
          <c:y val="7.2339272859507059E-2"/>
          <c:w val="0.10778182477670138"/>
          <c:h val="0.17043273690694413"/>
        </c:manualLayout>
      </c:layout>
      <c:overlay val="0"/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7BC9B-7A10-49F2-A2C8-C843C72821C4}" type="datetimeFigureOut">
              <a:rPr lang="fi-FI" smtClean="0"/>
              <a:t>26.10.2023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63C75-FB7A-433E-9E68-BCB70F246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81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elintavat-ja-ravitsemus/ravitsemu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kainstituutti.fi/content/uploads/2017/01/Liite_12_Voimaa_vanhuuteen_ruuasta.pdf" TargetMode="External"/><Relationship Id="rId5" Type="http://schemas.openxmlformats.org/officeDocument/2006/relationships/hyperlink" Target="https://thl.fi/fi/web/elintavat-ja-ravitsemus/ravitsemus/ruokapalvelut" TargetMode="External"/><Relationship Id="rId4" Type="http://schemas.openxmlformats.org/officeDocument/2006/relationships/hyperlink" Target="https://thl.fi/fi/web/elintavat-ja-ravitsemus/ravitsemus/suomalaisten-ravitsemus-ja-ruokailu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8HgjzxjL4&amp;t=28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J5FoUY3W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kainstituutti.fi/content/uploads/2017/01/Liite_12_Voimaa_vanhuuteen_ruuast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Det var en topp år 2006 med olyckor där berusning hade en andel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I början av perioden skedde cirka en tredjedel av olyckorna i berusat tillstånd, i slutet av perioden lite fler än var femte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/>
              <a:t>En tydlig minskning för män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8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 rtl="0">
              <a:buFont typeface="Arial" panose="020B0604020202020204" pitchFamily="34" charset="0"/>
              <a:buChar char="•"/>
            </a:pPr>
            <a:r>
              <a:rPr lang="sv-fi" b="0" i="0" u="none" baseline="0" dirty="0"/>
              <a:t>På </a:t>
            </a:r>
            <a:r>
              <a:rPr lang="sv-fi" b="0" i="0" u="none" baseline="0" dirty="0" err="1"/>
              <a:t>THL:s</a:t>
            </a:r>
            <a:r>
              <a:rPr lang="sv-fi" b="0" i="0" u="none" baseline="0" dirty="0"/>
              <a:t> webbplats finns forskningsinformation om sambanden mellan näring och hälsa, rekommendationer och finländarnas kost.</a:t>
            </a:r>
            <a:endParaRPr lang="sv-fi" dirty="0">
              <a:hlinkClick r:id="rId3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sv-fi" b="0" i="0" u="none" baseline="0" dirty="0">
                <a:hlinkClick r:id="rId3"/>
              </a:rPr>
              <a:t>Om kosten</a:t>
            </a:r>
            <a:endParaRPr lang="sv-fi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sv-fi" b="0" i="0" u="none" baseline="0" dirty="0">
                <a:hlinkClick r:id="rId4"/>
              </a:rPr>
              <a:t>Kosten för olika åldersgrupper</a:t>
            </a:r>
            <a:endParaRPr lang="sv-fi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sv-fi" b="0" i="0" u="none" baseline="0" dirty="0">
                <a:hlinkClick r:id="rId5"/>
              </a:rPr>
              <a:t>Matservice</a:t>
            </a:r>
            <a:endParaRPr lang="sv-fi" altLang="fi-FI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sv-fi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Livskraft av maten på äldre dar (</a:t>
            </a:r>
            <a:r>
              <a:rPr lang="sv-fi" b="0" i="0" u="none" baseline="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Äldreinstitutets</a:t>
            </a:r>
            <a:r>
              <a:rPr lang="sv-fi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 broschyr) </a:t>
            </a:r>
            <a:endParaRPr lang="sv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81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När man blir äldre förändras kroppens funktion och sammansättning, vilket även minskar alkoholtoleransen. Dessutom kan olika sjukdomar och medicinering öka alkoholens negativa inverkningar och öka risken för fallolyckor och olyckor.</a:t>
            </a:r>
          </a:p>
          <a:p>
            <a:pPr algn="l" rtl="0"/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Man har observerat att två av tre drunknade har haft en halv promille eller mer alkohol i blodet.</a:t>
            </a:r>
            <a:endParaRPr lang="sv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60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Brådska var även orsaken till drygt en fjärdedel av motionsolyckor och cirka 40 % av övriga fritidsolyckor (Källa: </a:t>
            </a:r>
            <a:r>
              <a:rPr lang="sv-fi" sz="1200" b="0" i="0" u="none" kern="1200" baseline="0" dirty="0" err="1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Uhritutkimus</a:t>
            </a:r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 2017)</a:t>
            </a:r>
            <a:endParaRPr lang="sv-fi" sz="1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25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I övergångsåldern minskar det kvinnliga könshormonet östrogen, vilket även påverkar musklerna och orsakar minskning av muskelmassan.</a:t>
            </a:r>
            <a:endParaRPr lang="sv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70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0" i="0" u="none" baseline="0" dirty="0"/>
              <a:t>God muskelkondition och balans hjälper att förebygga fall- och halkolyckor.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74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Riklig motion minskar mängden fett i kroppen, och påverkar i synnerhet fettvävnaden i buken och inre organen.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fi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sv-fi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Upprätthåller benstommens massa och styrka</a:t>
            </a:r>
            <a:r>
              <a:rPr lang="sv-fi" sz="1200" b="0" i="0" u="non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v-fi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 som är viktigt för att förebygga benskörhet, det vill säga osteoporos och benbrott.</a:t>
            </a:r>
            <a:endParaRPr lang="sv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1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17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b="0" i="0" u="none" baseline="0" dirty="0"/>
              <a:t>Vid rask motion, till exempel promenad, blir man måttligt andfådd, men kan tala hela meningar.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b="0" i="0" u="none" baseline="0" dirty="0"/>
              <a:t>Vid ansträngande motion, till exempel skidåkning eller vattenlöpning, där man tydligt blir andfådd och endast kan säga några ord i taget.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b="0" i="0" u="none" baseline="0" dirty="0"/>
              <a:t>Balans, muskelkraft: i många gymnastikpass tränas dessa egenskaper samtidigt.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fi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b="0" i="0" u="none" baseline="0" dirty="0"/>
              <a:t>https://ukkinstituutti.fi/liikkuminen/liikkumisen-suositukset/liikkumisen-suositus-yli-65-vuotiaille/ ,  </a:t>
            </a:r>
            <a:r>
              <a:rPr lang="sv-fi" sz="1200" b="0" i="0" u="none" baseline="0" dirty="0">
                <a:hlinkClick r:id="rId3"/>
              </a:rPr>
              <a:t>video</a:t>
            </a:r>
            <a:r>
              <a:rPr lang="sv-fi" sz="1200" b="0" i="0" u="none" baseline="0" dirty="0"/>
              <a:t> (https://www.youtube.com/watch?v=748HgjzxjL4&amp;t=28s)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83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0" i="0" u="none" baseline="0" dirty="0"/>
              <a:t>Video om </a:t>
            </a:r>
            <a:r>
              <a:rPr lang="sv-fi" sz="1200" b="0" i="0" u="none" baseline="0" dirty="0">
                <a:hlinkClick r:id="rId3"/>
              </a:rPr>
              <a:t>Hälsosam mat – Ingredienser i god kost</a:t>
            </a:r>
            <a:r>
              <a:rPr lang="sv-fi" sz="1200" b="0" i="0" u="none" baseline="0" dirty="0"/>
              <a:t> (Statens näringsdelegation)</a:t>
            </a:r>
            <a:endParaRPr lang="sv-fi" altLang="fi-FI" sz="1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46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EA4-0980-4430-8814-D9C737FF559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C59A-D211-481B-A0FF-EFFD78251D5D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ED4C-0690-4F43-8FFC-906E8F15BAB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A890-A432-4A9E-B604-58776B205C0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3B9B-1D30-4725-8AEB-5417A7DA404A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2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404-6B62-410C-92A8-D784684FEE68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08CE-EDCC-4A11-BF73-ABA97546B2BD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A776-681E-48D8-96A1-9B18D10EA3E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5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D545-3B65-4A1E-826D-0E0B4268FF2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5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C6A1-7666-4102-8CA2-E0F54D6C91E9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08B6-E40B-4DB2-A7AE-D69358AFB6F0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5FD80C-F4FE-4D6C-A2D0-D06371A2170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kinstituutti.fi/testaaliikkumise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ukkinstituutti.fi/filebank/722-Yli_65_v_liikuntapiirakka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sv/motionsrekommendationer/motionsrekommendation-for-vuxn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instituutti.fi/content/uploads/2017/01/Liite_12_Voimaa_vanhuuteen_ruuasta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D87B8-EAC1-4028-85CE-3288F468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sz="5500" b="1" dirty="0" err="1"/>
              <a:t>Förebyggande</a:t>
            </a:r>
            <a:r>
              <a:rPr lang="fi-FI" sz="5500" b="1" dirty="0"/>
              <a:t> av </a:t>
            </a:r>
            <a:r>
              <a:rPr lang="fi-FI" sz="5500" b="1" dirty="0" err="1"/>
              <a:t>olyckor</a:t>
            </a:r>
            <a:r>
              <a:rPr lang="fi-FI" sz="5500" b="1" dirty="0"/>
              <a:t> i </a:t>
            </a:r>
            <a:r>
              <a:rPr lang="fi-FI" sz="5500" b="1" dirty="0" err="1"/>
              <a:t>hemmet</a:t>
            </a:r>
            <a:r>
              <a:rPr lang="fi-FI" sz="5500" b="1" dirty="0"/>
              <a:t> </a:t>
            </a:r>
            <a:r>
              <a:rPr lang="fi-FI" sz="5500" b="1" dirty="0" err="1"/>
              <a:t>och</a:t>
            </a:r>
            <a:r>
              <a:rPr lang="fi-FI" sz="5500" b="1" dirty="0"/>
              <a:t> </a:t>
            </a:r>
            <a:r>
              <a:rPr lang="fi-FI" sz="5500" b="1" dirty="0" err="1"/>
              <a:t>på</a:t>
            </a:r>
            <a:r>
              <a:rPr lang="fi-FI" sz="5500" b="1" dirty="0"/>
              <a:t> </a:t>
            </a:r>
            <a:r>
              <a:rPr lang="fi-FI" sz="5500" b="1" dirty="0" err="1"/>
              <a:t>fritiden</a:t>
            </a:r>
            <a:r>
              <a:rPr lang="fi-FI" sz="5500" b="1" dirty="0"/>
              <a:t> - </a:t>
            </a:r>
            <a:r>
              <a:rPr lang="fi-FI" sz="5500" b="1" dirty="0" err="1"/>
              <a:t>Levnadssätt</a:t>
            </a:r>
            <a:endParaRPr lang="fi-FI" sz="5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7DC02-815A-46E5-BF07-5631F560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sv-fi" b="1" dirty="0"/>
              <a:t>Hemmets säkerhetsträning</a:t>
            </a:r>
            <a:endParaRPr lang="sv-fi" dirty="0"/>
          </a:p>
          <a:p>
            <a:endParaRPr lang="fi-FI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8C9E35-E205-41A6-AE1F-FB8ECC12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Trygghetscoachträning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306001-A2E2-45B3-B995-631D11F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C6505518-29A8-8340-D0B6-C9D3ADA3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44" y="4037744"/>
            <a:ext cx="2554082" cy="20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Förändringar som åldern för med sig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Förändringarna kommer successivt och individuellt.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Forskningsrön om åldrandets inverkningar: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sz="1800" dirty="0"/>
              <a:t>för en 50-åring har muskelmassan minskat 10 % och 40 % för en 70-åring.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sz="1800" dirty="0"/>
              <a:t>längden minskar, 2 cm per 10 år för 60 år fyllda.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sz="1800" dirty="0"/>
              <a:t>vikten ökar lättare med åldern.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sz="1800" dirty="0"/>
              <a:t>benstommens massa minskar redan från 40-års ålder.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Muskelstyrkan försvagas långsammare i nedre extremiteter än i övre extremiteter.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Risken för olyckor ökar, eftersom balansen försvagas, fallrisken ökar och reaktionshastigheten blir långsammare.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053B9-7A18-4AF8-BA29-C3EB8BD95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03628" cy="4601183"/>
          </a:xfrm>
        </p:spPr>
        <p:txBody>
          <a:bodyPr>
            <a:noAutofit/>
          </a:bodyPr>
          <a:lstStyle/>
          <a:p>
            <a:r>
              <a:rPr lang="sv-fi" sz="3200" b="1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Motion främjar </a:t>
            </a:r>
            <a:r>
              <a:rPr lang="sv-fi" sz="3200" b="1" dirty="0"/>
              <a:t>funktions</a:t>
            </a:r>
            <a:r>
              <a:rPr lang="sv-FI" sz="3200" b="1" dirty="0"/>
              <a:t>-</a:t>
            </a:r>
            <a:r>
              <a:rPr lang="sv-fi" sz="3200" b="1" dirty="0"/>
              <a:t>förmågan, förebygger sjukdomar och förbättrar livskvaliteten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Enligt undersökningar är motion den effektivaste enskilda interventionen för att förebygga fallolyckor.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Det är aldrig för sent att börja motionera, men man avslutar det alltid för tidigt.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Även en liten inverkan kan ha avgörande betydelse för äldre med tanke på funktionsförmågan och livskvaliteten. </a:t>
            </a:r>
            <a:endParaRPr lang="sv-fi" altLang="fi-FI" sz="1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UKK-institutets motionsrekommendation anger nödvändig mängd hälsofrämjande motion per vecka och ger exempel på motionsformer.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På UKK-institutets webbplats finns </a:t>
            </a:r>
            <a:r>
              <a:rPr lang="sv-fi" sz="1800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gratis applikation </a:t>
            </a: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som du kan använda för att bedöma om du får tillräckligt med motion varje vecka. </a:t>
            </a:r>
            <a:endParaRPr lang="sv-fi" altLang="fi-FI" sz="1800" dirty="0">
              <a:cs typeface="Arial" panose="020B0604020202020204" pitchFamily="34" charset="0"/>
              <a:hlinkClick r:id="rId4"/>
            </a:endParaRP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F67D4-6162-4983-9615-63F1E3B62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Med motion kan man: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minska och fördröja förändringar som åldern för med sig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främja hälsan och fysiska funktionsförmågan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förbättra koncentrationsförmågan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fördröja minskning av muskelmassan och -kraften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upprätthålla och rentav förbättra muskelkraften- och -uthålligheten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upprätthålla benstommens massa och styrka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upprätthålla rörligheten, balansen, vigheten och ledernas hälsa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öka syreupptagningsförmågan 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förbättra sömnkvaliteten och sömnrytmen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förbättra aptiten och nutritionstillståndet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förbättra det psykiska välbefinnandet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76A01-5437-44EF-B961-B4A30DB7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B8EA7-0996-4601-8F06-E21E8D2E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Välj</a:t>
            </a:r>
            <a:r>
              <a:rPr lang="en-US" sz="3200" b="1" dirty="0"/>
              <a:t> </a:t>
            </a:r>
            <a:r>
              <a:rPr lang="en-US" sz="3200" b="1" dirty="0" err="1"/>
              <a:t>ditt</a:t>
            </a:r>
            <a:r>
              <a:rPr lang="en-US" sz="3200" b="1" dirty="0"/>
              <a:t> </a:t>
            </a:r>
            <a:r>
              <a:rPr lang="en-US" sz="3200" b="1" dirty="0" err="1"/>
              <a:t>eget</a:t>
            </a:r>
            <a:r>
              <a:rPr lang="en-US" sz="3200" b="1" dirty="0"/>
              <a:t> </a:t>
            </a:r>
            <a:r>
              <a:rPr lang="en-US" sz="3200" b="1" dirty="0" err="1"/>
              <a:t>sätt</a:t>
            </a:r>
            <a:r>
              <a:rPr lang="en-US" sz="3200" b="1" dirty="0"/>
              <a:t> </a:t>
            </a:r>
            <a:r>
              <a:rPr lang="en-US" sz="3200" b="1" dirty="0" err="1"/>
              <a:t>att</a:t>
            </a:r>
            <a:r>
              <a:rPr lang="en-US" sz="3200" b="1" dirty="0"/>
              <a:t> </a:t>
            </a:r>
            <a:r>
              <a:rPr lang="en-US" sz="3200" b="1" dirty="0" err="1"/>
              <a:t>motionera</a:t>
            </a:r>
            <a:r>
              <a:rPr lang="en-US" sz="3200" b="1" dirty="0"/>
              <a:t>, </a:t>
            </a:r>
            <a:r>
              <a:rPr lang="en-US" sz="3200" b="1" dirty="0" err="1"/>
              <a:t>varje</a:t>
            </a:r>
            <a:r>
              <a:rPr lang="en-US" sz="3200" b="1" dirty="0"/>
              <a:t> </a:t>
            </a:r>
            <a:r>
              <a:rPr lang="en-US" sz="3200" b="1" dirty="0" err="1"/>
              <a:t>steg</a:t>
            </a:r>
            <a:r>
              <a:rPr lang="en-US" sz="3200" b="1" dirty="0"/>
              <a:t> </a:t>
            </a:r>
            <a:r>
              <a:rPr lang="en-US" sz="3200" b="1" dirty="0" err="1"/>
              <a:t>är</a:t>
            </a:r>
            <a:r>
              <a:rPr lang="en-US" sz="3200" b="1" dirty="0"/>
              <a:t> till </a:t>
            </a:r>
            <a:r>
              <a:rPr lang="en-US" sz="3200" b="1" dirty="0" err="1"/>
              <a:t>fördel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4D45-D70C-4A95-A58C-E677DCF5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sz="1800" dirty="0" err="1">
                <a:solidFill>
                  <a:srgbClr val="FFFFFF"/>
                </a:solidFill>
              </a:rPr>
              <a:t>Lätt</a:t>
            </a:r>
            <a:r>
              <a:rPr lang="en-US" sz="1800" dirty="0">
                <a:solidFill>
                  <a:srgbClr val="FFFFFF"/>
                </a:solidFill>
              </a:rPr>
              <a:t> motion </a:t>
            </a:r>
            <a:r>
              <a:rPr lang="en-US" sz="1800" dirty="0" err="1">
                <a:solidFill>
                  <a:srgbClr val="FFFFFF"/>
                </a:solidFill>
              </a:rPr>
              <a:t>så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ofta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möjligt</a:t>
            </a:r>
            <a:r>
              <a:rPr lang="en-US" sz="1800" dirty="0">
                <a:solidFill>
                  <a:srgbClr val="FFFFFF"/>
                </a:solidFill>
              </a:rPr>
              <a:t>, till </a:t>
            </a:r>
            <a:r>
              <a:rPr lang="en-US" sz="1800" dirty="0" err="1">
                <a:solidFill>
                  <a:srgbClr val="FFFFFF"/>
                </a:solidFill>
              </a:rPr>
              <a:t>exempel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hemsysslor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utomhusaktiviteter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butiksresa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gårdsarbeten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och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övriga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vanliga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sysslor</a:t>
            </a:r>
            <a:r>
              <a:rPr lang="en-US" sz="1800" dirty="0">
                <a:solidFill>
                  <a:srgbClr val="FFFFFF"/>
                </a:solidFill>
              </a:rPr>
              <a:t>. </a:t>
            </a:r>
          </a:p>
          <a:p>
            <a:pPr>
              <a:buClr>
                <a:schemeClr val="bg1"/>
              </a:buClr>
            </a:pPr>
            <a:r>
              <a:rPr lang="en-US" sz="1800" dirty="0" err="1">
                <a:solidFill>
                  <a:srgbClr val="FFFFFF"/>
                </a:solidFill>
              </a:rPr>
              <a:t>Goda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och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säkra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grenar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för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äldre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är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promenad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stavgång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skidåkning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gymnastik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dans </a:t>
            </a: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simning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vattengymnastik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err="1">
                <a:solidFill>
                  <a:srgbClr val="FFFFFF"/>
                </a:solidFill>
              </a:rPr>
              <a:t>olika</a:t>
            </a:r>
            <a:r>
              <a:rPr lang="en-US" dirty="0">
                <a:solidFill>
                  <a:srgbClr val="FFFFFF"/>
                </a:solidFill>
              </a:rPr>
              <a:t> former av </a:t>
            </a:r>
            <a:r>
              <a:rPr lang="en-US" dirty="0" err="1">
                <a:solidFill>
                  <a:srgbClr val="FFFFFF"/>
                </a:solidFill>
              </a:rPr>
              <a:t>gruppgymnastik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avsedd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för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äldre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1A72C7-8D5B-4AC5-8A30-046FCCBE9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3298" r="6433"/>
          <a:stretch>
            <a:fillRect/>
          </a:stretch>
        </p:blipFill>
        <p:spPr>
          <a:xfrm>
            <a:off x="7567064" y="772205"/>
            <a:ext cx="3750045" cy="53306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EF5D-6619-4EEF-8C84-0ED32008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Trygghetscoachträning</a:t>
            </a:r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6D7F-4F19-416C-8E02-5D47EB42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DBF50-EE41-4DDB-8F22-84ECA6BA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sv-fi" sz="3200" b="1" dirty="0"/>
              <a:t>Motions-rekommendationer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379306"/>
            <a:ext cx="4998962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De nya </a:t>
            </a:r>
            <a:r>
              <a:rPr lang="sv-fi" sz="1800" dirty="0">
                <a:solidFill>
                  <a:srgbClr val="FFFFFF"/>
                </a:solidFill>
                <a:hlinkClick r:id="rId3"/>
              </a:rPr>
              <a:t>motionsrekommendationerna (2019) </a:t>
            </a:r>
            <a:r>
              <a:rPr lang="sv-fi" sz="1800" dirty="0">
                <a:solidFill>
                  <a:srgbClr val="FFFFFF"/>
                </a:solidFill>
              </a:rPr>
              <a:t>beaktar bättre än tidigare betydelsen av lätt motion, att pausa stillasittande och tillräcklig sömn.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Rask motion sammanlagt 2 timmar 30 minuter i veckan eller ansträngande motion sammanlagt 1 timme 15 minuter i veckan.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Man rekommenderas träna muskelstyrkan, balansen och vigheten 2–3 gånger i veckan.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Redan lite motion är bra för funktionsförmågan och hälsan, bara den är regelbunden.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56351D-00DC-43AC-9425-A7A41DE94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3" b="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249FD68-6A6D-4587-9359-92E53B14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E9F6-F8B4-4FDB-B68D-3EAFE523A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b="1" dirty="0"/>
              <a:t>Förebyggande av olyckor i hemmet och på fritiden</a:t>
            </a:r>
            <a:br>
              <a:rPr lang="sv-fi" dirty="0"/>
            </a:br>
            <a:r>
              <a:rPr lang="sv-fi" b="1" dirty="0"/>
              <a:t> – Levnadssätt: Näring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718F5-CBCC-4E86-BD48-0CA25EA48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5860C-5B89-4317-AB56-E4628BCF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0BF94-783B-4F7A-921F-F53A1FFE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7F2DA-7DA0-47CC-B651-AD1C01AC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Kostens betydelse framhävs när man blir äldre 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För lite energi eller ensidig mat kan bland annat försvaga rörelseförmågan och således utsätta en för olyckor.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Betydelsen av mångsidig kost och tillräckligt med vätska framhävs när man blir äldre.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Åldrande ökar även risken för osteoporos som kan förebyggas med tillräckligt intag av kalcium och D-vitamin och motion som belastar benstommen.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4F80C-EA6A-4CC5-A0E2-4FD9D499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E3116C6F-2DA8-48ED-AAD2-A48413AC4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28" r="9092" b="19274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5218209" cy="1255469"/>
          </a:xfrm>
        </p:spPr>
        <p:txBody>
          <a:bodyPr>
            <a:normAutofit/>
          </a:bodyPr>
          <a:lstStyle/>
          <a:p>
            <a:r>
              <a:rPr lang="sv-fi" sz="3200" b="1" dirty="0"/>
              <a:t>Närings-rekommendationer</a:t>
            </a:r>
            <a:br>
              <a:rPr lang="sv-fi" sz="3200" b="1" dirty="0"/>
            </a:br>
            <a:r>
              <a:rPr lang="sv-fi" sz="3200" b="1" dirty="0"/>
              <a:t>för äldre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5614247" cy="3457268"/>
          </a:xfrm>
        </p:spPr>
        <p:txBody>
          <a:bodyPr anchor="t">
            <a:normAutofit/>
          </a:bodyPr>
          <a:lstStyle/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Energiinnehållet i kosten ska motsvara energiförbrukningen.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Kosten ska vara mångsidig, färggrann och innehålla tillräckligt med protein.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Användningen av salt ska vara måttligt och användningen av omättade fetter är viktigt med tanke på hjärt-kärlsjukdomar.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Tillräcklig motion som ökar energiförbrukningen och upprätthåller muskelkonditionen.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Att eventuellt försöka gå ner i vikt sker långsamt.</a:t>
            </a: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DE19E-75DE-4A9A-96A2-42F43BF3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sv-fi" sz="3200" b="1" dirty="0"/>
              <a:t>Närings-rekommendationer</a:t>
            </a:r>
            <a:br>
              <a:rPr lang="sv-fi" sz="3200" b="1" dirty="0"/>
            </a:br>
            <a:r>
              <a:rPr lang="sv-fi" sz="3200" b="1" dirty="0"/>
              <a:t>för äldre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763238" cy="3579854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Vi ser till att få tillräckligt med energi, protein och näringsämnen i samband med sjukdomar.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D-vitamintillskott 20 mikrogram/dygn året runt.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Vi sköter munhälsan.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sz="1800" dirty="0">
                <a:solidFill>
                  <a:srgbClr val="FFFFFF"/>
                </a:solidFill>
              </a:rPr>
              <a:t>På </a:t>
            </a:r>
            <a:r>
              <a:rPr lang="sv-fi" sz="1800" dirty="0" err="1">
                <a:solidFill>
                  <a:srgbClr val="FFFFFF"/>
                </a:solidFill>
              </a:rPr>
              <a:t>THL:s</a:t>
            </a:r>
            <a:r>
              <a:rPr lang="sv-fi" sz="1800" dirty="0">
                <a:solidFill>
                  <a:srgbClr val="FFFFFF"/>
                </a:solidFill>
              </a:rPr>
              <a:t> webbplats finns forskningsinformation om bland annat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FFFFFF"/>
                </a:solidFill>
              </a:rPr>
              <a:t>Kost för olika åldersgrupper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FFFFFF"/>
                </a:solidFill>
              </a:rPr>
              <a:t>Matservice</a:t>
            </a:r>
            <a:endParaRPr lang="sv-fi" altLang="fi-FI" dirty="0">
              <a:solidFill>
                <a:srgbClr val="FFFFFF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FFC000"/>
                </a:solidFill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Livskraft av maten på äldre dar (</a:t>
            </a:r>
            <a:r>
              <a:rPr lang="sv-fi" dirty="0" err="1">
                <a:solidFill>
                  <a:srgbClr val="FFC000"/>
                </a:solidFill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Äldreinstitutets</a:t>
            </a:r>
            <a:r>
              <a:rPr lang="sv-fi" dirty="0">
                <a:solidFill>
                  <a:srgbClr val="FFC000"/>
                </a:solidFill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broschyr) </a:t>
            </a:r>
            <a:endParaRPr lang="sv-fi" altLang="fi-FI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EE08ADD-0A04-4E47-9A0F-83BAC191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0" r="2599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1C3864C-6AD0-4EAB-990A-4A4EBA238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5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Trygghetscoachträning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861B6222-A7AC-C4E1-FB33-19F47CB7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1952244"/>
            <a:ext cx="367588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8684-9B5C-42C0-9810-97B36E91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Levnadssätt i förebyggande av olyckor 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8AEB-54DC-417B-82DB-B5F5ACBC0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Förutom säkerheten i hemmiljön kan olyckor förebyggas genom att sköta om sin hälsa och funktionsförmåga: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dirty="0"/>
              <a:t>regelbunden motion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dirty="0"/>
              <a:t>undvika brådska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dirty="0"/>
              <a:t>tillräcklig sömn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dirty="0"/>
              <a:t>mångsidig kost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fi" dirty="0"/>
              <a:t>inte använda rusmedel</a:t>
            </a:r>
            <a:endParaRPr lang="sv-fi" alt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536B-78DC-4F33-915F-B3D628EE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Trygghetscoachträning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CA9F2-AEA4-40DC-A110-3E0E3746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F738BB-6635-47ED-A283-61D88A73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239D-2BB8-44A5-A5BE-23633AEB8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b="1" dirty="0"/>
              <a:t>Förebyggande av olyckor i hemmet och på fritiden</a:t>
            </a:r>
            <a:br>
              <a:rPr lang="sv-fi" dirty="0"/>
            </a:br>
            <a:r>
              <a:rPr lang="sv-fi" b="1" dirty="0"/>
              <a:t> – Levnadssätt: Rusmedel och brådska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28493-CED7-4177-82F9-1479DDB3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F052-B600-4125-A31E-C3D6B65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Trygghetscoachträning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75AD-68A0-415B-8371-891A32C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37783-F3F9-47EA-8E18-F1D2E179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25A3-3F6A-4907-A046-806AFA3F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Rusmedel och olycksrisker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35A7-CFAB-46DD-BCCE-9360D313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Prestationsförmågan försvagas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Centrala nervsystemet lamslås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Koordinationsförmågan försvagas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Impulsiviteten ökar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Omdömesförmågan försvagas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Risktagningen ökar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Uppfattningen om egna färdigheter blir förvrängd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2DC27-CBA4-4B90-B2D0-070B91EE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7BDA2-DBE8-4BF6-9717-B7D4CE95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17210-F375-435E-936A-BBE10638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41F7-7CE4-4BDF-B7E8-27919FF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Berusning har ofta andel i olyckor</a:t>
            </a:r>
            <a:endParaRPr lang="fi-FI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E2892-2848-43C2-A1A8-3E4AD7C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C3D7E-4DF4-4567-A94C-82A5F63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B50EF-8ED0-4F5D-8194-3589B39E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D3A8E7-3B5B-4382-801A-D7A1DDA0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18641"/>
              </p:ext>
            </p:extLst>
          </p:nvPr>
        </p:nvGraphicFramePr>
        <p:xfrm>
          <a:off x="3665622" y="939405"/>
          <a:ext cx="8013443" cy="51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3FB6C1-BC5F-C3C3-8E50-310D2B5860A0}"/>
              </a:ext>
            </a:extLst>
          </p:cNvPr>
          <p:cNvSpPr txBox="1"/>
          <p:nvPr/>
        </p:nvSpPr>
        <p:spPr>
          <a:xfrm>
            <a:off x="11013744" y="1250086"/>
            <a:ext cx="798505" cy="884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i-FI" sz="900" dirty="0" err="1"/>
              <a:t>Sammanlagt</a:t>
            </a:r>
            <a:endParaRPr lang="fi-FI" sz="900" dirty="0"/>
          </a:p>
          <a:p>
            <a:pPr>
              <a:lnSpc>
                <a:spcPct val="200000"/>
              </a:lnSpc>
            </a:pPr>
            <a:r>
              <a:rPr lang="fi-FI" sz="900" dirty="0" err="1"/>
              <a:t>Män</a:t>
            </a:r>
            <a:endParaRPr lang="fi-FI" sz="900" dirty="0"/>
          </a:p>
          <a:p>
            <a:pPr>
              <a:lnSpc>
                <a:spcPct val="200000"/>
              </a:lnSpc>
            </a:pPr>
            <a:r>
              <a:rPr lang="fi-FI" sz="900" dirty="0" err="1"/>
              <a:t>Kvinnor</a:t>
            </a:r>
            <a:r>
              <a:rPr lang="fi-FI" sz="9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BD806-CA50-5988-A51E-5FA0122BEC2E}"/>
              </a:ext>
            </a:extLst>
          </p:cNvPr>
          <p:cNvSpPr txBox="1"/>
          <p:nvPr/>
        </p:nvSpPr>
        <p:spPr>
          <a:xfrm>
            <a:off x="3665622" y="1542553"/>
            <a:ext cx="400110" cy="349857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sv-SE" sz="1400" dirty="0"/>
              <a:t>andelen berusade personer som dött i olyckor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9406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332C-1D44-44E9-B328-98DE3A10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/>
              <a:t>Rusmedel och olyckor 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BE1A-A4D2-4BB6-AA9F-E7A86F0A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Flest olyckor i berusat tillstånd sker bland ungdomar, personer i medelåldern och män.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För äldre behöver mängden alkohol inte vara stor för att öka risken för olyckor.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Rusmedel och i synnerhet alkohol har en betydande roll för brand- och bastudödsfall. Alkohol har även andel i trafik- och vattentrafikolyckor, förfrysningar och kvävningar.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Drygt 7 % av fallolyckor inträffar när personerna är alkoholpåverkade.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Andelen berusade personer i olycksfall som leder till dödsfall minskar.</a:t>
            </a:r>
            <a:endParaRPr lang="sv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48036-291E-4C13-AB6C-AB32A0B2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63639-048C-4238-BA9E-DCC15F6B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F9553-853F-47A9-9085-6BBAF144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C190-620D-49F0-8E62-DB93F2C3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Olyckor orsakade av rusmedel kan förebyggas </a:t>
            </a:r>
            <a:br>
              <a:rPr lang="sv-fi" b="1" dirty="0"/>
            </a:b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2ABF7-309B-40CD-A3EF-8985D8FE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Genom att minska den totala alkoholkonsumtionen och speciellt drickande för att bli full.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Genom att dela information om riskerna av blandmissbruk av mediciner och rusmedel.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Genom att undvika användning av rusmedel när man vistas vid vatten eller rör sig på vatten.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Genom att aktivt föra användningen av rusmedel på tal och känna igen riskanvändning.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1800" dirty="0"/>
              <a:t>Genom rusmedelstjänster med låg tröskel och hänvisa till vård.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B810-E74A-4305-ACFB-63724083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93E7A-0D43-4B78-A801-017FF5D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A4A24-FCB3-46DE-8157-17E0DB97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/>
              <a:t>Brådska och olycksrisker </a:t>
            </a:r>
            <a:endParaRPr lang="fi-FI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1800" dirty="0"/>
              <a:t>Koncentrationsförmågan försvagas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1800" dirty="0"/>
              <a:t>Reaktionsförmågan blir långsammare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1800" dirty="0"/>
              <a:t>Risktagningen ökar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1800" dirty="0"/>
              <a:t>Ovarsamhet, likgiltighet ökar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sv-fi" sz="1800" b="1" dirty="0">
                <a:ea typeface="ヒラギノ角ゴ Pro W3" pitchFamily="-60" charset="-128"/>
                <a:cs typeface="ヒラギノ角ゴ Pro W3" pitchFamily="-60" charset="-128"/>
                <a:sym typeface="ヒラギノ角ゴ Pro W3" pitchFamily="-60" charset="-128"/>
              </a:rPr>
              <a:t>Brådska ligger särskilt bakom olycksfall i hemmet, av vilka långt fler än hälften (62 procent) delvis eller uteslutande beror på brådska.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D25F3-A6F4-43E1-BC81-28DB20D5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0163-A9A1-498A-A95C-FDBCE6E06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b="1" dirty="0"/>
              <a:t>Förebyggande av olyckor i hemmet och på fritiden</a:t>
            </a:r>
            <a:br>
              <a:rPr lang="sv-fi" dirty="0"/>
            </a:br>
            <a:r>
              <a:rPr lang="sv-fi" b="1" dirty="0"/>
              <a:t> – Levnadssätt: Motion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8CA8C-D8B1-4046-9E35-AFCC3A81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88ABD-DE87-48BB-AEE9-3F739E1E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Trygghetscoachträning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0242D-AB18-4FB2-AB90-B5676B08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3EFD5-E8B8-4427-9060-F4AF80DE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33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f34a3f-8cef-4d58-91c0-b71399955b23">
      <Terms xmlns="http://schemas.microsoft.com/office/infopath/2007/PartnerControls"/>
    </lcf76f155ced4ddcb4097134ff3c332f>
    <TaxCatchAll xmlns="672109ba-20b3-4268-a09c-ddb1ec7e71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A30B0CBC4BD146A4417078D797F170" ma:contentTypeVersion="10" ma:contentTypeDescription="Skapa ett nytt dokument." ma:contentTypeScope="" ma:versionID="be23665dc3e0fefa864e8dcc7ba6bdcd">
  <xsd:schema xmlns:xsd="http://www.w3.org/2001/XMLSchema" xmlns:xs="http://www.w3.org/2001/XMLSchema" xmlns:p="http://schemas.microsoft.com/office/2006/metadata/properties" xmlns:ns2="c1f34a3f-8cef-4d58-91c0-b71399955b23" xmlns:ns3="672109ba-20b3-4268-a09c-ddb1ec7e71a1" targetNamespace="http://schemas.microsoft.com/office/2006/metadata/properties" ma:root="true" ma:fieldsID="bf2b6d37f73c2a03bf395a0a4a91e37a" ns2:_="" ns3:_="">
    <xsd:import namespace="c1f34a3f-8cef-4d58-91c0-b71399955b23"/>
    <xsd:import namespace="672109ba-20b3-4268-a09c-ddb1ec7e7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a3f-8cef-4d58-91c0-b71399955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109ba-20b3-4268-a09c-ddb1ec7e71a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0bf0e6e-6d56-4639-9ab5-85b4cfd28b9a}" ma:internalName="TaxCatchAll" ma:showField="CatchAllData" ma:web="672109ba-20b3-4268-a09c-ddb1ec7e7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2A55A-A5BA-4748-B33D-8BE9D3FD452F}">
  <ds:schemaRefs>
    <ds:schemaRef ds:uri="http://schemas.microsoft.com/office/2006/metadata/properties"/>
    <ds:schemaRef ds:uri="http://schemas.microsoft.com/office/infopath/2007/PartnerControls"/>
    <ds:schemaRef ds:uri="c1f34a3f-8cef-4d58-91c0-b71399955b23"/>
    <ds:schemaRef ds:uri="672109ba-20b3-4268-a09c-ddb1ec7e71a1"/>
  </ds:schemaRefs>
</ds:datastoreItem>
</file>

<file path=customXml/itemProps2.xml><?xml version="1.0" encoding="utf-8"?>
<ds:datastoreItem xmlns:ds="http://schemas.openxmlformats.org/officeDocument/2006/customXml" ds:itemID="{BAA26E6F-8884-44D3-9921-0347A0AF2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A7C704-F096-4CC7-8EB2-C448C7BE5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34a3f-8cef-4d58-91c0-b71399955b23"/>
    <ds:schemaRef ds:uri="672109ba-20b3-4268-a09c-ddb1ec7e7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1245</Words>
  <Application>Microsoft Office PowerPoint</Application>
  <PresentationFormat>Laajakuva</PresentationFormat>
  <Paragraphs>175</Paragraphs>
  <Slides>19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Frame</vt:lpstr>
      <vt:lpstr>Förebyggande av olyckor i hemmet och på fritiden - Levnadssätt</vt:lpstr>
      <vt:lpstr>Levnadssätt i förebyggande av olyckor </vt:lpstr>
      <vt:lpstr>Förebyggande av olyckor i hemmet och på fritiden  – Levnadssätt: Rusmedel och brådska</vt:lpstr>
      <vt:lpstr>Rusmedel och olycksrisker</vt:lpstr>
      <vt:lpstr>Berusning har ofta andel i olyckor</vt:lpstr>
      <vt:lpstr>Rusmedel och olyckor </vt:lpstr>
      <vt:lpstr>Olyckor orsakade av rusmedel kan förebyggas  </vt:lpstr>
      <vt:lpstr>Brådska och olycksrisker </vt:lpstr>
      <vt:lpstr>Förebyggande av olyckor i hemmet och på fritiden  – Levnadssätt: Motion</vt:lpstr>
      <vt:lpstr>Förändringar som åldern för med sig</vt:lpstr>
      <vt:lpstr>Motion främjar funktions-förmågan, förebygger sjukdomar och förbättrar livskvaliteten</vt:lpstr>
      <vt:lpstr>Med motion kan man:</vt:lpstr>
      <vt:lpstr>Välj ditt eget sätt att motionera, varje steg är till fördel</vt:lpstr>
      <vt:lpstr>Motions-rekommendationer</vt:lpstr>
      <vt:lpstr>Förebyggande av olyckor i hemmet och på fritiden  – Levnadssätt: Näring</vt:lpstr>
      <vt:lpstr>Kostens betydelse framhävs när man blir äldre </vt:lpstr>
      <vt:lpstr>Närings-rekommendationer för äldre</vt:lpstr>
      <vt:lpstr>Närings-rekommendationer för äldre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- Levnadssätt</dc:title>
  <dc:creator>Kopperi Eeva</dc:creator>
  <cp:lastModifiedBy>Karhunen Iida</cp:lastModifiedBy>
  <cp:revision>16</cp:revision>
  <dcterms:created xsi:type="dcterms:W3CDTF">2021-05-24T08:16:39Z</dcterms:created>
  <dcterms:modified xsi:type="dcterms:W3CDTF">2023-10-26T09:13:30Z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0x01010072A30B0CBC4BD146A4417078D797F170</vt:lpwstr>
  </property>
</Properties>
</file>