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9"/>
  </p:notesMasterIdLst>
  <p:sldIdLst>
    <p:sldId id="279" r:id="rId6"/>
    <p:sldId id="291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3" r:id="rId15"/>
    <p:sldId id="289" r:id="rId16"/>
    <p:sldId id="292" r:id="rId17"/>
    <p:sldId id="27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14592-89EE-F812-BB5C-19EB042251DD}" v="145" dt="2023-10-26T06:42:30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1228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15875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0-4AA7-B4B9-0F444E08ECCD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0-4AA7-B4B9-0F444E08ECCD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0-4AA7-B4B9-0F444E08ECC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På arbetsplatserna</c:v>
                </c:pt>
                <c:pt idx="1">
                  <c:v>I vägtrafiken</c:v>
                </c:pt>
                <c:pt idx="2">
                  <c:v>I hemmet och på fritiden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9.1</c:v>
                </c:pt>
                <c:pt idx="2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7-468A-93E0-18C0338531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dk1">
                  <a:tint val="88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3415302563966414E-3"/>
                  <c:y val="-4.8215068056644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F-44EB-858D-39502F8DD2E4}"/>
                </c:ext>
              </c:extLst>
            </c:dLbl>
            <c:dLbl>
              <c:idx val="8"/>
              <c:layout>
                <c:manualLayout>
                  <c:x val="-1.1707651281984064E-3"/>
                  <c:y val="-3.535771657487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5F-44EB-858D-39502F8DD2E4}"/>
                </c:ext>
              </c:extLst>
            </c:dLbl>
            <c:dLbl>
              <c:idx val="9"/>
              <c:layout>
                <c:manualLayout>
                  <c:x val="1.1707651281983207E-3"/>
                  <c:y val="3.857205444531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5F-44EB-858D-39502F8DD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Taul2!$C$3:$Z$3</c:f>
              <c:strCache>
                <c:ptCount val="2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</c:strCache>
            </c:strRef>
          </c:cat>
          <c:val>
            <c:numRef>
              <c:f>Taul2!$C$4:$Z$4</c:f>
              <c:numCache>
                <c:formatCode>General</c:formatCode>
                <c:ptCount val="24"/>
                <c:pt idx="0">
                  <c:v>2369</c:v>
                </c:pt>
                <c:pt idx="1">
                  <c:v>2237</c:v>
                </c:pt>
                <c:pt idx="2">
                  <c:v>2246</c:v>
                </c:pt>
                <c:pt idx="3">
                  <c:v>2225</c:v>
                </c:pt>
                <c:pt idx="4">
                  <c:v>2289</c:v>
                </c:pt>
                <c:pt idx="5">
                  <c:v>2421</c:v>
                </c:pt>
                <c:pt idx="6">
                  <c:v>2637</c:v>
                </c:pt>
                <c:pt idx="7">
                  <c:v>2655</c:v>
                </c:pt>
                <c:pt idx="8">
                  <c:v>2694</c:v>
                </c:pt>
                <c:pt idx="9">
                  <c:v>2627</c:v>
                </c:pt>
                <c:pt idx="10">
                  <c:v>2633</c:v>
                </c:pt>
                <c:pt idx="11">
                  <c:v>2594</c:v>
                </c:pt>
                <c:pt idx="12">
                  <c:v>2545</c:v>
                </c:pt>
                <c:pt idx="13">
                  <c:v>2444</c:v>
                </c:pt>
                <c:pt idx="14">
                  <c:v>2346</c:v>
                </c:pt>
                <c:pt idx="15">
                  <c:v>2270</c:v>
                </c:pt>
                <c:pt idx="16">
                  <c:v>2217</c:v>
                </c:pt>
                <c:pt idx="17">
                  <c:v>2097</c:v>
                </c:pt>
                <c:pt idx="18">
                  <c:v>2183</c:v>
                </c:pt>
                <c:pt idx="19">
                  <c:v>2252</c:v>
                </c:pt>
                <c:pt idx="20">
                  <c:v>2340</c:v>
                </c:pt>
                <c:pt idx="21">
                  <c:v>2187</c:v>
                </c:pt>
                <c:pt idx="22">
                  <c:v>2120</c:v>
                </c:pt>
                <c:pt idx="23">
                  <c:v>2191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5F-44EB-858D-39502F8DD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113728"/>
        <c:axId val="227112088"/>
      </c:lineChart>
      <c:catAx>
        <c:axId val="2271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/>
                  <a:t>Vuosi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112088"/>
        <c:crosses val="autoZero"/>
        <c:auto val="1"/>
        <c:lblAlgn val="ctr"/>
        <c:lblOffset val="100"/>
        <c:noMultiLvlLbl val="0"/>
      </c:catAx>
      <c:valAx>
        <c:axId val="22711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/>
                  <a:t>Kuolemia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1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09D0E-5938-44B7-B6DF-3333EAC9F55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F36791-0862-46A5-9C7F-4F4DBA841AC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FI"/>
            <a:t>VISION</a:t>
          </a:r>
          <a:endParaRPr lang="en-US"/>
        </a:p>
      </dgm:t>
    </dgm:pt>
    <dgm:pt modelId="{974B1E40-63A5-45C3-8CBC-1EEC4479B21A}" type="parTrans" cxnId="{3252BD0A-2DAE-455B-9209-08E7C0001233}">
      <dgm:prSet/>
      <dgm:spPr/>
      <dgm:t>
        <a:bodyPr/>
        <a:lstStyle/>
        <a:p>
          <a:endParaRPr lang="en-US"/>
        </a:p>
      </dgm:t>
    </dgm:pt>
    <dgm:pt modelId="{6CA92F6B-3BE7-4003-B979-B34A00FBF091}" type="sibTrans" cxnId="{3252BD0A-2DAE-455B-9209-08E7C0001233}">
      <dgm:prSet/>
      <dgm:spPr/>
      <dgm:t>
        <a:bodyPr/>
        <a:lstStyle/>
        <a:p>
          <a:endParaRPr lang="en-US"/>
        </a:p>
      </dgm:t>
    </dgm:pt>
    <dgm:pt modelId="{534C337B-0F66-403E-A664-84B1CD431D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FI" sz="1800" dirty="0">
              <a:solidFill>
                <a:schemeClr val="tx1">
                  <a:lumMod val="65000"/>
                  <a:lumOff val="35000"/>
                </a:schemeClr>
              </a:solidFill>
            </a:rPr>
            <a:t>Ingen ska behöva dö eller skadas allvarligt till följd av en olycka.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BED848-4BB0-4A2E-90D7-AC1DBA9CCB2C}" type="parTrans" cxnId="{EB9C2C24-CCCE-4390-9AC4-DA22DEA15868}">
      <dgm:prSet/>
      <dgm:spPr/>
      <dgm:t>
        <a:bodyPr/>
        <a:lstStyle/>
        <a:p>
          <a:endParaRPr lang="en-US"/>
        </a:p>
      </dgm:t>
    </dgm:pt>
    <dgm:pt modelId="{FB58911E-E635-4F5D-8FAD-7325BE0D84C0}" type="sibTrans" cxnId="{EB9C2C24-CCCE-4390-9AC4-DA22DEA15868}">
      <dgm:prSet/>
      <dgm:spPr/>
      <dgm:t>
        <a:bodyPr/>
        <a:lstStyle/>
        <a:p>
          <a:endParaRPr lang="en-US"/>
        </a:p>
      </dgm:t>
    </dgm:pt>
    <dgm:pt modelId="{2E7B8CEE-768A-43F8-A7F7-4C6AD7C6813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FI"/>
            <a:t>MÅL</a:t>
          </a:r>
          <a:endParaRPr lang="en-US"/>
        </a:p>
      </dgm:t>
    </dgm:pt>
    <dgm:pt modelId="{D46F14E3-6578-4D2A-B941-FBDE3AE65401}" type="parTrans" cxnId="{80D70091-FB6B-4B90-8307-8A2E119532B6}">
      <dgm:prSet/>
      <dgm:spPr/>
      <dgm:t>
        <a:bodyPr/>
        <a:lstStyle/>
        <a:p>
          <a:endParaRPr lang="en-US"/>
        </a:p>
      </dgm:t>
    </dgm:pt>
    <dgm:pt modelId="{B0613214-2BEE-4C6C-8697-7CDD844BA359}" type="sibTrans" cxnId="{80D70091-FB6B-4B90-8307-8A2E119532B6}">
      <dgm:prSet/>
      <dgm:spPr/>
      <dgm:t>
        <a:bodyPr/>
        <a:lstStyle/>
        <a:p>
          <a:endParaRPr lang="en-US"/>
        </a:p>
      </dgm:t>
    </dgm:pt>
    <dgm:pt modelId="{BDDD4DC1-8708-4C90-834B-4B57922FB4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FI" sz="1800" dirty="0">
              <a:solidFill>
                <a:schemeClr val="tx1">
                  <a:lumMod val="65000"/>
                  <a:lumOff val="35000"/>
                </a:schemeClr>
              </a:solidFill>
            </a:rPr>
            <a:t>En god säkerhetsnivå förvekligas i alla miljöer.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3251D09-1CBE-4B7C-8CD6-065768202ECE}" type="parTrans" cxnId="{357F497D-453B-4002-ADBF-9BA45663DFD1}">
      <dgm:prSet/>
      <dgm:spPr/>
      <dgm:t>
        <a:bodyPr/>
        <a:lstStyle/>
        <a:p>
          <a:endParaRPr lang="en-US"/>
        </a:p>
      </dgm:t>
    </dgm:pt>
    <dgm:pt modelId="{7DC8B607-45F9-40A1-AA90-37F4548C0E50}" type="sibTrans" cxnId="{357F497D-453B-4002-ADBF-9BA45663DFD1}">
      <dgm:prSet/>
      <dgm:spPr/>
      <dgm:t>
        <a:bodyPr/>
        <a:lstStyle/>
        <a:p>
          <a:endParaRPr lang="en-US"/>
        </a:p>
      </dgm:t>
    </dgm:pt>
    <dgm:pt modelId="{7DC68BF9-5584-41F7-B370-F5905851D7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FI" sz="1800" dirty="0">
              <a:solidFill>
                <a:schemeClr val="tx1">
                  <a:lumMod val="65000"/>
                  <a:lumOff val="35000"/>
                </a:schemeClr>
              </a:solidFill>
            </a:rPr>
            <a:t>Antalet allvarliga olyckor och olyckor som leder till döden i hemmet och på fritiden minskar med 25 procent till år 2030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12F3678-51FA-44E3-BF19-B457D3D50C62}" type="parTrans" cxnId="{1843783C-B5D4-4226-A317-1760A2C31404}">
      <dgm:prSet/>
      <dgm:spPr/>
      <dgm:t>
        <a:bodyPr/>
        <a:lstStyle/>
        <a:p>
          <a:endParaRPr lang="en-US"/>
        </a:p>
      </dgm:t>
    </dgm:pt>
    <dgm:pt modelId="{3C6A03EB-D0DD-4D98-A380-10939D017376}" type="sibTrans" cxnId="{1843783C-B5D4-4226-A317-1760A2C31404}">
      <dgm:prSet/>
      <dgm:spPr/>
      <dgm:t>
        <a:bodyPr/>
        <a:lstStyle/>
        <a:p>
          <a:endParaRPr lang="en-US"/>
        </a:p>
      </dgm:t>
    </dgm:pt>
    <dgm:pt modelId="{B5AD3C6A-50DF-488D-91D9-5C43FEE8AD99}" type="pres">
      <dgm:prSet presAssocID="{36409D0E-5938-44B7-B6DF-3333EAC9F551}" presName="root" presStyleCnt="0">
        <dgm:presLayoutVars>
          <dgm:dir/>
          <dgm:resizeHandles val="exact"/>
        </dgm:presLayoutVars>
      </dgm:prSet>
      <dgm:spPr/>
    </dgm:pt>
    <dgm:pt modelId="{01B9AC4C-1EEC-4708-8C21-07B457014CDF}" type="pres">
      <dgm:prSet presAssocID="{D1F36791-0862-46A5-9C7F-4F4DBA841AC6}" presName="compNode" presStyleCnt="0"/>
      <dgm:spPr/>
    </dgm:pt>
    <dgm:pt modelId="{485D6F1E-231D-4646-94F6-7F6C6F6D5E78}" type="pres">
      <dgm:prSet presAssocID="{D1F36791-0862-46A5-9C7F-4F4DBA841AC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4D5AE3A-EAB6-4658-AFA2-4F9ED443B823}" type="pres">
      <dgm:prSet presAssocID="{D1F36791-0862-46A5-9C7F-4F4DBA841AC6}" presName="iconSpace" presStyleCnt="0"/>
      <dgm:spPr/>
    </dgm:pt>
    <dgm:pt modelId="{AADB7645-F2F9-41F4-9220-6F32066989E9}" type="pres">
      <dgm:prSet presAssocID="{D1F36791-0862-46A5-9C7F-4F4DBA841AC6}" presName="parTx" presStyleLbl="revTx" presStyleIdx="0" presStyleCnt="4">
        <dgm:presLayoutVars>
          <dgm:chMax val="0"/>
          <dgm:chPref val="0"/>
        </dgm:presLayoutVars>
      </dgm:prSet>
      <dgm:spPr/>
    </dgm:pt>
    <dgm:pt modelId="{E5A5A6F0-1DF3-4524-835F-4AED4580FED5}" type="pres">
      <dgm:prSet presAssocID="{D1F36791-0862-46A5-9C7F-4F4DBA841AC6}" presName="txSpace" presStyleCnt="0"/>
      <dgm:spPr/>
    </dgm:pt>
    <dgm:pt modelId="{4B66AB43-8DBC-46FC-ABEC-D9C7EF21EB2B}" type="pres">
      <dgm:prSet presAssocID="{D1F36791-0862-46A5-9C7F-4F4DBA841AC6}" presName="desTx" presStyleLbl="revTx" presStyleIdx="1" presStyleCnt="4">
        <dgm:presLayoutVars/>
      </dgm:prSet>
      <dgm:spPr/>
    </dgm:pt>
    <dgm:pt modelId="{8E719ABD-AB49-4DFE-B25C-F1156F8E0F29}" type="pres">
      <dgm:prSet presAssocID="{6CA92F6B-3BE7-4003-B979-B34A00FBF091}" presName="sibTrans" presStyleCnt="0"/>
      <dgm:spPr/>
    </dgm:pt>
    <dgm:pt modelId="{8E617445-93CF-4527-AD3E-47C77CD6C06B}" type="pres">
      <dgm:prSet presAssocID="{2E7B8CEE-768A-43F8-A7F7-4C6AD7C68135}" presName="compNode" presStyleCnt="0"/>
      <dgm:spPr/>
    </dgm:pt>
    <dgm:pt modelId="{65748E0E-321A-40FA-B064-F8E07D87DB71}" type="pres">
      <dgm:prSet presAssocID="{2E7B8CEE-768A-43F8-A7F7-4C6AD7C681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DFB912E-A7E0-45D4-A3D7-48769420E296}" type="pres">
      <dgm:prSet presAssocID="{2E7B8CEE-768A-43F8-A7F7-4C6AD7C68135}" presName="iconSpace" presStyleCnt="0"/>
      <dgm:spPr/>
    </dgm:pt>
    <dgm:pt modelId="{CA725A38-6CC0-483F-B451-91410287B2E9}" type="pres">
      <dgm:prSet presAssocID="{2E7B8CEE-768A-43F8-A7F7-4C6AD7C68135}" presName="parTx" presStyleLbl="revTx" presStyleIdx="2" presStyleCnt="4">
        <dgm:presLayoutVars>
          <dgm:chMax val="0"/>
          <dgm:chPref val="0"/>
        </dgm:presLayoutVars>
      </dgm:prSet>
      <dgm:spPr/>
    </dgm:pt>
    <dgm:pt modelId="{56C277AD-0805-480B-8542-CBB975DCE2E8}" type="pres">
      <dgm:prSet presAssocID="{2E7B8CEE-768A-43F8-A7F7-4C6AD7C68135}" presName="txSpace" presStyleCnt="0"/>
      <dgm:spPr/>
    </dgm:pt>
    <dgm:pt modelId="{4A49946C-B119-4DA5-9A56-38A9168CC1B8}" type="pres">
      <dgm:prSet presAssocID="{2E7B8CEE-768A-43F8-A7F7-4C6AD7C68135}" presName="desTx" presStyleLbl="revTx" presStyleIdx="3" presStyleCnt="4">
        <dgm:presLayoutVars/>
      </dgm:prSet>
      <dgm:spPr/>
    </dgm:pt>
  </dgm:ptLst>
  <dgm:cxnLst>
    <dgm:cxn modelId="{3252BD0A-2DAE-455B-9209-08E7C0001233}" srcId="{36409D0E-5938-44B7-B6DF-3333EAC9F551}" destId="{D1F36791-0862-46A5-9C7F-4F4DBA841AC6}" srcOrd="0" destOrd="0" parTransId="{974B1E40-63A5-45C3-8CBC-1EEC4479B21A}" sibTransId="{6CA92F6B-3BE7-4003-B979-B34A00FBF091}"/>
    <dgm:cxn modelId="{EB9C2C24-CCCE-4390-9AC4-DA22DEA15868}" srcId="{D1F36791-0862-46A5-9C7F-4F4DBA841AC6}" destId="{534C337B-0F66-403E-A664-84B1CD431D15}" srcOrd="0" destOrd="0" parTransId="{02BED848-4BB0-4A2E-90D7-AC1DBA9CCB2C}" sibTransId="{FB58911E-E635-4F5D-8FAD-7325BE0D84C0}"/>
    <dgm:cxn modelId="{FDE1082F-AEE2-4715-BE05-69E427001C3D}" type="presOf" srcId="{36409D0E-5938-44B7-B6DF-3333EAC9F551}" destId="{B5AD3C6A-50DF-488D-91D9-5C43FEE8AD99}" srcOrd="0" destOrd="0" presId="urn:microsoft.com/office/officeart/2018/5/layout/CenteredIconLabelDescriptionList"/>
    <dgm:cxn modelId="{1843783C-B5D4-4226-A317-1760A2C31404}" srcId="{2E7B8CEE-768A-43F8-A7F7-4C6AD7C68135}" destId="{7DC68BF9-5584-41F7-B370-F5905851D7BD}" srcOrd="1" destOrd="0" parTransId="{912F3678-51FA-44E3-BF19-B457D3D50C62}" sibTransId="{3C6A03EB-D0DD-4D98-A380-10939D017376}"/>
    <dgm:cxn modelId="{357F497D-453B-4002-ADBF-9BA45663DFD1}" srcId="{2E7B8CEE-768A-43F8-A7F7-4C6AD7C68135}" destId="{BDDD4DC1-8708-4C90-834B-4B57922FB402}" srcOrd="0" destOrd="0" parTransId="{B3251D09-1CBE-4B7C-8CD6-065768202ECE}" sibTransId="{7DC8B607-45F9-40A1-AA90-37F4548C0E50}"/>
    <dgm:cxn modelId="{F077278C-7FC3-4909-BF7B-73D5B1A60342}" type="presOf" srcId="{D1F36791-0862-46A5-9C7F-4F4DBA841AC6}" destId="{AADB7645-F2F9-41F4-9220-6F32066989E9}" srcOrd="0" destOrd="0" presId="urn:microsoft.com/office/officeart/2018/5/layout/CenteredIconLabelDescriptionList"/>
    <dgm:cxn modelId="{80D70091-FB6B-4B90-8307-8A2E119532B6}" srcId="{36409D0E-5938-44B7-B6DF-3333EAC9F551}" destId="{2E7B8CEE-768A-43F8-A7F7-4C6AD7C68135}" srcOrd="1" destOrd="0" parTransId="{D46F14E3-6578-4D2A-B941-FBDE3AE65401}" sibTransId="{B0613214-2BEE-4C6C-8697-7CDD844BA359}"/>
    <dgm:cxn modelId="{8CDE4395-310A-4226-ACDB-FF4EE3EB6DA9}" type="presOf" srcId="{534C337B-0F66-403E-A664-84B1CD431D15}" destId="{4B66AB43-8DBC-46FC-ABEC-D9C7EF21EB2B}" srcOrd="0" destOrd="0" presId="urn:microsoft.com/office/officeart/2018/5/layout/CenteredIconLabelDescriptionList"/>
    <dgm:cxn modelId="{E5FF389C-5F7F-4D9F-8CE2-CCBE0A17F4F0}" type="presOf" srcId="{BDDD4DC1-8708-4C90-834B-4B57922FB402}" destId="{4A49946C-B119-4DA5-9A56-38A9168CC1B8}" srcOrd="0" destOrd="0" presId="urn:microsoft.com/office/officeart/2018/5/layout/CenteredIconLabelDescriptionList"/>
    <dgm:cxn modelId="{9C71F9AD-C65B-43C8-B286-931C4D9A1740}" type="presOf" srcId="{2E7B8CEE-768A-43F8-A7F7-4C6AD7C68135}" destId="{CA725A38-6CC0-483F-B451-91410287B2E9}" srcOrd="0" destOrd="0" presId="urn:microsoft.com/office/officeart/2018/5/layout/CenteredIconLabelDescriptionList"/>
    <dgm:cxn modelId="{15163CB0-FC63-4971-B8FE-A75B1248AE3D}" type="presOf" srcId="{7DC68BF9-5584-41F7-B370-F5905851D7BD}" destId="{4A49946C-B119-4DA5-9A56-38A9168CC1B8}" srcOrd="0" destOrd="1" presId="urn:microsoft.com/office/officeart/2018/5/layout/CenteredIconLabelDescriptionList"/>
    <dgm:cxn modelId="{18A0678D-380B-4B47-BFF1-8779585597A1}" type="presParOf" srcId="{B5AD3C6A-50DF-488D-91D9-5C43FEE8AD99}" destId="{01B9AC4C-1EEC-4708-8C21-07B457014CDF}" srcOrd="0" destOrd="0" presId="urn:microsoft.com/office/officeart/2018/5/layout/CenteredIconLabelDescriptionList"/>
    <dgm:cxn modelId="{AC946D46-4E72-4E52-8CBE-6766259FE61E}" type="presParOf" srcId="{01B9AC4C-1EEC-4708-8C21-07B457014CDF}" destId="{485D6F1E-231D-4646-94F6-7F6C6F6D5E78}" srcOrd="0" destOrd="0" presId="urn:microsoft.com/office/officeart/2018/5/layout/CenteredIconLabelDescriptionList"/>
    <dgm:cxn modelId="{5A4723A1-51CB-4FB9-BB91-2F494CF77F24}" type="presParOf" srcId="{01B9AC4C-1EEC-4708-8C21-07B457014CDF}" destId="{44D5AE3A-EAB6-4658-AFA2-4F9ED443B823}" srcOrd="1" destOrd="0" presId="urn:microsoft.com/office/officeart/2018/5/layout/CenteredIconLabelDescriptionList"/>
    <dgm:cxn modelId="{8F079E74-946C-457D-98A7-76BDEA26515D}" type="presParOf" srcId="{01B9AC4C-1EEC-4708-8C21-07B457014CDF}" destId="{AADB7645-F2F9-41F4-9220-6F32066989E9}" srcOrd="2" destOrd="0" presId="urn:microsoft.com/office/officeart/2018/5/layout/CenteredIconLabelDescriptionList"/>
    <dgm:cxn modelId="{C7DE5355-1FE1-47DF-8068-52FE3DB96091}" type="presParOf" srcId="{01B9AC4C-1EEC-4708-8C21-07B457014CDF}" destId="{E5A5A6F0-1DF3-4524-835F-4AED4580FED5}" srcOrd="3" destOrd="0" presId="urn:microsoft.com/office/officeart/2018/5/layout/CenteredIconLabelDescriptionList"/>
    <dgm:cxn modelId="{4D9F7287-E0E8-4CCA-8ED7-11A9893C30B5}" type="presParOf" srcId="{01B9AC4C-1EEC-4708-8C21-07B457014CDF}" destId="{4B66AB43-8DBC-46FC-ABEC-D9C7EF21EB2B}" srcOrd="4" destOrd="0" presId="urn:microsoft.com/office/officeart/2018/5/layout/CenteredIconLabelDescriptionList"/>
    <dgm:cxn modelId="{871DED98-8964-425E-8AA1-8AD206CC1AA8}" type="presParOf" srcId="{B5AD3C6A-50DF-488D-91D9-5C43FEE8AD99}" destId="{8E719ABD-AB49-4DFE-B25C-F1156F8E0F29}" srcOrd="1" destOrd="0" presId="urn:microsoft.com/office/officeart/2018/5/layout/CenteredIconLabelDescriptionList"/>
    <dgm:cxn modelId="{14E6D60F-063D-43FF-B595-9627E6A229E5}" type="presParOf" srcId="{B5AD3C6A-50DF-488D-91D9-5C43FEE8AD99}" destId="{8E617445-93CF-4527-AD3E-47C77CD6C06B}" srcOrd="2" destOrd="0" presId="urn:microsoft.com/office/officeart/2018/5/layout/CenteredIconLabelDescriptionList"/>
    <dgm:cxn modelId="{ABCDC5B8-3CC6-47B3-A5E9-B830A4A20A8E}" type="presParOf" srcId="{8E617445-93CF-4527-AD3E-47C77CD6C06B}" destId="{65748E0E-321A-40FA-B064-F8E07D87DB71}" srcOrd="0" destOrd="0" presId="urn:microsoft.com/office/officeart/2018/5/layout/CenteredIconLabelDescriptionList"/>
    <dgm:cxn modelId="{C42BFDC2-40AA-488D-983A-D803ECEB9897}" type="presParOf" srcId="{8E617445-93CF-4527-AD3E-47C77CD6C06B}" destId="{BDFB912E-A7E0-45D4-A3D7-48769420E296}" srcOrd="1" destOrd="0" presId="urn:microsoft.com/office/officeart/2018/5/layout/CenteredIconLabelDescriptionList"/>
    <dgm:cxn modelId="{1FBD3335-16B4-4F7D-AD12-F22AD417947E}" type="presParOf" srcId="{8E617445-93CF-4527-AD3E-47C77CD6C06B}" destId="{CA725A38-6CC0-483F-B451-91410287B2E9}" srcOrd="2" destOrd="0" presId="urn:microsoft.com/office/officeart/2018/5/layout/CenteredIconLabelDescriptionList"/>
    <dgm:cxn modelId="{B4DD0850-C0E2-495A-BF1C-7D4F1FD42685}" type="presParOf" srcId="{8E617445-93CF-4527-AD3E-47C77CD6C06B}" destId="{56C277AD-0805-480B-8542-CBB975DCE2E8}" srcOrd="3" destOrd="0" presId="urn:microsoft.com/office/officeart/2018/5/layout/CenteredIconLabelDescriptionList"/>
    <dgm:cxn modelId="{D9C23BDE-D918-4D11-9A63-1ED6613C1828}" type="presParOf" srcId="{8E617445-93CF-4527-AD3E-47C77CD6C06B}" destId="{4A49946C-B119-4DA5-9A56-38A9168CC1B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6F1E-231D-4646-94F6-7F6C6F6D5E78}">
      <dsp:nvSpPr>
        <dsp:cNvPr id="0" name=""/>
        <dsp:cNvSpPr/>
      </dsp:nvSpPr>
      <dsp:spPr>
        <a:xfrm>
          <a:off x="1155590" y="647140"/>
          <a:ext cx="1243265" cy="1243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7645-F2F9-41F4-9220-6F32066989E9}">
      <dsp:nvSpPr>
        <dsp:cNvPr id="0" name=""/>
        <dsp:cNvSpPr/>
      </dsp:nvSpPr>
      <dsp:spPr>
        <a:xfrm>
          <a:off x="1129" y="2053507"/>
          <a:ext cx="3552187" cy="53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FI" sz="3400" kern="1200"/>
            <a:t>VISION</a:t>
          </a:r>
          <a:endParaRPr lang="en-US" sz="3400" kern="1200"/>
        </a:p>
      </dsp:txBody>
      <dsp:txXfrm>
        <a:off x="1129" y="2053507"/>
        <a:ext cx="3552187" cy="532828"/>
      </dsp:txXfrm>
    </dsp:sp>
    <dsp:sp modelId="{4B66AB43-8DBC-46FC-ABEC-D9C7EF21EB2B}">
      <dsp:nvSpPr>
        <dsp:cNvPr id="0" name=""/>
        <dsp:cNvSpPr/>
      </dsp:nvSpPr>
      <dsp:spPr>
        <a:xfrm>
          <a:off x="1129" y="2662196"/>
          <a:ext cx="3552187" cy="1777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Ingen ska behöva dö eller skadas allvarligt till följd av en olycka.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129" y="2662196"/>
        <a:ext cx="3552187" cy="1777987"/>
      </dsp:txXfrm>
    </dsp:sp>
    <dsp:sp modelId="{65748E0E-321A-40FA-B064-F8E07D87DB71}">
      <dsp:nvSpPr>
        <dsp:cNvPr id="0" name=""/>
        <dsp:cNvSpPr/>
      </dsp:nvSpPr>
      <dsp:spPr>
        <a:xfrm>
          <a:off x="5329410" y="647140"/>
          <a:ext cx="1243265" cy="1243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25A38-6CC0-483F-B451-91410287B2E9}">
      <dsp:nvSpPr>
        <dsp:cNvPr id="0" name=""/>
        <dsp:cNvSpPr/>
      </dsp:nvSpPr>
      <dsp:spPr>
        <a:xfrm>
          <a:off x="4174949" y="2053507"/>
          <a:ext cx="3552187" cy="53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FI" sz="3400" kern="1200"/>
            <a:t>MÅL</a:t>
          </a:r>
          <a:endParaRPr lang="en-US" sz="3400" kern="1200"/>
        </a:p>
      </dsp:txBody>
      <dsp:txXfrm>
        <a:off x="4174949" y="2053507"/>
        <a:ext cx="3552187" cy="532828"/>
      </dsp:txXfrm>
    </dsp:sp>
    <dsp:sp modelId="{4A49946C-B119-4DA5-9A56-38A9168CC1B8}">
      <dsp:nvSpPr>
        <dsp:cNvPr id="0" name=""/>
        <dsp:cNvSpPr/>
      </dsp:nvSpPr>
      <dsp:spPr>
        <a:xfrm>
          <a:off x="4174949" y="2662196"/>
          <a:ext cx="3552187" cy="1777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En god säkerhetsnivå förvekligas i alla miljöer.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Antalet allvarliga olyckor och olyckor som leder till döden i hemmet och på fritiden minskar med 25 procent till år 2030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74949" y="2662196"/>
        <a:ext cx="3552187" cy="177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6538-26B9-4DAF-9709-596410B130B0}" type="datetimeFigureOut">
              <a:rPr lang="fi-FI" smtClean="0"/>
              <a:t>26.10.2023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BAE5-876C-4884-915C-625B8C13EA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2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Vad grundar sig arbetet på? </a:t>
            </a:r>
          </a:p>
          <a:p>
            <a:pPr marL="171450" indent="-171450" defTabSz="914400">
              <a:buFontTx/>
              <a:buChar char="•"/>
            </a:pPr>
            <a:endParaRPr lang="sv-FI" altLang="fi-FI" dirty="0">
              <a:latin typeface="Calibri" panose="020F0502020204030204" pitchFamily="34" charset="0"/>
            </a:endParaRP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Nätverkssamarbete för att minska olyckor har gjorts redan på 90-talet. 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Består av </a:t>
            </a:r>
            <a:r>
              <a:rPr lang="sv-FI" altLang="fi-FI" b="1" dirty="0">
                <a:latin typeface="Calibri" panose="020F0502020204030204" pitchFamily="34" charset="0"/>
              </a:rPr>
              <a:t>myndigheter och organisationer och antalet aktörer är 20 i nuläget.</a:t>
            </a:r>
            <a:r>
              <a:rPr lang="sv-FI" altLang="fi-FI" dirty="0">
                <a:latin typeface="Calibri" panose="020F0502020204030204" pitchFamily="34" charset="0"/>
              </a:rPr>
              <a:t> Arbetet planeras och genomförs tillsammans. 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Röda Korset samordnar nätverket från och med år 2015.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Verksamheten grundar sig på </a:t>
            </a:r>
            <a:r>
              <a:rPr lang="sv-FI" altLang="fi-FI" dirty="0">
                <a:latin typeface="Verdana" panose="020B0604030504040204" pitchFamily="34" charset="0"/>
                <a:sym typeface="Verdana" panose="020B0604030504040204" pitchFamily="34" charset="0"/>
              </a:rPr>
              <a:t>Programmet för förebyggande av olyckor i hemmet och på fritiden 2021–2031 och definieras av aktuell olycksstatistik. 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”Visionen för programmet är att ingen ska behöva dö eller skadas till följd av en olycka”.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01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buFontTx/>
              <a:buChar char="•"/>
            </a:pPr>
            <a:endParaRPr lang="sv-FI" altLang="fi-FI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53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Olycksfall är den fjärde vanligaste dödsorsaken i Finland. 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Finland ligger på femte plats i EU när det gäller dödsfall genom olyckor. 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Av dödsfallsolyckorna inträffar 89 % i hemmet och på fritiden, 10 % i vägtrafiken och 1 % på arbetsplatserna.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Kostnaderna är både direkta och indirekta och framkommer inte i statistiken.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7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altLang="fi-FI" dirty="0">
                <a:latin typeface="Calibri" panose="020F0502020204030204" pitchFamily="34" charset="0"/>
              </a:rPr>
              <a:t>Av dödsfallsolyckorna inträffar 90 % i hemmet och på fritiden, 10 % i vägtrafiken och 1 % på arbetsplatserna.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1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0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Fallolyckor: Det är äldre (75+) som råkar ut för största delen av fallolyckorna.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Förgiftningar: Mest bland personer i medelåldern, ovanliga bland barn. Utvecklingen är god: inga förgiftningsdöda bland personer under 15 år.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Det är i regel personer i medelåldern och äldre som råkar ut för drunkningsolyckor som leder till döden.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Branddödsfall är mestadels ett problem för personer i medelåldern och äldre.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Kvävningar: Personer i medelåldern och äldre män utgör den största gruppen. Antalet kvävningsdödsfall har minskat både för män och kvinnor under de senaste 20 åren. </a:t>
            </a:r>
          </a:p>
          <a:p>
            <a:pPr marL="171450" indent="-171450"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Dödsfall i bastu cirka 40–60 årligen. Antalet dödsfall i bastu har ökat under de senaste 20 åren. Andelen av berusade som dött i bastun har minskat (80 % -&gt; 60 %), vilket fenomen finns i bakgrunden?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9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altLang="fi-FI" dirty="0">
                <a:latin typeface="Calibri" panose="020F0502020204030204" pitchFamily="34" charset="0"/>
              </a:rPr>
              <a:t>Undersökning av offer (2017) kompletterar bilden av olyckssituationen utöver allvarliga olyckor. Resultat har man fått genom att utföra en post- eller nätenkät (6 924 svarade förutom de som bor i inrättningar).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19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sv-FI" altLang="fi-FI" sz="1100" b="1" dirty="0">
                <a:latin typeface="Calibri" panose="020F0502020204030204" pitchFamily="34" charset="0"/>
              </a:rPr>
              <a:t>Barn: 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Ju mindre barn, desto större del av olyckorna sker i hemmet. </a:t>
            </a:r>
          </a:p>
          <a:p>
            <a:pPr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För personer under 25 år beror olycksorsakerna som orsakar mest behov av vård på sjukhusets bäddavdelning av fallolyckor (inklusive idrottsskador).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Olyckor och självmord orsakar fortfarande flest dödsfall för personer under 25 år i Finland, fastän till exempel olycksfallsdödligheten för barn och ungdomar har minskat betydligt de senaste decennierna. 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/>
            <a:r>
              <a:rPr lang="sv-FI" altLang="fi-FI" dirty="0">
                <a:latin typeface="Calibri" panose="020F0502020204030204" pitchFamily="34" charset="0"/>
              </a:rPr>
              <a:t>Bakgrund till den positiva utvecklingen av olycksfallsdödligheten hos barn är bland annat ändringar i lagstiftningen, nya och bättre säkerhetsanordningar såsom utvecklingen av bilbarnstolar och att de blivit vanligare, ökad medvetenhet om risker och metoder att förebygga exempelvis genom arbetet i rådgivningstjänsterna, utvidgande av giftinformationscentralens verksamhet och utveckling av vården för olycksfallspatienter. 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/>
            <a:r>
              <a:rPr lang="sv-FI" altLang="fi-FI" b="1" dirty="0">
                <a:latin typeface="Calibri" panose="020F0502020204030204" pitchFamily="34" charset="0"/>
              </a:rPr>
              <a:t>Personer i arbetsför ålder: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Fjärde vanligaste dödsorsaken bland arbetsföra. Fallolyckor orsakar de mesta vårdperioderna på sjukhus. Rusmedel ligger bakom nästan 70 % av olyckorna hos arbetsföra. 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/>
            <a:r>
              <a:rPr lang="sv-FI" altLang="fi-FI" b="1" dirty="0">
                <a:latin typeface="Calibri" panose="020F0502020204030204" pitchFamily="34" charset="0"/>
              </a:rPr>
              <a:t>Äldre:</a:t>
            </a:r>
          </a:p>
          <a:p>
            <a:pPr defTabSz="914400"/>
            <a:endParaRPr lang="sv-FI" altLang="fi-FI" dirty="0">
              <a:latin typeface="Calibri" panose="020F0502020204030204" pitchFamily="34" charset="0"/>
            </a:endParaRPr>
          </a:p>
          <a:p>
            <a:pPr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Befolkningen åldras snabbt och allt fler äldre bor hemma i allt sämre skick. </a:t>
            </a:r>
          </a:p>
          <a:p>
            <a:pPr defTabSz="914400">
              <a:buFontTx/>
              <a:buChar char="•"/>
            </a:pPr>
            <a:r>
              <a:rPr lang="sv-FI" altLang="fi-FI" dirty="0">
                <a:latin typeface="Calibri" panose="020F0502020204030204" pitchFamily="34" charset="0"/>
              </a:rPr>
              <a:t>Dödligheten i fallolyckor bland äldre minskar måttligt i förhållande till befolkningen. Däremot har vårdperioder på sjukhus i förhållande till befolkningens storlek hållits nästan konstant.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35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altLang="fi-FI" dirty="0">
                <a:latin typeface="Calibri" panose="020F0502020204030204" pitchFamily="34" charset="0"/>
              </a:rPr>
              <a:t>Säkerhet från barndom till ålderdom – målprogram för att stärka och förutse säkerhetskunskaper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8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0A4F-5002-4EA3-BA17-9A76E97777EC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2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4BBC-7662-4005-B339-A65569F53861}" type="datetime1">
              <a:rPr lang="fi-FI" smtClean="0"/>
              <a:t>26.10.2023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0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C6A0-309E-46F5-A14B-F09B243A60BF}" type="datetime1">
              <a:rPr lang="fi-FI" smtClean="0"/>
              <a:t>26.10.2023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4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0FA-3EDE-4101-AC15-803A797C05E3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9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CAA4-4FAA-498E-BC07-207C9D72DA5E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96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0EB-6638-4932-9859-E2E21F311974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42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3416-A848-4C07-961F-13C63475932F}" type="datetime1">
              <a:rPr lang="fi-FI" smtClean="0"/>
              <a:t>26.10.2023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3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96D6-7FB7-4117-8A44-1404847108BF}" type="datetime1">
              <a:rPr lang="fi-FI" smtClean="0"/>
              <a:t>26.10.2023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71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EA10-926F-4641-ABCC-86C34F4C5494}" type="datetime1">
              <a:rPr lang="fi-FI" smtClean="0"/>
              <a:t>26.10.2023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10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FBD-A2F3-4B0D-B389-975FDA3167EB}" type="datetime1">
              <a:rPr lang="fi-FI" smtClean="0"/>
              <a:t>26.10.2023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91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9D5-8BDB-4EDD-8F52-2733DBAF9F57}" type="datetime1">
              <a:rPr lang="fi-FI" smtClean="0"/>
              <a:t>26.10.2023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16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F678-2993-4E2E-AAAF-61E020E2BA2C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42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5A1-6DEC-42FB-8636-BB2881F3717E}" type="datetime1">
              <a:rPr lang="fi-FI" smtClean="0"/>
              <a:t>26.10.2023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08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3C0-4326-4B69-8CBF-B4532D9245B6}" type="datetime1">
              <a:rPr lang="fi-FI" smtClean="0"/>
              <a:t>26.10.2023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2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D4C-B041-4C0C-97ED-A8006760F156}" type="datetime1">
              <a:rPr lang="fi-FI" smtClean="0"/>
              <a:t>26.10.2023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9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4206-4F1C-41FE-8D84-4E9911E67499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52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EDFF-8732-4517-8782-7C0D2390C290}" type="datetime1">
              <a:rPr lang="fi-FI" smtClean="0"/>
              <a:t>26.10.2023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90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0B68-5301-417E-AB96-4DC8D8CE2FF8}" type="datetime1">
              <a:rPr lang="fi-FI" smtClean="0"/>
              <a:t>26.10.2023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51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2948-595C-4703-9F9A-90C58BAE1655}" type="datetime1">
              <a:rPr lang="fi-FI" smtClean="0"/>
              <a:t>26.10.2023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2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ECC-4A2C-4561-97C1-74D59822FB14}" type="datetime1">
              <a:rPr lang="fi-FI" smtClean="0"/>
              <a:t>26.10.2023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B7E-56AA-4910-A7F1-176ABFDC2C0B}" type="datetime1">
              <a:rPr lang="fi-FI" smtClean="0"/>
              <a:t>26.10.2023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3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411B-686D-40C4-BD53-C14DFD566EF9}" type="datetime1">
              <a:rPr lang="fi-FI" smtClean="0"/>
              <a:t>26.10.2023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8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24F3E-095A-4809-A06B-C5E87FA2EAF3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9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94CB1C-CFA5-4B1A-A7FD-03BD545AABC8}" type="datetime1">
              <a:rPr lang="fi-FI" smtClean="0"/>
              <a:t>26.10.2023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7435655-3E69-40C6-8C74-314F64A124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7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julkari.fi/bitstream/handle/10024/135809/TY%C3%962017_45_UHRI._.WEB.pdf?sequence=1&amp;isAllowed=y" TargetMode="External"/><Relationship Id="rId7" Type="http://schemas.openxmlformats.org/officeDocument/2006/relationships/hyperlink" Target="https://www.kotitapaturma.fi/s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ulkari.fi/handle/10024/136205" TargetMode="External"/><Relationship Id="rId5" Type="http://schemas.openxmlformats.org/officeDocument/2006/relationships/hyperlink" Target="https://www.thl.fi/fi/web/tapaturmat/tapaturmat-suomessa/tapaturmat-ikaryhmittain/lasten-ja-nuorten-tapaturmat" TargetMode="External"/><Relationship Id="rId4" Type="http://schemas.openxmlformats.org/officeDocument/2006/relationships/hyperlink" Target="https://julkaisut.valtioneuvosto.fi/handle/10024/16253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ivovammaliitto.fi/" TargetMode="External"/><Relationship Id="rId13" Type="http://schemas.openxmlformats.org/officeDocument/2006/relationships/hyperlink" Target="https://www.muistiliitto.fi/sv/framsidan" TargetMode="External"/><Relationship Id="rId18" Type="http://schemas.openxmlformats.org/officeDocument/2006/relationships/hyperlink" Target="https://tukes.fi/sv/framsida" TargetMode="External"/><Relationship Id="rId3" Type="http://schemas.openxmlformats.org/officeDocument/2006/relationships/hyperlink" Target="https://ttk.fi/sv" TargetMode="External"/><Relationship Id="rId21" Type="http://schemas.openxmlformats.org/officeDocument/2006/relationships/image" Target="../media/image1.jpg"/><Relationship Id="rId7" Type="http://schemas.openxmlformats.org/officeDocument/2006/relationships/hyperlink" Target="https://suh.fi/sv/" TargetMode="External"/><Relationship Id="rId12" Type="http://schemas.openxmlformats.org/officeDocument/2006/relationships/hyperlink" Target="https://thl.fi/sv/web/thlfi-sv" TargetMode="External"/><Relationship Id="rId17" Type="http://schemas.openxmlformats.org/officeDocument/2006/relationships/hyperlink" Target="https://www.spek.fi/sv/" TargetMode="External"/><Relationship Id="rId2" Type="http://schemas.openxmlformats.org/officeDocument/2006/relationships/hyperlink" Target="https://www.ttl.fi/sv/" TargetMode="External"/><Relationship Id="rId16" Type="http://schemas.openxmlformats.org/officeDocument/2006/relationships/hyperlink" Target="https://www.poliisi.fi/polisstyrelsen" TargetMode="External"/><Relationship Id="rId20" Type="http://schemas.openxmlformats.org/officeDocument/2006/relationships/hyperlink" Target="https://www.traficom.fi/s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dakorset.fi/" TargetMode="External"/><Relationship Id="rId11" Type="http://schemas.openxmlformats.org/officeDocument/2006/relationships/hyperlink" Target="https://intermin.fi/sv/framsida" TargetMode="External"/><Relationship Id="rId5" Type="http://schemas.openxmlformats.org/officeDocument/2006/relationships/hyperlink" Target="http://www.finanssiala.fi/" TargetMode="External"/><Relationship Id="rId15" Type="http://schemas.openxmlformats.org/officeDocument/2006/relationships/hyperlink" Target="https://stm.fi/sv/framsida" TargetMode="External"/><Relationship Id="rId10" Type="http://schemas.openxmlformats.org/officeDocument/2006/relationships/hyperlink" Target="https://mpk.fi/sv/" TargetMode="External"/><Relationship Id="rId19" Type="http://schemas.openxmlformats.org/officeDocument/2006/relationships/hyperlink" Target="https://www.liikenneturva.fi/sv" TargetMode="External"/><Relationship Id="rId4" Type="http://schemas.openxmlformats.org/officeDocument/2006/relationships/hyperlink" Target="http://www.ehyt.fi/sv" TargetMode="External"/><Relationship Id="rId9" Type="http://schemas.openxmlformats.org/officeDocument/2006/relationships/hyperlink" Target="https://puolustusvoimat.fi/sv/framsida" TargetMode="External"/><Relationship Id="rId14" Type="http://schemas.openxmlformats.org/officeDocument/2006/relationships/hyperlink" Target="https://www.tvk.fi/sv/" TargetMode="External"/><Relationship Id="rId2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fif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hyvinvoinnin-ja-terveyden-edistamisen-johtaminen/turvallisuuden-edistaminen/tapaturmien-ehkaisy/tapaturmat-suomessa/kaatumiset-ja-putoamis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hyperlink" Target="https://thl.fi/fi/web/hyvinvoinnin-ja-terveyden-edistamisen-johtaminen/turvallisuuden-edistaminen/tapaturmien-ehkaisy/tapaturmat-suomessa/yleisimmat-tapaturmakuolemien-syy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39BE09-94A6-4B26-BCDF-AF23177B6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sv-FI" b="1" dirty="0"/>
              <a:t>Hemmets trygghetsträning</a:t>
            </a:r>
            <a:endParaRPr lang="sv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DFAF34-545A-4463-8FEB-B1971B7BF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sv-FI" dirty="0"/>
              <a:t>- Människan har bara ett liv</a:t>
            </a:r>
            <a:endParaRPr lang="sv-fi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0A58-B479-407D-A9B0-8CDAEFD7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Trygghetscoachträning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2DB771-77B2-4264-9F6B-393123C0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42A018-1586-4786-AFA1-5A733CC095A4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pic>
        <p:nvPicPr>
          <p:cNvPr id="6" name="Picture 5" descr="A black cat with a tail&#10;&#10;Description automatically generated">
            <a:extLst>
              <a:ext uri="{FF2B5EF4-FFF2-40B4-BE49-F238E27FC236}">
                <a16:creationId xmlns:a16="http://schemas.microsoft.com/office/drawing/2014/main" id="{04AEAA80-8595-B0D7-FEC3-CEF7A4AE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59" y="2926080"/>
            <a:ext cx="367588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06099EB-A773-26C8-63B8-D3B34DC2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377E339-94FC-5611-AB0D-542704CB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10</a:t>
            </a:fld>
            <a:endParaRPr lang="fi-FI"/>
          </a:p>
        </p:txBody>
      </p:sp>
      <p:pic>
        <p:nvPicPr>
          <p:cNvPr id="5" name="Kuva 4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E6635332-5C3C-98F1-7E37-D5E8CDD8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EBB61B1-F0E9-4EF8-3DC5-5C2821E5987F}"/>
              </a:ext>
            </a:extLst>
          </p:cNvPr>
          <p:cNvSpPr txBox="1">
            <a:spLocks/>
          </p:cNvSpPr>
          <p:nvPr/>
        </p:nvSpPr>
        <p:spPr>
          <a:xfrm>
            <a:off x="3869267" y="6356349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/>
              <a:t>Trygghetscoachträning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619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C1C0E-6432-4C56-9192-0C18B130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sv-FI" altLang="en-US" sz="3200" b="1" dirty="0">
                <a:sym typeface="Arial" panose="020B0604020202020204" pitchFamily="34" charset="0"/>
              </a:rPr>
              <a:t>Utbildnings-innehållet styrs i huvudsak av </a:t>
            </a:r>
            <a:endParaRPr lang="fi-FI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096A-7296-4D9D-9B29-0CBF0E46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sv-FI" altLang="en-US" sz="1700" dirty="0">
                <a:solidFill>
                  <a:srgbClr val="0070C0"/>
                </a:solidFill>
                <a:latin typeface="+mj-lt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Nationella offerundersökningen 2017</a:t>
            </a:r>
            <a:endParaRPr lang="sv-FI" altLang="en-US" sz="1700" dirty="0">
              <a:solidFill>
                <a:srgbClr val="0070C0"/>
              </a:solidFill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FI" altLang="en-US" sz="1700" dirty="0">
                <a:solidFill>
                  <a:srgbClr val="0070C0"/>
                </a:solidFill>
                <a:latin typeface="+mj-lt"/>
                <a:sym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SHM:s Program om förebyggande av olyckor i hemmet och på fritiden 2021–2030</a:t>
            </a:r>
            <a:endParaRPr lang="sv-FI" altLang="en-US" sz="1700" dirty="0">
              <a:solidFill>
                <a:srgbClr val="0070C0"/>
              </a:solidFill>
              <a:latin typeface="+mj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FI" altLang="en-US" sz="1700" dirty="0" err="1">
                <a:solidFill>
                  <a:srgbClr val="0070C0"/>
                </a:solidFill>
                <a:latin typeface="+mj-lt"/>
                <a:sym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THL:s</a:t>
            </a:r>
            <a:r>
              <a:rPr lang="sv-FI" altLang="en-US" sz="1700" dirty="0">
                <a:solidFill>
                  <a:srgbClr val="0070C0"/>
                </a:solidFill>
                <a:latin typeface="+mj-lt"/>
                <a:sym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statistik över olyckor</a:t>
            </a:r>
            <a:endParaRPr lang="sv-FI" altLang="en-US" sz="1700" dirty="0">
              <a:solidFill>
                <a:srgbClr val="0070C0"/>
              </a:solidFill>
              <a:latin typeface="+mj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FI" altLang="en-US" sz="1700" dirty="0">
                <a:solidFill>
                  <a:srgbClr val="0070C0"/>
                </a:solidFill>
                <a:latin typeface="+mj-lt"/>
                <a:sym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Målet och åtgärdsplanen för det nationella programmet för främjande av barn och ungdomars säkerhet för åren 2018–2025: Del I</a:t>
            </a:r>
            <a:endParaRPr lang="sv-FI" altLang="fi-FI" sz="1700" dirty="0">
              <a:solidFill>
                <a:srgbClr val="0070C0"/>
              </a:solidFill>
              <a:latin typeface="+mj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FI" altLang="en-US" sz="1700" dirty="0">
                <a:latin typeface="+mj-lt"/>
                <a:sym typeface="Arial" panose="020B0604020202020204" pitchFamily="34" charset="0"/>
              </a:rPr>
              <a:t>Olika enkäter, undersökningar i mindre skala om arbetet i Nätverket för förebyggande av olyckor </a:t>
            </a:r>
            <a:endParaRPr lang="sv-FI" altLang="en-US" sz="1700" dirty="0">
              <a:latin typeface="+mj-lt"/>
            </a:endParaRPr>
          </a:p>
          <a:p>
            <a:r>
              <a:rPr lang="sv-FI" altLang="en-US" sz="1700" dirty="0">
                <a:latin typeface="+mj-lt"/>
                <a:sym typeface="Arial" panose="020B0604020202020204" pitchFamily="34" charset="0"/>
              </a:rPr>
              <a:t>Urvalsundersökning 2020</a:t>
            </a:r>
          </a:p>
          <a:p>
            <a:r>
              <a:rPr lang="sv-FI" altLang="en-US" sz="1700" dirty="0">
                <a:solidFill>
                  <a:srgbClr val="0070C0"/>
                </a:solidFill>
                <a:latin typeface="+mj-lt"/>
                <a:sym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Kotitapaturma.fi - webbsida</a:t>
            </a:r>
            <a:endParaRPr lang="sv-FI" altLang="en-US" sz="17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fi-FI" sz="17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30AFD-C949-4A3E-966D-3113C28E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193" y="6356349"/>
            <a:ext cx="54191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Trygghetscoachträning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F86C1-CE98-4CC2-A281-306B00DB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040D1AC-0989-41DD-9D74-3919B7094DCE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pic>
        <p:nvPicPr>
          <p:cNvPr id="6" name="Picture 5" descr="A black cat with a tail&#10;&#10;Description automatically generated">
            <a:extLst>
              <a:ext uri="{FF2B5EF4-FFF2-40B4-BE49-F238E27FC236}">
                <a16:creationId xmlns:a16="http://schemas.microsoft.com/office/drawing/2014/main" id="{48257235-5DDA-42D7-A896-7056F3937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94A6-12A6-BBB8-678C-9F120E7E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i="0" dirty="0">
                <a:solidFill>
                  <a:schemeClr val="bg1"/>
                </a:solidFill>
                <a:effectLst/>
              </a:rPr>
              <a:t>Deltagande i nätverket för olycksförebyggande arbete: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6155-4030-E62D-ABB4-5A1AEB51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2"/>
              </a:rPr>
              <a:t>Arbetshälsoinstitutet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3"/>
              </a:rPr>
              <a:t>Arbetarskyddscentralen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4"/>
              </a:rPr>
              <a:t>Föreningen för förebyggande rusmedelsarbete, EHYT </a:t>
            </a:r>
            <a:r>
              <a:rPr lang="sv-SE" sz="1800" b="0" i="0" u="none" strike="noStrike" dirty="0" err="1">
                <a:solidFill>
                  <a:srgbClr val="3D5E92"/>
                </a:solidFill>
                <a:effectLst/>
                <a:hlinkClick r:id="rId4"/>
              </a:rPr>
              <a:t>rf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5"/>
              </a:rPr>
              <a:t>Finans Finland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6"/>
              </a:rPr>
              <a:t>Finlands Röda Kors  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7"/>
              </a:rPr>
              <a:t>Finlands Simundervisnings- och Livräddningsförbund </a:t>
            </a:r>
            <a:r>
              <a:rPr lang="sv-SE" sz="1800" b="0" i="0" u="none" strike="noStrike" dirty="0" err="1">
                <a:solidFill>
                  <a:srgbClr val="3D5E92"/>
                </a:solidFill>
                <a:effectLst/>
                <a:hlinkClick r:id="rId7"/>
              </a:rPr>
              <a:t>rf</a:t>
            </a: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7"/>
              </a:rPr>
              <a:t>   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8"/>
              </a:rPr>
              <a:t>Hjärnskadeförbund </a:t>
            </a:r>
            <a:r>
              <a:rPr lang="sv-SE" sz="1800" b="0" i="0" u="none" strike="noStrike" dirty="0" err="1">
                <a:solidFill>
                  <a:srgbClr val="3D5E92"/>
                </a:solidFill>
                <a:effectLst/>
                <a:hlinkClick r:id="rId8"/>
              </a:rPr>
              <a:t>rf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9"/>
              </a:rPr>
              <a:t>Huvudstaben (Försvarsmakten)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0"/>
              </a:rPr>
              <a:t>Försvarsutbildningsföreningen, MPK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1"/>
              </a:rPr>
              <a:t>Inrikesministeriets räddningsavdelning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2"/>
              </a:rPr>
              <a:t>Institutet för hälsa och välfärd, THL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3"/>
              </a:rPr>
              <a:t>Minnesförbundet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4"/>
              </a:rPr>
              <a:t>Olycksfallsförsäkringscentralen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5"/>
              </a:rPr>
              <a:t>Social- och hälsovårdsministeriet, STM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6"/>
              </a:rPr>
              <a:t>Polisstyrelsen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7"/>
              </a:rPr>
              <a:t>Räddningsbranschens centralorganisation i Finland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8"/>
              </a:rPr>
              <a:t>Säkerhets- och kemikalieverket, </a:t>
            </a:r>
            <a:r>
              <a:rPr lang="sv-SE" sz="1800" b="0" i="0" u="none" strike="noStrike" dirty="0" err="1">
                <a:solidFill>
                  <a:srgbClr val="3D5E92"/>
                </a:solidFill>
                <a:effectLst/>
                <a:hlinkClick r:id="rId18"/>
              </a:rPr>
              <a:t>Tukes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19"/>
              </a:rPr>
              <a:t>Trafikskyddet</a:t>
            </a:r>
            <a:br>
              <a:rPr lang="sv-SE" sz="1800" dirty="0"/>
            </a:b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20"/>
              </a:rPr>
              <a:t>Transport- och kommunikationsverket, </a:t>
            </a:r>
            <a:r>
              <a:rPr lang="sv-SE" sz="1800" b="0" i="0" u="none" strike="noStrike" dirty="0" err="1">
                <a:solidFill>
                  <a:srgbClr val="3D5E92"/>
                </a:solidFill>
                <a:effectLst/>
                <a:hlinkClick r:id="rId20"/>
              </a:rPr>
              <a:t>Traficom</a:t>
            </a:r>
            <a:r>
              <a:rPr lang="sv-SE" sz="1800" b="0" i="0" u="none" strike="noStrike" dirty="0">
                <a:solidFill>
                  <a:srgbClr val="3D5E92"/>
                </a:solidFill>
                <a:effectLst/>
                <a:hlinkClick r:id="rId20"/>
              </a:rPr>
              <a:t>  </a:t>
            </a:r>
            <a:endParaRPr lang="fi-FI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10AF4-C3CD-E78E-5CE1-D5476E51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12</a:t>
            </a:fld>
            <a:endParaRPr lang="fi-FI"/>
          </a:p>
        </p:txBody>
      </p:sp>
      <p:pic>
        <p:nvPicPr>
          <p:cNvPr id="36" name="Picture 35" descr="A black cat with a tail&#10;&#10;Description automatically generated">
            <a:extLst>
              <a:ext uri="{FF2B5EF4-FFF2-40B4-BE49-F238E27FC236}">
                <a16:creationId xmlns:a16="http://schemas.microsoft.com/office/drawing/2014/main" id="{AAE50B00-9F9E-2942-A478-D57EDBD7613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" y="4499553"/>
            <a:ext cx="2578188" cy="2050536"/>
          </a:xfrm>
          <a:prstGeom prst="rect">
            <a:avLst/>
          </a:prstGeom>
        </p:spPr>
      </p:pic>
      <p:pic>
        <p:nvPicPr>
          <p:cNvPr id="6" name="Picture 5" descr="A black cat with a tail&#10;&#10;Description automatically generated">
            <a:extLst>
              <a:ext uri="{FF2B5EF4-FFF2-40B4-BE49-F238E27FC236}">
                <a16:creationId xmlns:a16="http://schemas.microsoft.com/office/drawing/2014/main" id="{A9804919-4DA2-B3A1-950E-4725AE91C2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00ED9-794F-5593-6EF3-A96F9421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49"/>
            <a:ext cx="54191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Trygghetscoachträning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473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Trygghetscoachträning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4DC03623-8E99-A38E-98D8-A814C1EA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6" y="1952244"/>
            <a:ext cx="3675888" cy="2953512"/>
          </a:xfrm>
          <a:prstGeom prst="rect">
            <a:avLst/>
          </a:prstGeom>
        </p:spPr>
      </p:pic>
      <p:pic>
        <p:nvPicPr>
          <p:cNvPr id="6" name="Picture 6" descr="A green circle with letters in it&#10;&#10;Description automatically generated">
            <a:extLst>
              <a:ext uri="{FF2B5EF4-FFF2-40B4-BE49-F238E27FC236}">
                <a16:creationId xmlns:a16="http://schemas.microsoft.com/office/drawing/2014/main" id="{812B8B79-AD82-5A23-37C3-1299243DA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57" y="3089130"/>
            <a:ext cx="1236286" cy="831611"/>
          </a:xfrm>
          <a:prstGeom prst="rect">
            <a:avLst/>
          </a:prstGeom>
        </p:spPr>
      </p:pic>
      <p:pic>
        <p:nvPicPr>
          <p:cNvPr id="8" name="Picture 16" descr="A blue and black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51C662D3-BF6B-FB13-FF8E-E91226547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0" y="563851"/>
            <a:ext cx="2188182" cy="973570"/>
          </a:xfrm>
          <a:prstGeom prst="rect">
            <a:avLst/>
          </a:prstGeom>
        </p:spPr>
      </p:pic>
      <p:pic>
        <p:nvPicPr>
          <p:cNvPr id="10" name="Picture 12" descr="A black and grey text&#10;&#10;Description automatically generated">
            <a:extLst>
              <a:ext uri="{FF2B5EF4-FFF2-40B4-BE49-F238E27FC236}">
                <a16:creationId xmlns:a16="http://schemas.microsoft.com/office/drawing/2014/main" id="{716FEB2E-0107-0BB9-5122-ADD5E5C43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7" y="1881863"/>
            <a:ext cx="2413124" cy="571487"/>
          </a:xfrm>
          <a:prstGeom prst="rect">
            <a:avLst/>
          </a:prstGeom>
        </p:spPr>
      </p:pic>
      <p:pic>
        <p:nvPicPr>
          <p:cNvPr id="12" name="Picture 43" descr="A blue and white logo&#10;&#10;Description automatically generated">
            <a:extLst>
              <a:ext uri="{FF2B5EF4-FFF2-40B4-BE49-F238E27FC236}">
                <a16:creationId xmlns:a16="http://schemas.microsoft.com/office/drawing/2014/main" id="{504C120D-0B7D-0FFE-6876-BAE2B86B6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16" y="564330"/>
            <a:ext cx="1933865" cy="831611"/>
          </a:xfrm>
          <a:prstGeom prst="rect">
            <a:avLst/>
          </a:prstGeom>
        </p:spPr>
      </p:pic>
      <p:pic>
        <p:nvPicPr>
          <p:cNvPr id="14" name="Picture 47" descr="A close-up of a logo&#10;&#10;Description automatically generated">
            <a:extLst>
              <a:ext uri="{FF2B5EF4-FFF2-40B4-BE49-F238E27FC236}">
                <a16:creationId xmlns:a16="http://schemas.microsoft.com/office/drawing/2014/main" id="{EDC4F244-AE52-0989-143D-A4036ADCC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99" y="1332845"/>
            <a:ext cx="1757463" cy="556159"/>
          </a:xfrm>
          <a:prstGeom prst="rect">
            <a:avLst/>
          </a:prstGeom>
        </p:spPr>
      </p:pic>
      <p:pic>
        <p:nvPicPr>
          <p:cNvPr id="16" name="Picture 30" descr="A green and black logo&#10;&#10;Description automatically generated">
            <a:extLst>
              <a:ext uri="{FF2B5EF4-FFF2-40B4-BE49-F238E27FC236}">
                <a16:creationId xmlns:a16="http://schemas.microsoft.com/office/drawing/2014/main" id="{12E964EC-1F3A-A336-9454-48ACFEE072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14" y="560360"/>
            <a:ext cx="1905648" cy="698566"/>
          </a:xfrm>
          <a:prstGeom prst="rect">
            <a:avLst/>
          </a:prstGeom>
        </p:spPr>
      </p:pic>
      <p:pic>
        <p:nvPicPr>
          <p:cNvPr id="18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A3A3BE8D-1259-102E-264A-5ABD59470F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4" y="3811092"/>
            <a:ext cx="1991255" cy="1045409"/>
          </a:xfrm>
          <a:prstGeom prst="rect">
            <a:avLst/>
          </a:prstGeom>
        </p:spPr>
      </p:pic>
      <p:pic>
        <p:nvPicPr>
          <p:cNvPr id="22" name="Picture 37" descr="A pink logo with text&#10;&#10;Description automatically generated">
            <a:extLst>
              <a:ext uri="{FF2B5EF4-FFF2-40B4-BE49-F238E27FC236}">
                <a16:creationId xmlns:a16="http://schemas.microsoft.com/office/drawing/2014/main" id="{F3E82AB6-9F7D-00CE-F867-64D2FE6685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95" y="561577"/>
            <a:ext cx="2035089" cy="689979"/>
          </a:xfrm>
          <a:prstGeom prst="rect">
            <a:avLst/>
          </a:prstGeom>
        </p:spPr>
      </p:pic>
      <p:pic>
        <p:nvPicPr>
          <p:cNvPr id="24" name="Picture 24" descr="A blue and white logo&#10;&#10;Description automatically generated">
            <a:extLst>
              <a:ext uri="{FF2B5EF4-FFF2-40B4-BE49-F238E27FC236}">
                <a16:creationId xmlns:a16="http://schemas.microsoft.com/office/drawing/2014/main" id="{91766C3B-CAFF-DB09-F970-29AB181253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4" y="1747963"/>
            <a:ext cx="2172286" cy="847131"/>
          </a:xfrm>
          <a:prstGeom prst="rect">
            <a:avLst/>
          </a:prstGeom>
        </p:spPr>
      </p:pic>
      <p:pic>
        <p:nvPicPr>
          <p:cNvPr id="26" name="Picture 26" descr="A blue and white logo&#10;&#10;Description automatically generated">
            <a:extLst>
              <a:ext uri="{FF2B5EF4-FFF2-40B4-BE49-F238E27FC236}">
                <a16:creationId xmlns:a16="http://schemas.microsoft.com/office/drawing/2014/main" id="{C189A1B8-3FDF-7848-E32C-AC73099B69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83" y="3918026"/>
            <a:ext cx="1835244" cy="952549"/>
          </a:xfrm>
          <a:prstGeom prst="rect">
            <a:avLst/>
          </a:prstGeom>
        </p:spPr>
      </p:pic>
      <p:pic>
        <p:nvPicPr>
          <p:cNvPr id="28" name="Picture 14" descr="A blue sign with white text&#10;&#10;Description automatically generated">
            <a:extLst>
              <a:ext uri="{FF2B5EF4-FFF2-40B4-BE49-F238E27FC236}">
                <a16:creationId xmlns:a16="http://schemas.microsoft.com/office/drawing/2014/main" id="{1AE8685B-3F1A-8053-F3E8-D5941A9175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58" y="5416794"/>
            <a:ext cx="2148062" cy="761773"/>
          </a:xfrm>
          <a:prstGeom prst="rect">
            <a:avLst/>
          </a:prstGeom>
        </p:spPr>
      </p:pic>
      <p:pic>
        <p:nvPicPr>
          <p:cNvPr id="30" name="Picture 20" descr="A close-up of a sign&#10;&#10;Description automatically generated">
            <a:extLst>
              <a:ext uri="{FF2B5EF4-FFF2-40B4-BE49-F238E27FC236}">
                <a16:creationId xmlns:a16="http://schemas.microsoft.com/office/drawing/2014/main" id="{1629D813-D60D-D472-42DE-6680059A3F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29" y="2533114"/>
            <a:ext cx="2302348" cy="687696"/>
          </a:xfrm>
          <a:prstGeom prst="rect">
            <a:avLst/>
          </a:prstGeom>
        </p:spPr>
      </p:pic>
      <p:pic>
        <p:nvPicPr>
          <p:cNvPr id="32" name="Picture 22" descr="A logo with a mermaid in the middle&#10;&#10;Description automatically generated">
            <a:extLst>
              <a:ext uri="{FF2B5EF4-FFF2-40B4-BE49-F238E27FC236}">
                <a16:creationId xmlns:a16="http://schemas.microsoft.com/office/drawing/2014/main" id="{FD9688B2-8AD3-6921-EF13-EBF5DABA00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62" y="4377696"/>
            <a:ext cx="983571" cy="972198"/>
          </a:xfrm>
          <a:prstGeom prst="rect">
            <a:avLst/>
          </a:prstGeom>
        </p:spPr>
      </p:pic>
      <p:pic>
        <p:nvPicPr>
          <p:cNvPr id="34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CC99F06-4A7F-3E96-2303-92A4319F47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" y="2492847"/>
            <a:ext cx="2145165" cy="728227"/>
          </a:xfrm>
          <a:prstGeom prst="rect">
            <a:avLst/>
          </a:prstGeom>
        </p:spPr>
      </p:pic>
      <p:pic>
        <p:nvPicPr>
          <p:cNvPr id="36" name="Picture 3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2CA078E-E5F1-7AEC-B6F8-A11EAB0DF7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82" y="5501368"/>
            <a:ext cx="2119222" cy="689979"/>
          </a:xfrm>
          <a:prstGeom prst="rect">
            <a:avLst/>
          </a:prstGeom>
        </p:spPr>
      </p:pic>
      <p:pic>
        <p:nvPicPr>
          <p:cNvPr id="38" name="Picture 41" descr="A close-up of a text&#10;&#10;Description automatically generated">
            <a:extLst>
              <a:ext uri="{FF2B5EF4-FFF2-40B4-BE49-F238E27FC236}">
                <a16:creationId xmlns:a16="http://schemas.microsoft.com/office/drawing/2014/main" id="{B0B64763-0087-954A-33F4-E2A318ABF9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87" y="5469587"/>
            <a:ext cx="2375022" cy="755689"/>
          </a:xfrm>
          <a:prstGeom prst="rect">
            <a:avLst/>
          </a:prstGeom>
        </p:spPr>
      </p:pic>
      <p:pic>
        <p:nvPicPr>
          <p:cNvPr id="40" name="Picture 45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F8EB9CE1-3873-71B6-4C4E-9B16E9D900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68" y="3240755"/>
            <a:ext cx="1450017" cy="527011"/>
          </a:xfrm>
          <a:prstGeom prst="rect">
            <a:avLst/>
          </a:prstGeom>
        </p:spPr>
      </p:pic>
      <p:pic>
        <p:nvPicPr>
          <p:cNvPr id="42" name="Picture 3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654674C-34A3-5002-801C-A316209976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8" y="5362150"/>
            <a:ext cx="2896203" cy="945477"/>
          </a:xfrm>
          <a:prstGeom prst="rect">
            <a:avLst/>
          </a:prstGeom>
        </p:spPr>
      </p:pic>
      <p:pic>
        <p:nvPicPr>
          <p:cNvPr id="44" name="Picture 18" descr="A red cross with black text&#10;&#10;Description automatically generated">
            <a:extLst>
              <a:ext uri="{FF2B5EF4-FFF2-40B4-BE49-F238E27FC236}">
                <a16:creationId xmlns:a16="http://schemas.microsoft.com/office/drawing/2014/main" id="{65C49461-E612-79EA-7E1B-5A295969FC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8" y="4185111"/>
            <a:ext cx="1208924" cy="12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CBA1C-2688-2460-C9E1-81B2B9C9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altLang="en-US" sz="3200" b="1" dirty="0" err="1">
                <a:sym typeface="Wingdings" panose="05000000000000000000" pitchFamily="2" charset="2"/>
              </a:rPr>
              <a:t>Nätverket</a:t>
            </a:r>
            <a:r>
              <a:rPr lang="en-US" altLang="en-US" sz="3200" b="1" dirty="0">
                <a:sym typeface="Wingdings" panose="05000000000000000000" pitchFamily="2" charset="2"/>
              </a:rPr>
              <a:t> för </a:t>
            </a:r>
            <a:r>
              <a:rPr lang="en-US" altLang="en-US" sz="3200" b="1" dirty="0" err="1">
                <a:sym typeface="Wingdings" panose="05000000000000000000" pitchFamily="2" charset="2"/>
              </a:rPr>
              <a:t>olycks-förebyggande</a:t>
            </a:r>
            <a:r>
              <a:rPr lang="en-US" altLang="en-US" sz="3200" b="1" dirty="0"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ym typeface="Wingdings" panose="05000000000000000000" pitchFamily="2" charset="2"/>
              </a:rPr>
              <a:t>arbete</a:t>
            </a:r>
            <a:endParaRPr lang="fi-FI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1DEE6-F6D2-38C8-1C66-307DBE86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442" y="1683143"/>
            <a:ext cx="7934298" cy="395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 err="1">
                <a:sym typeface="Wingdings" panose="05000000000000000000" pitchFamily="2" charset="2"/>
              </a:rPr>
              <a:t>Ett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samarbetsnätverk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som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koordineras</a:t>
            </a:r>
            <a:r>
              <a:rPr lang="en-US" altLang="en-US" sz="1800" dirty="0">
                <a:sym typeface="Wingdings" panose="05000000000000000000" pitchFamily="2" charset="2"/>
              </a:rPr>
              <a:t> av FRK </a:t>
            </a:r>
            <a:r>
              <a:rPr lang="en-US" altLang="en-US" sz="1800" dirty="0" err="1">
                <a:sym typeface="Wingdings" panose="05000000000000000000" pitchFamily="2" charset="2"/>
              </a:rPr>
              <a:t>och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består</a:t>
            </a:r>
            <a:r>
              <a:rPr lang="en-US" altLang="en-US" sz="1800" dirty="0">
                <a:sym typeface="Wingdings" panose="05000000000000000000" pitchFamily="2" charset="2"/>
              </a:rPr>
              <a:t> av </a:t>
            </a:r>
            <a:r>
              <a:rPr lang="en-US" altLang="en-US" sz="1800" dirty="0" err="1">
                <a:sym typeface="Wingdings" panose="05000000000000000000" pitchFamily="2" charset="2"/>
              </a:rPr>
              <a:t>myndigheter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och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organisationer</a:t>
            </a:r>
            <a:r>
              <a:rPr lang="en-US" altLang="en-US" sz="1800" dirty="0">
                <a:sym typeface="Wingdings" panose="05000000000000000000" pitchFamily="2" charset="2"/>
              </a:rPr>
              <a:t>. </a:t>
            </a:r>
            <a:endParaRPr lang="en-US" alt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 err="1">
                <a:sym typeface="Wingdings" panose="05000000000000000000" pitchFamily="2" charset="2"/>
              </a:rPr>
              <a:t>Målet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är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att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minska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olyckor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som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sker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hemmet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och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på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fritiden</a:t>
            </a:r>
            <a:r>
              <a:rPr lang="en-US" altLang="en-US" sz="1800" dirty="0">
                <a:sym typeface="Verdana" panose="020B0604030504040204" pitchFamily="34" charset="0"/>
              </a:rPr>
              <a:t>.</a:t>
            </a:r>
            <a:endParaRPr lang="en-US" alt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 err="1">
                <a:sym typeface="Wingdings" panose="05000000000000000000" pitchFamily="2" charset="2"/>
              </a:rPr>
              <a:t>Förebyggande</a:t>
            </a:r>
            <a:r>
              <a:rPr lang="en-US" altLang="en-US" sz="1800" dirty="0">
                <a:sym typeface="Wingdings" panose="05000000000000000000" pitchFamily="2" charset="2"/>
              </a:rPr>
              <a:t> av </a:t>
            </a:r>
            <a:r>
              <a:rPr lang="en-US" altLang="en-US" sz="1800" dirty="0" err="1">
                <a:sym typeface="Wingdings" panose="05000000000000000000" pitchFamily="2" charset="2"/>
              </a:rPr>
              <a:t>olyckor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hemmet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och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på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fritiden</a:t>
            </a:r>
            <a:r>
              <a:rPr lang="en-US" altLang="en-US" sz="1800" dirty="0">
                <a:sym typeface="Wingdings" panose="05000000000000000000" pitchFamily="2" charset="2"/>
              </a:rPr>
              <a:t> för </a:t>
            </a:r>
            <a:r>
              <a:rPr lang="en-US" altLang="en-US" sz="1800" dirty="0" err="1">
                <a:sym typeface="Wingdings" panose="05000000000000000000" pitchFamily="2" charset="2"/>
              </a:rPr>
              <a:t>åren</a:t>
            </a:r>
            <a:r>
              <a:rPr lang="en-US" altLang="en-US" sz="1800" dirty="0">
                <a:sym typeface="Wingdings" panose="05000000000000000000" pitchFamily="2" charset="2"/>
              </a:rPr>
              <a:t> 2021–2030.</a:t>
            </a:r>
          </a:p>
          <a:p>
            <a:endParaRPr lang="fi-FI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1EBD8-A73A-99B5-41C9-F62D54AC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1606" y="6356350"/>
            <a:ext cx="54191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5AD2C-12C2-885F-A3D2-B021D01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42A018-1586-4786-AFA1-5A733CC095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6" name="Picture 5" descr="A black cat with a tail&#10;&#10;Description automatically generated">
            <a:extLst>
              <a:ext uri="{FF2B5EF4-FFF2-40B4-BE49-F238E27FC236}">
                <a16:creationId xmlns:a16="http://schemas.microsoft.com/office/drawing/2014/main" id="{B896D470-9006-FF45-D1DC-97689539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9A95-845A-4A0C-9E10-F6392FB7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3200" b="1" dirty="0" err="1">
                <a:sym typeface="Wingdings" panose="05000000000000000000" pitchFamily="2" charset="2"/>
              </a:rPr>
              <a:t>Nätverket</a:t>
            </a:r>
            <a:r>
              <a:rPr lang="en-US" altLang="en-US" sz="3200" b="1" dirty="0">
                <a:sym typeface="Wingdings" panose="05000000000000000000" pitchFamily="2" charset="2"/>
              </a:rPr>
              <a:t> för </a:t>
            </a:r>
            <a:r>
              <a:rPr lang="en-US" altLang="en-US" sz="3200" b="1" dirty="0" err="1">
                <a:sym typeface="Wingdings" panose="05000000000000000000" pitchFamily="2" charset="2"/>
              </a:rPr>
              <a:t>olycks-förebyggande</a:t>
            </a:r>
            <a:r>
              <a:rPr lang="en-US" altLang="en-US" sz="3200" b="1" dirty="0"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ym typeface="Wingdings" panose="05000000000000000000" pitchFamily="2" charset="2"/>
              </a:rPr>
              <a:t>arbete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F1BA7-5B5E-4F66-B79A-CEDCD17C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7126" y="6356350"/>
            <a:ext cx="611366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014A4-2937-4F51-982C-44552DF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8242A018-1586-4786-AFA1-5A733CC095A4}" type="slidenum">
              <a:rPr lang="en-US" b="1" kern="1200" dirty="0"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3</a:t>
            </a:fld>
            <a:endParaRPr lang="en-US" b="1" kern="120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 black cat with a tail&#10;&#10;Description automatically generated">
            <a:extLst>
              <a:ext uri="{FF2B5EF4-FFF2-40B4-BE49-F238E27FC236}">
                <a16:creationId xmlns:a16="http://schemas.microsoft.com/office/drawing/2014/main" id="{48E4478E-3CBE-406C-9704-8ACF4118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ACFD1FF8-E513-B81E-34B0-959CD0F5D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5367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497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F6CD-BE2E-40E0-84E5-4AE8D3DD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altLang="en-US" sz="3200" b="1" dirty="0">
                <a:solidFill>
                  <a:schemeClr val="bg1"/>
                </a:solidFill>
                <a:sym typeface="Arial" panose="020B0604020202020204" pitchFamily="34" charset="0"/>
              </a:rPr>
              <a:t>Olycksfall i hemmet och på fritiden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6294-F91A-4DC4-839D-9D6225FC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175"/>
              </a:spcBef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Enligt THL är en olycka en plötslig, oväntad, av externa faktorer orsakad händelse som leder till att en person skadas, såsom en fallolycka.</a:t>
            </a:r>
          </a:p>
          <a:p>
            <a:pPr>
              <a:spcBef>
                <a:spcPts val="2175"/>
              </a:spcBef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En miljon olyckor årligen, varav 90 % i hemmet och på fritiden.</a:t>
            </a:r>
          </a:p>
          <a:p>
            <a:pPr>
              <a:spcBef>
                <a:spcPts val="2175"/>
              </a:spcBef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De totala kostnaderna för olyckor i hemmet och på fritiden var 780–1157 miljoner euro år 2017.</a:t>
            </a:r>
            <a:endParaRPr lang="sv-fi" altLang="fi-FI" sz="1800" dirty="0">
              <a:latin typeface="+mj-lt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BB5A1-116F-423D-BB52-CB552E59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50FD1-B8CE-448B-A3BB-A9C8C416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E16C1-9AAA-49C1-AEC8-40108118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0FE4-4B35-4F90-AB4A-1BF15053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sv-FI" altLang="en-US" sz="3200" b="1" dirty="0">
                <a:sym typeface="Arial" panose="020B0604020202020204" pitchFamily="34" charset="0"/>
              </a:rPr>
              <a:t>Olycksfall i hemmet och på fritiden</a:t>
            </a:r>
            <a:endParaRPr lang="fi-FI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324D3-1A1F-4915-A3E4-B3D8E940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7126" y="6356350"/>
            <a:ext cx="61136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6257-255A-429A-A7A7-E167B5C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42A018-1586-4786-AFA1-5A733CC095A4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7" name="Picture 6" descr="A black cat with a tail&#10;&#10;Description automatically generated">
            <a:extLst>
              <a:ext uri="{FF2B5EF4-FFF2-40B4-BE49-F238E27FC236}">
                <a16:creationId xmlns:a16="http://schemas.microsoft.com/office/drawing/2014/main" id="{25F9BD84-CCC0-463B-B55E-C61A83A57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D53CDAAB-33F4-FF4B-1029-EA83E56A9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7600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592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516" y="4212709"/>
            <a:ext cx="10764932" cy="187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C2718-3A3C-4522-8F7C-7719B425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06" y="4386057"/>
            <a:ext cx="5990504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sz="3200" b="1" dirty="0" err="1">
                <a:sym typeface="Arial" panose="020B0604020202020204" pitchFamily="34" charset="0"/>
              </a:rPr>
              <a:t>Olycksfall</a:t>
            </a:r>
            <a:r>
              <a:rPr lang="en-US" altLang="en-US" sz="3200" b="1" dirty="0"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ym typeface="Arial" panose="020B0604020202020204" pitchFamily="34" charset="0"/>
              </a:rPr>
              <a:t>i</a:t>
            </a:r>
            <a:r>
              <a:rPr lang="en-US" altLang="en-US" sz="3200" b="1" dirty="0"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ym typeface="Arial" panose="020B0604020202020204" pitchFamily="34" charset="0"/>
              </a:rPr>
              <a:t>hemmet</a:t>
            </a:r>
            <a:r>
              <a:rPr lang="en-US" altLang="en-US" sz="3200" b="1" dirty="0"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ym typeface="Arial" panose="020B0604020202020204" pitchFamily="34" charset="0"/>
              </a:rPr>
              <a:t>och</a:t>
            </a:r>
            <a:r>
              <a:rPr lang="en-US" altLang="en-US" sz="3200" b="1" dirty="0"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ym typeface="Arial" panose="020B0604020202020204" pitchFamily="34" charset="0"/>
              </a:rPr>
              <a:t>på</a:t>
            </a:r>
            <a:r>
              <a:rPr lang="en-US" altLang="en-US" sz="3200" b="1" dirty="0"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ym typeface="Arial" panose="020B0604020202020204" pitchFamily="34" charset="0"/>
              </a:rPr>
              <a:t>fritiden</a:t>
            </a:r>
            <a:r>
              <a:rPr lang="en-US" altLang="en-US" sz="3200" b="1" dirty="0">
                <a:sym typeface="Arial" panose="020B0604020202020204" pitchFamily="34" charset="0"/>
              </a:rPr>
              <a:t>  1998–2021</a:t>
            </a:r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11264-A7C4-7FA1-CF10-28C343F177A7}"/>
              </a:ext>
            </a:extLst>
          </p:cNvPr>
          <p:cNvSpPr txBox="1"/>
          <p:nvPr/>
        </p:nvSpPr>
        <p:spPr>
          <a:xfrm>
            <a:off x="8085762" y="4386720"/>
            <a:ext cx="3344237" cy="152658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b="1" dirty="0" err="1"/>
              <a:t>Aktuell</a:t>
            </a:r>
            <a:r>
              <a:rPr lang="en-US" sz="1400" b="1" dirty="0"/>
              <a:t> information </a:t>
            </a:r>
            <a:r>
              <a:rPr lang="en-US" sz="1400" dirty="0"/>
              <a:t>(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finska</a:t>
            </a:r>
            <a:r>
              <a:rPr lang="en-US" sz="1400" dirty="0"/>
              <a:t>):</a:t>
            </a:r>
          </a:p>
          <a:p>
            <a:pPr marL="274320" lvl="1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Kaatumisista</a:t>
            </a:r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 </a:t>
            </a:r>
            <a:r>
              <a:rPr lang="en-US" sz="14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putoamisista</a:t>
            </a:r>
            <a:endParaRPr lang="en-US" sz="1400" dirty="0">
              <a:solidFill>
                <a:srgbClr val="0070C0"/>
              </a:solidFill>
            </a:endParaRPr>
          </a:p>
          <a:p>
            <a:pPr marL="274320" lvl="1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Yleisimmistä</a:t>
            </a:r>
            <a:r>
              <a:rPr lang="en-US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tapaturmakuolemien</a:t>
            </a:r>
            <a:r>
              <a:rPr lang="en-US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syistä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86836-C1F1-480B-A843-2F486599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515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EED03-8126-4359-A4AC-60192762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242A018-1586-4786-AFA1-5A733CC095A4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6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black cat with a tail&#10;&#10;Description automatically generated">
            <a:extLst>
              <a:ext uri="{FF2B5EF4-FFF2-40B4-BE49-F238E27FC236}">
                <a16:creationId xmlns:a16="http://schemas.microsoft.com/office/drawing/2014/main" id="{6D1C7574-7BB9-448E-A6EE-C365804B7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graphicFrame>
        <p:nvGraphicFramePr>
          <p:cNvPr id="31" name="Kaavio 2">
            <a:extLst>
              <a:ext uri="{FF2B5EF4-FFF2-40B4-BE49-F238E27FC236}">
                <a16:creationId xmlns:a16="http://schemas.microsoft.com/office/drawing/2014/main" id="{87341CE5-3107-EEDF-4860-88A0ABDC7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264166"/>
              </p:ext>
            </p:extLst>
          </p:nvPr>
        </p:nvGraphicFramePr>
        <p:xfrm>
          <a:off x="864514" y="757326"/>
          <a:ext cx="10764933" cy="318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F1DFD0-83E2-6488-04C9-8A2718A67A05}"/>
              </a:ext>
            </a:extLst>
          </p:cNvPr>
          <p:cNvSpPr txBox="1"/>
          <p:nvPr/>
        </p:nvSpPr>
        <p:spPr>
          <a:xfrm>
            <a:off x="799573" y="1455955"/>
            <a:ext cx="461665" cy="104622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i-FI" dirty="0"/>
              <a:t>Döda</a:t>
            </a:r>
          </a:p>
        </p:txBody>
      </p:sp>
    </p:spTree>
    <p:extLst>
      <p:ext uri="{BB962C8B-B14F-4D97-AF65-F5344CB8AC3E}">
        <p14:creationId xmlns:p14="http://schemas.microsoft.com/office/powerpoint/2010/main" val="351789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9DD3-E09A-4CBA-82DF-BA4A776A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altLang="en-US" sz="3200" b="1" dirty="0">
                <a:solidFill>
                  <a:schemeClr val="bg1"/>
                </a:solidFill>
                <a:sym typeface="Arial" panose="020B0604020202020204" pitchFamily="34" charset="0"/>
              </a:rPr>
              <a:t>Olycksfall i hemmet och på fritiden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9D86-3A58-451B-BC8D-56082270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Fallolyckor står för över hälften av dödsfallsolyckorna. Män och kvinnor råkar ut för nästan lika många dödsfall genom fallolyckor, sammanlagt cirka 1 200/år. </a:t>
            </a:r>
          </a:p>
          <a:p>
            <a:pPr marL="171450" indent="-171450"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Därefter kommer förgiftningsdödsfall (cirka 450–500 årligen).</a:t>
            </a:r>
          </a:p>
          <a:p>
            <a:pPr marL="171450" indent="-171450"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Drunkningsolyckornas antal är cirka 150–200 årligen. </a:t>
            </a:r>
          </a:p>
          <a:p>
            <a:pPr marL="171450" indent="-171450"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Antalet branddödsfall har tydligt minskat under de senaste två decennierna, cirka 40–50 under de senaste åren. </a:t>
            </a:r>
          </a:p>
          <a:p>
            <a:pPr marL="171450" indent="-171450"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Antalet dödsfall som beror på kvävning är cirka 70–90 årligen.</a:t>
            </a:r>
          </a:p>
          <a:p>
            <a:pPr marL="171450" indent="-171450"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Det är upp till fem gånger större sannolikhet för män att dö till följd av en olycka jämfört med kvinnor.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2FD64-CB7C-41AC-88F8-5321E998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058D8-E135-4809-B675-F51C8F5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7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6DB81-356F-43AA-89FF-4665D552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C52D-BD8A-46D3-A3C9-E0C33400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995616"/>
            <a:ext cx="4016116" cy="1255469"/>
          </a:xfrm>
        </p:spPr>
        <p:txBody>
          <a:bodyPr>
            <a:normAutofit fontScale="90000"/>
          </a:bodyPr>
          <a:lstStyle/>
          <a:p>
            <a:r>
              <a:rPr lang="sv-FI" altLang="fi-FI" b="1" dirty="0">
                <a:sym typeface="Arial" panose="020B0604020202020204" pitchFamily="34" charset="0"/>
              </a:rPr>
              <a:t>De mest typiska olyckorna i hemmet</a:t>
            </a:r>
            <a:br>
              <a:rPr lang="sv-FI" altLang="fi-FI" sz="2800" b="1" dirty="0">
                <a:latin typeface="Arial" panose="020B0604020202020204" pitchFamily="34" charset="0"/>
              </a:rPr>
            </a:b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CE06-FF92-4C4F-9ACC-4F3C4C40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975945"/>
            <a:ext cx="4016116" cy="3809036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sv-FI" altLang="en-US" sz="18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Enligt undersökningen av offer (2017) var nästan tre fjärdedelar olyckor i hemmet och på fritiden (av olyckorna inträffade 39 % i hemmet, 27 % i idrott och 14 % var övriga olyckor på fritiden). </a:t>
            </a:r>
          </a:p>
          <a:p>
            <a:pPr>
              <a:buClr>
                <a:schemeClr val="bg1"/>
              </a:buClr>
            </a:pPr>
            <a:r>
              <a:rPr lang="sv-FI" altLang="en-US" sz="18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De mest typiska skadorna som uppkom i hemolycksfall var blåmärken, krosskador eller sår (cirka hälften) vrickningar, försträckningar eller urledvridningar (18 %) och brännskador (12 %). Frakturer förekom i 8 % och skador i huvudet i </a:t>
            </a:r>
            <a:br>
              <a:rPr lang="sv-FI" altLang="en-US" sz="18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sv-FI" altLang="en-US" sz="18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3 %.</a:t>
            </a:r>
            <a:br>
              <a:rPr lang="sv-FI" altLang="en-US" sz="1400" dirty="0">
                <a:solidFill>
                  <a:srgbClr val="FFFFFF"/>
                </a:solidFill>
                <a:latin typeface="Arial" panose="020B0604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fi-FI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A753E-31ED-4332-9BEB-965EBC08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Trygghetscoachträning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594AD-E1B2-45CB-A8DD-92B858BF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42A018-1586-4786-AFA1-5A733CC095A4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pic>
        <p:nvPicPr>
          <p:cNvPr id="14" name="Picture 13" descr="A black cat with a tail&#10;&#10;Description automatically generated">
            <a:extLst>
              <a:ext uri="{FF2B5EF4-FFF2-40B4-BE49-F238E27FC236}">
                <a16:creationId xmlns:a16="http://schemas.microsoft.com/office/drawing/2014/main" id="{AB5C7735-1489-4EB4-BE60-0C6B3AAF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DE23344-B272-4A8C-A623-7D48DCAE2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92928"/>
              </p:ext>
            </p:extLst>
          </p:nvPr>
        </p:nvGraphicFramePr>
        <p:xfrm>
          <a:off x="5137463" y="1066651"/>
          <a:ext cx="6193768" cy="471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202">
                  <a:extLst>
                    <a:ext uri="{9D8B030D-6E8A-4147-A177-3AD203B41FA5}">
                      <a16:colId xmlns:a16="http://schemas.microsoft.com/office/drawing/2014/main" val="2627165538"/>
                    </a:ext>
                  </a:extLst>
                </a:gridCol>
                <a:gridCol w="1146718">
                  <a:extLst>
                    <a:ext uri="{9D8B030D-6E8A-4147-A177-3AD203B41FA5}">
                      <a16:colId xmlns:a16="http://schemas.microsoft.com/office/drawing/2014/main" val="4028830266"/>
                    </a:ext>
                  </a:extLst>
                </a:gridCol>
                <a:gridCol w="2146848">
                  <a:extLst>
                    <a:ext uri="{9D8B030D-6E8A-4147-A177-3AD203B41FA5}">
                      <a16:colId xmlns:a16="http://schemas.microsoft.com/office/drawing/2014/main" val="846939426"/>
                    </a:ext>
                  </a:extLst>
                </a:gridCol>
              </a:tblGrid>
              <a:tr h="524163">
                <a:tc>
                  <a:txBody>
                    <a:bodyPr/>
                    <a:lstStyle/>
                    <a:p>
                      <a:r>
                        <a:rPr lang="fi-FI" sz="2400"/>
                        <a:t>Olycksorsak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Andel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Exempel</a:t>
                      </a:r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628825970"/>
                  </a:ext>
                </a:extLst>
              </a:tr>
              <a:tr h="968518">
                <a:tc>
                  <a:txBody>
                    <a:bodyPr/>
                    <a:lstStyle/>
                    <a:p>
                      <a:r>
                        <a:rPr lang="fi-FI" sz="1800"/>
                        <a:t>Faller, snubblar, halkar eller faller från låg höjd (under 1 m)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44 %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Mattor, vinterföre</a:t>
                      </a:r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427988766"/>
                  </a:ext>
                </a:extLst>
              </a:tr>
              <a:tr h="698731">
                <a:tc>
                  <a:txBody>
                    <a:bodyPr/>
                    <a:lstStyle/>
                    <a:p>
                      <a:r>
                        <a:rPr lang="fi-FI" sz="1800"/>
                        <a:t>Skada orsakad av vasst föremål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30 %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Matlagning och reparation</a:t>
                      </a:r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2840028548"/>
                  </a:ext>
                </a:extLst>
              </a:tr>
              <a:tr h="698731">
                <a:tc>
                  <a:txBody>
                    <a:bodyPr/>
                    <a:lstStyle/>
                    <a:p>
                      <a:r>
                        <a:rPr lang="fi-FI" sz="1800"/>
                        <a:t>Avvikande temperaturer (brännskada, förfrysning)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12 %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Matlagning, grillning, bastu</a:t>
                      </a:r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1212130672"/>
                  </a:ext>
                </a:extLst>
              </a:tr>
              <a:tr h="698731">
                <a:tc>
                  <a:txBody>
                    <a:bodyPr/>
                    <a:lstStyle/>
                    <a:p>
                      <a:r>
                        <a:rPr lang="fi-FI" sz="1800"/>
                        <a:t>Krock med person eller föremål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6 %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endParaRPr lang="fi-FI" sz="1800"/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49343345"/>
                  </a:ext>
                </a:extLst>
              </a:tr>
              <a:tr h="698731">
                <a:tc>
                  <a:txBody>
                    <a:bodyPr/>
                    <a:lstStyle/>
                    <a:p>
                      <a:r>
                        <a:rPr lang="fi-FI" sz="1800"/>
                        <a:t>Fall från höjd över 1 m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4 %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Stege, pall, trappor</a:t>
                      </a:r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50069444"/>
                  </a:ext>
                </a:extLst>
              </a:tr>
              <a:tr h="428944">
                <a:tc>
                  <a:txBody>
                    <a:bodyPr/>
                    <a:lstStyle/>
                    <a:p>
                      <a:r>
                        <a:rPr lang="fi-FI" sz="1800"/>
                        <a:t>Annat sätt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4 %</a:t>
                      </a:r>
                    </a:p>
                  </a:txBody>
                  <a:tcPr marL="121069" marR="121069" marT="60534" marB="60534"/>
                </a:tc>
                <a:tc>
                  <a:txBody>
                    <a:bodyPr/>
                    <a:lstStyle/>
                    <a:p>
                      <a:endParaRPr lang="fi-FI" sz="1800"/>
                    </a:p>
                  </a:txBody>
                  <a:tcPr marL="121069" marR="121069" marT="60534" marB="60534"/>
                </a:tc>
                <a:extLst>
                  <a:ext uri="{0D108BD9-81ED-4DB2-BD59-A6C34878D82A}">
                    <a16:rowId xmlns:a16="http://schemas.microsoft.com/office/drawing/2014/main" val="349171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2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4231-6B56-44D1-AF34-F46101D0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altLang="en-US" sz="3200" b="1" dirty="0">
                <a:solidFill>
                  <a:schemeClr val="bg1"/>
                </a:solidFill>
                <a:sym typeface="Arial" panose="020B0604020202020204" pitchFamily="34" charset="0"/>
              </a:rPr>
              <a:t>Olyckor i olika åldersgrupper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8D58-15E0-44C2-B039-F0BD3C1D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Efter </a:t>
            </a:r>
            <a:r>
              <a:rPr lang="sv-fi" sz="18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vägtrafikolyckor</a:t>
            </a: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 är drunkning eller kvävning de näst vanligaste dödsfallsolyckorna bland barn. </a:t>
            </a:r>
          </a:p>
          <a:p>
            <a:pPr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Efter </a:t>
            </a:r>
            <a:r>
              <a:rPr lang="sv-fi" sz="18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vägtrafikolyckor</a:t>
            </a: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 är förgiftningar den näst vanligaste dödsfallsolyckan bland ungdomar. </a:t>
            </a:r>
          </a:p>
          <a:p>
            <a:pPr>
              <a:buSzTx/>
              <a:defRPr/>
            </a:pPr>
            <a:r>
              <a:rPr lang="sv-fi" sz="18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Förgiftningar</a:t>
            </a: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 (alkohol, droger, läkemedel) orsakar flest dödsfall bland arbetsföra. </a:t>
            </a:r>
          </a:p>
          <a:p>
            <a:pPr>
              <a:buSzTx/>
              <a:defRPr/>
            </a:pP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Bland äldre orsakas största delen av olyckorna av </a:t>
            </a:r>
            <a:r>
              <a:rPr lang="sv-fi" sz="18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fallolyckor</a:t>
            </a:r>
            <a:r>
              <a:rPr lang="sv-fi" sz="1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j-lt"/>
                <a:sym typeface="Wingdings"/>
              </a:rPr>
              <a:t>. Följderna av fallolyckor bland äldre är allvarligare än för yngre åldersgrupper.</a:t>
            </a:r>
            <a:endParaRPr lang="sv-fi" altLang="fi-FI" sz="1800" dirty="0">
              <a:latin typeface="+mj-lt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39663-F28A-4568-9AA5-D49C70C4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AC21E-A3B2-4D5B-9753-BBD69CE3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9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26A63-B12C-416A-814D-6194FADB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707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A30B0CBC4BD146A4417078D797F170" ma:contentTypeVersion="10" ma:contentTypeDescription="Skapa ett nytt dokument." ma:contentTypeScope="" ma:versionID="be23665dc3e0fefa864e8dcc7ba6bdcd">
  <xsd:schema xmlns:xsd="http://www.w3.org/2001/XMLSchema" xmlns:xs="http://www.w3.org/2001/XMLSchema" xmlns:p="http://schemas.microsoft.com/office/2006/metadata/properties" xmlns:ns2="c1f34a3f-8cef-4d58-91c0-b71399955b23" xmlns:ns3="672109ba-20b3-4268-a09c-ddb1ec7e71a1" targetNamespace="http://schemas.microsoft.com/office/2006/metadata/properties" ma:root="true" ma:fieldsID="bf2b6d37f73c2a03bf395a0a4a91e37a" ns2:_="" ns3:_="">
    <xsd:import namespace="c1f34a3f-8cef-4d58-91c0-b71399955b23"/>
    <xsd:import namespace="672109ba-20b3-4268-a09c-ddb1ec7e7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a3f-8cef-4d58-91c0-b71399955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109ba-20b3-4268-a09c-ddb1ec7e71a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0bf0e6e-6d56-4639-9ab5-85b4cfd28b9a}" ma:internalName="TaxCatchAll" ma:showField="CatchAllData" ma:web="672109ba-20b3-4268-a09c-ddb1ec7e7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f34a3f-8cef-4d58-91c0-b71399955b23">
      <Terms xmlns="http://schemas.microsoft.com/office/infopath/2007/PartnerControls"/>
    </lcf76f155ced4ddcb4097134ff3c332f>
    <TaxCatchAll xmlns="672109ba-20b3-4268-a09c-ddb1ec7e71a1" xsi:nil="true"/>
  </documentManagement>
</p:properties>
</file>

<file path=customXml/itemProps1.xml><?xml version="1.0" encoding="utf-8"?>
<ds:datastoreItem xmlns:ds="http://schemas.openxmlformats.org/officeDocument/2006/customXml" ds:itemID="{F32DA0ED-BA71-423C-8185-1EF7F33AD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66F3C-894D-4A1B-8FE8-B66E83605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34a3f-8cef-4d58-91c0-b71399955b23"/>
    <ds:schemaRef ds:uri="672109ba-20b3-4268-a09c-ddb1ec7e7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1B03A2-A932-4751-9C14-F8C2F5E4FE18}">
  <ds:schemaRefs>
    <ds:schemaRef ds:uri="http://schemas.microsoft.com/office/2006/metadata/properties"/>
    <ds:schemaRef ds:uri="http://schemas.microsoft.com/office/infopath/2007/PartnerControls"/>
    <ds:schemaRef ds:uri="c1f34a3f-8cef-4d58-91c0-b71399955b23"/>
    <ds:schemaRef ds:uri="672109ba-20b3-4268-a09c-ddb1ec7e71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1254</Words>
  <Application>Microsoft Office PowerPoint</Application>
  <PresentationFormat>Laajakuva</PresentationFormat>
  <Paragraphs>146</Paragraphs>
  <Slides>13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Verdana</vt:lpstr>
      <vt:lpstr>Wingdings 2</vt:lpstr>
      <vt:lpstr>Frame</vt:lpstr>
      <vt:lpstr>1_Frame</vt:lpstr>
      <vt:lpstr>Hemmets trygghetsträning</vt:lpstr>
      <vt:lpstr>Nätverket för olycks-förebyggande arbete</vt:lpstr>
      <vt:lpstr>Nätverket för olycks-förebyggande arbete</vt:lpstr>
      <vt:lpstr>Olycksfall i hemmet och på fritiden</vt:lpstr>
      <vt:lpstr>Olycksfall i hemmet och på fritiden</vt:lpstr>
      <vt:lpstr>Olycksfall i hemmet och på fritiden  1998–2021</vt:lpstr>
      <vt:lpstr>Olycksfall i hemmet och på fritiden</vt:lpstr>
      <vt:lpstr>De mest typiska olyckorna i hemmet </vt:lpstr>
      <vt:lpstr>Olyckor i olika åldersgrupper</vt:lpstr>
      <vt:lpstr>PowerPoint-esitys</vt:lpstr>
      <vt:lpstr>Utbildnings-innehållet styrs i huvudsak av </vt:lpstr>
      <vt:lpstr>Deltagande i nätverket för olycksförebyggande arbete: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Hemmets säkerhetstäning</dc:title>
  <dc:creator>Kopperi Eeva</dc:creator>
  <cp:lastModifiedBy>Iida Juulia Karhunen</cp:lastModifiedBy>
  <cp:revision>104</cp:revision>
  <dcterms:created xsi:type="dcterms:W3CDTF">2021-06-01T09:34:02Z</dcterms:created>
  <dcterms:modified xsi:type="dcterms:W3CDTF">2023-10-26T12:24:21Z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0x01010072A30B0CBC4BD146A4417078D797F170</vt:lpwstr>
  </property>
  <property fmtid="{D5CDD505-2E9C-101B-9397-08002B2CF9AE}" pid="3" name="MediaServiceImageTags">
    <vt:lpwstr/>
  </property>
</Properties>
</file>