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84" r:id="rId5"/>
  </p:sldMasterIdLst>
  <p:notesMasterIdLst>
    <p:notesMasterId r:id="rId18"/>
  </p:notesMasterIdLst>
  <p:sldIdLst>
    <p:sldId id="256" r:id="rId6"/>
    <p:sldId id="263" r:id="rId7"/>
    <p:sldId id="257" r:id="rId8"/>
    <p:sldId id="258" r:id="rId9"/>
    <p:sldId id="259" r:id="rId10"/>
    <p:sldId id="260" r:id="rId11"/>
    <p:sldId id="278" r:id="rId12"/>
    <p:sldId id="261" r:id="rId13"/>
    <p:sldId id="262" r:id="rId14"/>
    <p:sldId id="264" r:id="rId15"/>
    <p:sldId id="265" r:id="rId16"/>
    <p:sldId id="277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5" autoAdjust="0"/>
    <p:restoredTop sz="82996" autoAdjust="0"/>
  </p:normalViewPr>
  <p:slideViewPr>
    <p:cSldViewPr snapToGrid="0">
      <p:cViewPr varScale="1">
        <p:scale>
          <a:sx n="55" d="100"/>
          <a:sy n="55" d="100"/>
        </p:scale>
        <p:origin x="109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39476-B055-4DBB-ACFE-CBDCF60276AC}" type="datetimeFigureOut">
              <a:rPr lang="fi-FI" smtClean="0"/>
              <a:t>26.10.2023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8BB646-84B8-4237-B794-67EEE88C0A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8140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us.fi/sairaanhoito/sairaanhoitopalvelut/myrkytystietokeskus/Ensiapuohjeet/Sivut/default.aspx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hus.fi/sairaanhoito/sairaanhoitopalvelut/myrkytystietokeskus/aineluettelo/Sivut/default.aspx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8BB646-84B8-4237-B794-67EEE88C0A39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84745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fi" sz="1200" b="0" i="0" u="none" baseline="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8BB646-84B8-4237-B794-67EEE88C0A39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382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algn="l" rtl="0">
              <a:buFont typeface="Arial" panose="020B0604020202020204" pitchFamily="34" charset="0"/>
              <a:buChar char="•"/>
            </a:pPr>
            <a:r>
              <a:rPr lang="sv-fi" sz="1200" b="0" i="0" u="none" baseline="0" dirty="0"/>
              <a:t>Flest fall hos medelålders män</a:t>
            </a:r>
          </a:p>
          <a:p>
            <a:pPr marL="171450" marR="0" lvl="0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fi" sz="1200" b="0" i="0" u="none" baseline="0" dirty="0"/>
              <a:t>Ovanliga hos barn, inga förgiftningsdöda hos personer under 15 år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8BB646-84B8-4237-B794-67EEE88C0A39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82423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fi" sz="1200" b="0" i="0" u="none" kern="1200" baseline="0" dirty="0">
                <a:solidFill>
                  <a:schemeClr val="tx1"/>
                </a:solidFill>
                <a:effectLst/>
                <a:latin typeface="+mn-lt"/>
                <a:ea typeface="ヒラギノ角ゴ Pro W3" pitchFamily="-60" charset="-128"/>
                <a:cs typeface="ヒラギノ角ゴ Pro W3" pitchFamily="-60" charset="-128"/>
              </a:rPr>
              <a:t>Bland 15–24-åringar dör i medeltal 25 personer i förgiftningar årligen, och andelen 20–24-åringar är 80 %. </a:t>
            </a:r>
            <a:endParaRPr lang="sv-fi" dirty="0"/>
          </a:p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8BB646-84B8-4237-B794-67EEE88C0A39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78421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sv-fi" b="0" i="0" u="none" baseline="0" dirty="0">
                <a:hlinkClick r:id="rId3"/>
              </a:rPr>
              <a:t>Anvisningar för första hjälpen: https://www.hus.fi/sairaanhoito/sairaanhoitopalvelut/myrkytystietokeskus/Ensiapuohjeet/Sivut/default.aspx</a:t>
            </a:r>
            <a:endParaRPr lang="sv-fi" dirty="0"/>
          </a:p>
          <a:p>
            <a:pPr algn="l" rtl="0"/>
            <a:r>
              <a:rPr lang="sv-fi" b="0" i="0" u="none" baseline="0" dirty="0"/>
              <a:t>Ämnesförteckning: </a:t>
            </a:r>
            <a:r>
              <a:rPr lang="sv-fi" b="0" i="0" u="none" baseline="0" dirty="0">
                <a:hlinkClick r:id="rId4"/>
              </a:rPr>
              <a:t>https://www.hus.fi/sv/sok/giftinformationscentralen</a:t>
            </a:r>
            <a:endParaRPr lang="sv-fi" dirty="0"/>
          </a:p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8BB646-84B8-4237-B794-67EEE88C0A39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623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D9B30-ED39-4324-A97E-86399498F52A}" type="datetime1">
              <a:rPr lang="en-US" smtClean="0"/>
              <a:t>10/26/2023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Hemmets säkerhetsträning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291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9654-3755-474E-A1FE-E8A3CEFF3771}" type="datetime1">
              <a:rPr lang="en-US" smtClean="0"/>
              <a:t>10/26/2023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Hemmets säkerhetsträning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199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02286-FB30-42F8-AD74-D50678C8CF53}" type="datetime1">
              <a:rPr lang="en-US" smtClean="0"/>
              <a:t>10/26/2023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Hemmets säkerhetsträning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381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4CBF1-1FCC-4E61-B188-B2B78AF46C57}" type="datetime1">
              <a:rPr lang="fi-FI" smtClean="0"/>
              <a:t>26.10.2023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Hemmets säkerhetsträning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F576-3919-4D47-BCAB-604704C91B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71911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4CD3-59F1-4ADC-8C1B-E460BA38B8F8}" type="datetime1">
              <a:rPr lang="fi-FI" smtClean="0"/>
              <a:t>26.10.2023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Hemmets säkerhetsträning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F576-3919-4D47-BCAB-604704C91B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16673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E382C-EAC0-4EB0-9853-228DA9EDF91C}" type="datetime1">
              <a:rPr lang="fi-FI" smtClean="0"/>
              <a:t>26.10.2023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Hemmets säkerhetsträning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F576-3919-4D47-BCAB-604704C91B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03531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E18EB-510C-4C77-92F2-ABFCD8F24366}" type="datetime1">
              <a:rPr lang="fi-FI" smtClean="0"/>
              <a:t>26.10.2023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Hemmets säkerhetsträning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F576-3919-4D47-BCAB-604704C91B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4657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CB15E-CB9C-4A57-9D7F-3657373651BA}" type="datetime1">
              <a:rPr lang="fi-FI" smtClean="0"/>
              <a:t>26.10.2023</a:t>
            </a:fld>
            <a:endParaRPr lang="fi-FI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Hemmets säkerhetsträning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F576-3919-4D47-BCAB-604704C91B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6256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A1BB-7316-42DC-B25D-366FDEDED44B}" type="datetime1">
              <a:rPr lang="fi-FI" smtClean="0"/>
              <a:t>26.10.2023</a:t>
            </a:fld>
            <a:endParaRPr lang="fi-FI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Hemmets säkerhetsträning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F576-3919-4D47-BCAB-604704C91B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79380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10F1-0E57-4A5B-A19F-741A5DF23F20}" type="datetime1">
              <a:rPr lang="fi-FI" smtClean="0"/>
              <a:t>26.10.2023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Hemmets säkerhetsträning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F576-3919-4D47-BCAB-604704C91B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02751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78176-17BA-48A1-A3EF-8C76E5B2E1A2}" type="datetime1">
              <a:rPr lang="fi-FI" smtClean="0"/>
              <a:t>26.10.2023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Hemmets säkerhetsträning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F576-3919-4D47-BCAB-604704C91B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8704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510E6-03BB-4C58-816F-5323EA52F244}" type="datetime1">
              <a:rPr lang="en-US" smtClean="0"/>
              <a:t>10/26/2023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Hemmets säkerhetsträning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3396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322E2-2CBF-474A-8B7E-E3D627EFDE05}" type="datetime1">
              <a:rPr lang="fi-FI" smtClean="0"/>
              <a:t>26.10.2023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fi-FI"/>
              <a:t>Hemmets säkerhetsträning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F576-3919-4D47-BCAB-604704C91B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56993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6B175-B890-4F46-98A2-8E1455C45457}" type="datetime1">
              <a:rPr lang="fi-FI" smtClean="0"/>
              <a:t>26.10.2023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Hemmets säkerhetsträning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F576-3919-4D47-BCAB-604704C91B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05160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8B2E5-E3DF-44AA-B47A-680925E97E8B}" type="datetime1">
              <a:rPr lang="fi-FI" smtClean="0"/>
              <a:t>26.10.2023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Hemmets säkerhetsträning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F576-3919-4D47-BCAB-604704C91B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6243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0E1EC-2E0A-4464-BEBC-D1DC22B4FAB6}" type="datetime1">
              <a:rPr lang="en-US" smtClean="0"/>
              <a:t>10/26/2023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Hemmets säkerhetsträning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2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FE6C8-2063-4F31-98D6-D8FAEB520AD4}" type="datetime1">
              <a:rPr lang="en-US" smtClean="0"/>
              <a:t>10/26/2023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Hemmets säkerhetsträning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AE23-72F4-49EC-BDF7-66475F74FBE5}" type="datetime1">
              <a:rPr lang="en-US" smtClean="0"/>
              <a:t>10/26/2023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Hemmets säkerhetsträning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559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9F377-A64E-481E-8BA5-F9BE36B05425}" type="datetime1">
              <a:rPr lang="en-US" smtClean="0"/>
              <a:t>10/26/2023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Hemmets säkerhetsträning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353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204-C400-47E3-9435-EBA739ACCF34}" type="datetime1">
              <a:rPr lang="en-US" smtClean="0"/>
              <a:t>10/26/2023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Hemmets säkerhetsträning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959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FDB20-7D0B-48FB-A98A-8CDE87A3A984}" type="datetime1">
              <a:rPr lang="en-US" smtClean="0"/>
              <a:t>10/26/2023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Hemmets säkerhetsträning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502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47E9-31A3-4727-B3C5-31D20ADA4627}" type="datetime1">
              <a:rPr lang="en-US" smtClean="0"/>
              <a:t>10/26/2023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/>
              <a:t>Hemmets säkerhetsträning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618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3A01175-0060-4014-9FA7-08FC2A97DF9E}" type="datetime1">
              <a:rPr lang="en-US" smtClean="0"/>
              <a:t>10/26/2023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Hemmets säkerhetsträning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485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1D01B6-F84D-41CC-A166-41CABAD1AB54}" type="datetime1">
              <a:rPr lang="fi-FI" smtClean="0"/>
              <a:t>26.10.2023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Hemmets säkerhetsträning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639F576-3919-4D47-BCAB-604704C91B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1970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us.fi/sairaanhoito/sairaanhoitopalvelut/myrkytystietokeskus/Sivut/default.aspx" TargetMode="Externa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us.fi/sairaanhoito/sairaanhoitopalvelut/myrkytystietokeskus/Ensiapuohjeet/Sivut/default.aspx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5.jpg"/><Relationship Id="rId4" Type="http://schemas.openxmlformats.org/officeDocument/2006/relationships/hyperlink" Target="https://www.hus.fi/sairaanhoito/sairaanhoitopalvelut/myrkytystietokeskus/aineluettelo/Sivut/default.aspx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92219-9636-406B-AE93-55E2BF58BC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 err="1"/>
              <a:t>Förebyggande</a:t>
            </a:r>
            <a:r>
              <a:rPr lang="fi-FI" b="1" dirty="0"/>
              <a:t> av </a:t>
            </a:r>
            <a:r>
              <a:rPr lang="fi-FI" b="1" dirty="0" err="1"/>
              <a:t>olyckor</a:t>
            </a:r>
            <a:r>
              <a:rPr lang="fi-FI" b="1" dirty="0"/>
              <a:t> i </a:t>
            </a:r>
            <a:r>
              <a:rPr lang="fi-FI" b="1" dirty="0" err="1"/>
              <a:t>hemmet</a:t>
            </a:r>
            <a:r>
              <a:rPr lang="fi-FI" b="1" dirty="0"/>
              <a:t> </a:t>
            </a:r>
            <a:r>
              <a:rPr lang="fi-FI" b="1" dirty="0" err="1"/>
              <a:t>och</a:t>
            </a:r>
            <a:r>
              <a:rPr lang="fi-FI" b="1" dirty="0"/>
              <a:t> </a:t>
            </a:r>
            <a:r>
              <a:rPr lang="fi-FI" b="1" dirty="0" err="1"/>
              <a:t>på</a:t>
            </a:r>
            <a:r>
              <a:rPr lang="fi-FI" b="1" dirty="0"/>
              <a:t> </a:t>
            </a:r>
            <a:r>
              <a:rPr lang="fi-FI" b="1" dirty="0" err="1"/>
              <a:t>fritiden</a:t>
            </a:r>
            <a:r>
              <a:rPr lang="fi-FI" b="1" dirty="0"/>
              <a:t> – </a:t>
            </a:r>
            <a:r>
              <a:rPr lang="fi-FI" b="1" dirty="0" err="1"/>
              <a:t>Förgiftningar</a:t>
            </a:r>
            <a:r>
              <a:rPr lang="fi-FI" b="1" dirty="0"/>
              <a:t>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18BBCF-46CD-497C-8622-DC1573EA71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/>
              <a:t>Innehållet</a:t>
            </a:r>
            <a:r>
              <a:rPr lang="fi-FI" dirty="0"/>
              <a:t> </a:t>
            </a:r>
            <a:r>
              <a:rPr lang="fi-FI" dirty="0" err="1"/>
              <a:t>grundar</a:t>
            </a:r>
            <a:r>
              <a:rPr lang="fi-FI" dirty="0"/>
              <a:t> </a:t>
            </a:r>
            <a:r>
              <a:rPr lang="fi-FI" dirty="0" err="1"/>
              <a:t>sig</a:t>
            </a:r>
            <a:r>
              <a:rPr lang="fi-FI" dirty="0"/>
              <a:t> </a:t>
            </a:r>
            <a:r>
              <a:rPr lang="fi-FI" dirty="0" err="1"/>
              <a:t>på</a:t>
            </a:r>
            <a:r>
              <a:rPr lang="fi-FI" dirty="0"/>
              <a:t> </a:t>
            </a:r>
            <a:r>
              <a:rPr lang="fi-FI" dirty="0" err="1"/>
              <a:t>projektet</a:t>
            </a:r>
            <a:r>
              <a:rPr lang="fi-FI" dirty="0"/>
              <a:t> för </a:t>
            </a:r>
            <a:r>
              <a:rPr lang="fi-FI" dirty="0" err="1"/>
              <a:t>att</a:t>
            </a:r>
            <a:r>
              <a:rPr lang="fi-FI" dirty="0"/>
              <a:t> </a:t>
            </a:r>
            <a:r>
              <a:rPr lang="fi-FI" dirty="0" err="1"/>
              <a:t>förebygga</a:t>
            </a:r>
            <a:r>
              <a:rPr lang="fi-FI" dirty="0"/>
              <a:t> </a:t>
            </a:r>
            <a:r>
              <a:rPr lang="fi-FI" dirty="0" err="1"/>
              <a:t>olyckor</a:t>
            </a:r>
            <a:r>
              <a:rPr lang="fi-FI" dirty="0"/>
              <a:t> i </a:t>
            </a:r>
            <a:r>
              <a:rPr lang="fi-FI" dirty="0" err="1"/>
              <a:t>hemmet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på</a:t>
            </a:r>
            <a:r>
              <a:rPr lang="fi-FI" dirty="0"/>
              <a:t> </a:t>
            </a:r>
            <a:r>
              <a:rPr lang="fi-FI" dirty="0" err="1"/>
              <a:t>fritiden</a:t>
            </a:r>
            <a:endParaRPr lang="fi-FI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7988E9-2B47-45F8-BE6C-E764871EF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Trygghetscoachträning</a:t>
            </a:r>
            <a:endParaRPr lang="fi-FI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74291D-946A-40ED-813B-9267F06D7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F576-3919-4D47-BCAB-604704C91BE1}" type="slidenum">
              <a:rPr lang="fi-FI" smtClean="0"/>
              <a:t>1</a:t>
            </a:fld>
            <a:endParaRPr lang="fi-FI"/>
          </a:p>
        </p:txBody>
      </p:sp>
      <p:pic>
        <p:nvPicPr>
          <p:cNvPr id="5" name="Picture 4" descr="A black cat with a tail&#10;&#10;Description automatically generated">
            <a:extLst>
              <a:ext uri="{FF2B5EF4-FFF2-40B4-BE49-F238E27FC236}">
                <a16:creationId xmlns:a16="http://schemas.microsoft.com/office/drawing/2014/main" id="{474C198D-AA29-A847-0E07-1E7BF1E993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5052" y="4135068"/>
            <a:ext cx="2470192" cy="1984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6661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1DE9C-B3D5-454B-A9FB-D2FF682B7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fi" sz="3200" b="1" dirty="0"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Före</a:t>
            </a:r>
            <a:r>
              <a:rPr lang="sv-FI" sz="3200" b="1" dirty="0"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-</a:t>
            </a:r>
            <a:r>
              <a:rPr lang="sv-fi" sz="3200" b="1" dirty="0"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byggande av förgiftnings</a:t>
            </a:r>
            <a:r>
              <a:rPr lang="sv-FI" sz="3200" b="1" dirty="0"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-</a:t>
            </a:r>
            <a:r>
              <a:rPr lang="sv-fi" sz="3200" b="1" dirty="0"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olyckor</a:t>
            </a:r>
            <a:endParaRPr lang="fi-FI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497B8-8364-4703-A9E7-96995734C9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>
              <a:spcBef>
                <a:spcPts val="600"/>
              </a:spcBef>
              <a:spcAft>
                <a:spcPct val="0"/>
              </a:spcAft>
              <a:buClr>
                <a:prstClr val="black"/>
              </a:buClr>
              <a:buFont typeface="Arial" panose="020B0604020202020204" pitchFamily="34" charset="0"/>
              <a:buChar char="•"/>
            </a:pPr>
            <a:r>
              <a:rPr lang="sv-fi" sz="1800" dirty="0">
                <a:ea typeface="ヒラギノ角ゴ Pro W3" pitchFamily="-60" charset="-128"/>
                <a:cs typeface="Arial" panose="020B0604020202020204" pitchFamily="34" charset="0"/>
              </a:rPr>
              <a:t>Var förberedd för en förgiftningsolycka </a:t>
            </a:r>
          </a:p>
          <a:p>
            <a:pPr marL="457200" lvl="1" indent="0" fontAlgn="base">
              <a:spcBef>
                <a:spcPts val="600"/>
              </a:spcBef>
              <a:spcAft>
                <a:spcPct val="0"/>
              </a:spcAft>
              <a:buClr>
                <a:prstClr val="black"/>
              </a:buClr>
              <a:buFontTx/>
              <a:buChar char="•"/>
            </a:pPr>
            <a:r>
              <a:rPr lang="sv-fi" dirty="0">
                <a:ea typeface="ヒラギノ角ゴ Pro W3" pitchFamily="-60" charset="-128"/>
                <a:cs typeface="Arial" panose="020B0604020202020204" pitchFamily="34" charset="0"/>
              </a:rPr>
              <a:t>Ha medicinskt kol i medicinskåpet med tanke på förgiftningar (t.ex. </a:t>
            </a:r>
            <a:r>
              <a:rPr lang="sv-fi" dirty="0" err="1">
                <a:ea typeface="ヒラギノ角ゴ Pro W3" pitchFamily="-60" charset="-128"/>
                <a:cs typeface="Arial" panose="020B0604020202020204" pitchFamily="34" charset="0"/>
              </a:rPr>
              <a:t>Carbomix</a:t>
            </a:r>
            <a:r>
              <a:rPr lang="sv-fi" baseline="30000" dirty="0">
                <a:ea typeface="ヒラギノ角ゴ Pro W3" pitchFamily="-60" charset="-128"/>
                <a:cs typeface="Arial" panose="020B0604020202020204" pitchFamily="34" charset="0"/>
              </a:rPr>
              <a:t>®</a:t>
            </a:r>
            <a:r>
              <a:rPr lang="sv-fi" dirty="0">
                <a:ea typeface="ヒラギノ角ゴ Pro W3" pitchFamily="-60" charset="-128"/>
                <a:cs typeface="Arial" panose="020B0604020202020204" pitchFamily="34" charset="0"/>
              </a:rPr>
              <a:t> 50 g flaska). </a:t>
            </a:r>
          </a:p>
          <a:p>
            <a:pPr marL="457200" lvl="1" indent="0" fontAlgn="base">
              <a:spcBef>
                <a:spcPts val="600"/>
              </a:spcBef>
              <a:spcAft>
                <a:spcPct val="0"/>
              </a:spcAft>
              <a:buClr>
                <a:prstClr val="black"/>
              </a:buClr>
              <a:buFontTx/>
              <a:buChar char="•"/>
            </a:pPr>
            <a:r>
              <a:rPr lang="sv-fi" dirty="0">
                <a:ea typeface="ヒラギノ角ゴ Pro W3" pitchFamily="-60" charset="-128"/>
                <a:cs typeface="Arial" panose="020B0604020202020204" pitchFamily="34" charset="0"/>
              </a:rPr>
              <a:t>Skaffa dig tillräckliga kunskaper i första hjälpen</a:t>
            </a:r>
          </a:p>
          <a:p>
            <a:pPr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sv-fi" sz="1800" dirty="0"/>
              <a:t>Använd inte läkemedel och alkohol samtidigt</a:t>
            </a:r>
          </a:p>
          <a:p>
            <a:pPr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sv-fi" sz="1800" dirty="0"/>
              <a:t>Kontakta genast </a:t>
            </a:r>
            <a:r>
              <a:rPr lang="sv-fi" sz="1800" dirty="0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giftinformationscentralen</a:t>
            </a:r>
            <a:r>
              <a:rPr lang="sv-fi" sz="1800" dirty="0"/>
              <a:t> för att få information om risken för förgiftning och nödvändiga åtgärder!</a:t>
            </a:r>
            <a:endParaRPr lang="sv-fi" altLang="fi-FI" sz="1800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3816D2-04AA-46AB-AF76-3C461C42F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Trygghetscoachträning</a:t>
            </a:r>
            <a:endParaRPr lang="fi-FI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53D495-B111-4235-B0EE-0E96C6F08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F576-3919-4D47-BCAB-604704C91BE1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15881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EE9F5D7F-1BBC-4096-ADA7-AA9C9E4D28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6D370DD-716B-4528-B475-331F84CEA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3"/>
            <a:ext cx="7052486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8D99D1-84C6-4BAA-9616-7C8D6B6AF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248" y="1123837"/>
            <a:ext cx="6451110" cy="1255469"/>
          </a:xfrm>
        </p:spPr>
        <p:txBody>
          <a:bodyPr>
            <a:normAutofit/>
          </a:bodyPr>
          <a:lstStyle/>
          <a:p>
            <a:r>
              <a:rPr lang="sv-fi" sz="3200" b="1" dirty="0"/>
              <a:t>Giftinformationscentralen</a:t>
            </a:r>
            <a:endParaRPr lang="fi-FI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D8631E-82FF-4AAA-9228-7978E8559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248" y="2510395"/>
            <a:ext cx="6451109" cy="3274586"/>
          </a:xfrm>
        </p:spPr>
        <p:txBody>
          <a:bodyPr anchor="t">
            <a:normAutofit/>
          </a:bodyPr>
          <a:lstStyle/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sv-fi" sz="1800" dirty="0">
                <a:solidFill>
                  <a:srgbClr val="FFFFFF"/>
                </a:solidFill>
              </a:rPr>
              <a:t>Giftinformationscentralen svarar dygnet runt i telefon på frågor som hänför sig till förebyggande och vård av plötsliga förgiftningar. </a:t>
            </a:r>
          </a:p>
          <a:p>
            <a:pPr marL="0" indent="0">
              <a:buClr>
                <a:schemeClr val="bg1"/>
              </a:buClr>
              <a:buNone/>
            </a:pPr>
            <a:r>
              <a:rPr lang="sv-fi" sz="1800" b="1" dirty="0">
                <a:solidFill>
                  <a:srgbClr val="FFFFFF"/>
                </a:solidFill>
              </a:rPr>
              <a:t>Öppet 24 h/dygn</a:t>
            </a:r>
            <a:br>
              <a:rPr lang="sv-fi" sz="1800" dirty="0">
                <a:solidFill>
                  <a:srgbClr val="FFFFFF"/>
                </a:solidFill>
              </a:rPr>
            </a:br>
            <a:r>
              <a:rPr lang="sv-fi" sz="1800" b="1" dirty="0">
                <a:solidFill>
                  <a:srgbClr val="FFFFFF"/>
                </a:solidFill>
              </a:rPr>
              <a:t>0800 147 111</a:t>
            </a:r>
            <a:r>
              <a:rPr lang="sv-fi" sz="1800" dirty="0">
                <a:solidFill>
                  <a:srgbClr val="FFFFFF"/>
                </a:solidFill>
              </a:rPr>
              <a:t> (avgiftsfri)</a:t>
            </a:r>
            <a:br>
              <a:rPr lang="sv-fi" sz="1800" dirty="0">
                <a:solidFill>
                  <a:srgbClr val="FFFFFF"/>
                </a:solidFill>
              </a:rPr>
            </a:br>
            <a:r>
              <a:rPr lang="sv-fi" sz="1800" b="1" dirty="0">
                <a:solidFill>
                  <a:srgbClr val="FFFFFF"/>
                </a:solidFill>
              </a:rPr>
              <a:t>09 471 977 </a:t>
            </a:r>
            <a:r>
              <a:rPr lang="sv-fi" sz="1800" dirty="0">
                <a:solidFill>
                  <a:srgbClr val="FFFFFF"/>
                </a:solidFill>
              </a:rPr>
              <a:t>(normalt samtalspris)</a:t>
            </a:r>
          </a:p>
          <a:p>
            <a:pPr lvl="1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sv-fi" dirty="0">
                <a:solidFill>
                  <a:srgbClr val="FFFF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Anvisningar för första hjälpen</a:t>
            </a:r>
            <a:endParaRPr lang="sv-fi" dirty="0">
              <a:solidFill>
                <a:srgbClr val="FFFFFF"/>
              </a:solidFill>
            </a:endParaRPr>
          </a:p>
          <a:p>
            <a:pPr lvl="1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sv-fi" dirty="0">
                <a:solidFill>
                  <a:srgbClr val="FFFF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Ämnesförteckning</a:t>
            </a:r>
            <a:endParaRPr lang="sv-fi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fi-FI" dirty="0">
              <a:solidFill>
                <a:srgbClr val="FFFFFF"/>
              </a:solidFill>
            </a:endParaRPr>
          </a:p>
        </p:txBody>
      </p:sp>
      <p:pic>
        <p:nvPicPr>
          <p:cNvPr id="8" name="Picture 7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540F1050-F35B-1FCF-E399-E5530DAA8D5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2944" y="1742941"/>
            <a:ext cx="3778286" cy="3362674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E79D076F-656A-4CD9-83AD-AF8F4B28CA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44C254-6703-4768-BABD-67C3A6DA3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 err="1"/>
              <a:t>Hemmets</a:t>
            </a:r>
            <a:r>
              <a:rPr lang="fi-FI" dirty="0"/>
              <a:t> </a:t>
            </a:r>
            <a:r>
              <a:rPr lang="fi-FI" dirty="0" err="1"/>
              <a:t>säkerhetsträning</a:t>
            </a:r>
            <a:r>
              <a:rPr lang="fi-FI" dirty="0"/>
              <a:t>, </a:t>
            </a:r>
            <a:r>
              <a:rPr lang="fi-FI" dirty="0" err="1"/>
              <a:t>Giftinformationscentralen</a:t>
            </a:r>
            <a:endParaRPr lang="fi-FI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8F3923-1FF4-474A-B234-C7291E0FF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639F576-3919-4D47-BCAB-604704C91BE1}" type="slidenum">
              <a:rPr lang="fi-FI" smtClean="0"/>
              <a:pPr>
                <a:spcAft>
                  <a:spcPts val="600"/>
                </a:spcAft>
              </a:pPr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98237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2ABBB681-F4D2-40F2-ACC3-DE0B4B4880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9388ED0-1FEF-4E11-B488-BD661D1AC1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58470"/>
            <a:ext cx="11237976" cy="589788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724D9BB-6928-4A21-A7A4-F85759754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9268" y="6404118"/>
            <a:ext cx="5911517" cy="365125"/>
          </a:xfrm>
        </p:spPr>
        <p:txBody>
          <a:bodyPr>
            <a:normAutofit/>
          </a:bodyPr>
          <a:lstStyle/>
          <a:p>
            <a:pPr lvl="0">
              <a:spcAft>
                <a:spcPts val="600"/>
              </a:spcAft>
              <a:defRPr/>
            </a:pPr>
            <a:r>
              <a:rPr lang="en-US">
                <a:solidFill>
                  <a:srgbClr val="FFFFFF"/>
                </a:solidFill>
              </a:rPr>
              <a:t>Trygghetscoachträning</a:t>
            </a:r>
            <a:endParaRPr kumimoji="0" lang="en-US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C996F07-879D-48E8-81F8-1153E0B9E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>
            <a:normAutofit/>
          </a:bodyPr>
          <a:lstStyle/>
          <a:p>
            <a:pPr marL="0" marR="0" lvl="0" indent="0" defTabSz="4572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A7CD31F4-64FA-4BA0-9498-67783267A8C8}" type="slidenum"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defTabSz="457200" rtl="0" eaLnBrk="1" fontAlgn="auto" latinLnBrk="0" hangingPunct="1"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5" name="Picture 4" descr="A black cat with a tail&#10;&#10;Description automatically generated">
            <a:extLst>
              <a:ext uri="{FF2B5EF4-FFF2-40B4-BE49-F238E27FC236}">
                <a16:creationId xmlns:a16="http://schemas.microsoft.com/office/drawing/2014/main" id="{A44308EA-035B-74F7-E2FB-7D55ED1E81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8056" y="1952244"/>
            <a:ext cx="3675888" cy="2953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541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096D4-0EB1-44EB-B776-6F08C27CF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3003628" cy="4601183"/>
          </a:xfrm>
        </p:spPr>
        <p:txBody>
          <a:bodyPr>
            <a:normAutofit/>
          </a:bodyPr>
          <a:lstStyle/>
          <a:p>
            <a:r>
              <a:rPr lang="sv-fi" sz="3200" b="1" dirty="0"/>
              <a:t>Förgiftnings-döda</a:t>
            </a:r>
            <a:endParaRPr lang="fi-FI" sz="3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0F76B6-66B5-4391-A126-09C46152D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Trygghetscoachträning</a:t>
            </a:r>
            <a:r>
              <a:rPr lang="en-US" dirty="0">
                <a:solidFill>
                  <a:prstClr val="black">
                    <a:lumMod val="50000"/>
                    <a:lumOff val="50000"/>
                  </a:prstClr>
                </a:solidFill>
              </a:rPr>
              <a:t> , </a:t>
            </a:r>
            <a:r>
              <a:rPr lang="fi-FI" dirty="0"/>
              <a:t>THL </a:t>
            </a:r>
            <a:r>
              <a:rPr lang="fi-FI" dirty="0" err="1"/>
              <a:t>olycksdatabas</a:t>
            </a:r>
            <a:r>
              <a:rPr lang="fi-FI" dirty="0"/>
              <a:t>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685020-5CCA-408C-95F1-B2EDCADB2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F576-3919-4D47-BCAB-604704C91BE1}" type="slidenum">
              <a:rPr lang="fi-FI" smtClean="0"/>
              <a:t>2</a:t>
            </a:fld>
            <a:endParaRPr lang="fi-FI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4ED2563-987F-FEF0-7C09-DD0E602501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fi" sz="1800" b="0" i="0" u="none" baseline="0" dirty="0"/>
              <a:t>Grovt taget finns det två typer av förgiftningar: </a:t>
            </a:r>
          </a:p>
          <a:p>
            <a:pPr marL="674370" lvl="1" indent="-171450" defTabSz="45720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sv-fi" b="0" i="0" u="none" baseline="0" dirty="0"/>
              <a:t>alkohol och </a:t>
            </a:r>
          </a:p>
          <a:p>
            <a:pPr marL="674370" lvl="1" indent="-171450" defTabSz="45720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sv-fi" b="0" i="0" u="none" baseline="0" dirty="0"/>
              <a:t>övriga ämnen (huvudsakligen läkemedel och droger)</a:t>
            </a:r>
          </a:p>
          <a:p>
            <a:pPr marL="171450" indent="-171450" algn="l" rtl="0">
              <a:buFont typeface="Arial" panose="020B0604020202020204" pitchFamily="34" charset="0"/>
              <a:buChar char="•"/>
            </a:pPr>
            <a:r>
              <a:rPr lang="sv-fi" sz="1800" b="0" i="0" u="none" baseline="0" dirty="0"/>
              <a:t>Antalet förgiftningar har minskat en aning från millennieskiftet till nuläget.</a:t>
            </a:r>
          </a:p>
          <a:p>
            <a:pPr marL="171450" marR="0" lvl="0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fi" sz="1800" b="0" i="0" u="none" baseline="0" dirty="0"/>
              <a:t>Åren 2006–2008 var en period med ett rekordstort antal fall. </a:t>
            </a:r>
          </a:p>
          <a:p>
            <a:pPr marL="171450" marR="0" lvl="0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fi" sz="1800" b="0" i="0" u="none" baseline="0" dirty="0"/>
              <a:t>Åren 2005–2008 noterades en topp gällande alkoholförgiftningar då den fördubblades i förhållande till övriga förgiftningar. </a:t>
            </a:r>
          </a:p>
          <a:p>
            <a:pPr marL="171450" marR="0" lvl="0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fi" sz="1800" b="0" i="0" u="none" baseline="0" dirty="0"/>
              <a:t>Efter år 2010 har alkoholförgiftningarna varit nästan lika vanliga som övriga förgiftningar (läkemedel eller narkotiska medel)</a:t>
            </a:r>
          </a:p>
          <a:p>
            <a:pPr marL="171450" marR="0" lvl="0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fi" sz="1800" b="0" i="0" u="none" kern="1200" baseline="0" dirty="0">
                <a:effectLst/>
                <a:latin typeface="+mn-lt"/>
                <a:ea typeface="ヒラギノ角ゴ Pro W3" pitchFamily="-60" charset="-128"/>
                <a:cs typeface="ヒラギノ角ゴ Pro W3" pitchFamily="-60" charset="-128"/>
              </a:rPr>
              <a:t>Största delen av narkotikadödsfallen var olyckor med flerämnesförgiftningar där drogen stod för den mest betydande andelen. </a:t>
            </a:r>
            <a:r>
              <a:rPr lang="sv-fi" sz="1800" b="0" i="0" u="none" baseline="0" dirty="0"/>
              <a:t>Förgiftningen var ofta avsiktlig. </a:t>
            </a:r>
          </a:p>
        </p:txBody>
      </p:sp>
    </p:spTree>
    <p:extLst>
      <p:ext uri="{BB962C8B-B14F-4D97-AF65-F5344CB8AC3E}">
        <p14:creationId xmlns:p14="http://schemas.microsoft.com/office/powerpoint/2010/main" val="4199550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096D4-0EB1-44EB-B776-6F08C27CF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b="1" dirty="0"/>
              <a:t>Förgiftnings</a:t>
            </a:r>
            <a:r>
              <a:rPr lang="sv-FI" b="1" dirty="0"/>
              <a:t>-</a:t>
            </a:r>
            <a:r>
              <a:rPr lang="sv-fi" b="1" dirty="0"/>
              <a:t>döda enligt åldersgrupp</a:t>
            </a:r>
            <a:endParaRPr lang="fi-FI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CDA7284-8DF7-481B-9EBA-BA284342B5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588553" y="1262463"/>
            <a:ext cx="7976771" cy="432392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0F76B6-66B5-4391-A126-09C46152D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Trygghetscoachträning</a:t>
            </a:r>
            <a:r>
              <a:rPr lang="fi-FI" dirty="0"/>
              <a:t>, THL </a:t>
            </a:r>
            <a:r>
              <a:rPr lang="fi-FI" dirty="0" err="1"/>
              <a:t>olycksdatabas</a:t>
            </a:r>
            <a:r>
              <a:rPr lang="fi-FI" dirty="0"/>
              <a:t>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685020-5CCA-408C-95F1-B2EDCADB2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F576-3919-4D47-BCAB-604704C91BE1}" type="slidenum">
              <a:rPr lang="fi-FI" smtClean="0"/>
              <a:t>3</a:t>
            </a:fld>
            <a:endParaRPr lang="fi-FI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9A6AC8-FF5E-D9D7-4F09-E53771ABFA3C}"/>
              </a:ext>
            </a:extLst>
          </p:cNvPr>
          <p:cNvSpPr txBox="1"/>
          <p:nvPr/>
        </p:nvSpPr>
        <p:spPr>
          <a:xfrm>
            <a:off x="10691744" y="1455586"/>
            <a:ext cx="952500" cy="70525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i-FI" sz="1400" dirty="0" err="1"/>
              <a:t>Män</a:t>
            </a:r>
            <a:endParaRPr lang="fi-FI" sz="1400" dirty="0"/>
          </a:p>
          <a:p>
            <a:pPr>
              <a:lnSpc>
                <a:spcPct val="150000"/>
              </a:lnSpc>
            </a:pPr>
            <a:r>
              <a:rPr lang="fi-FI" sz="1400" dirty="0" err="1"/>
              <a:t>Kvinnor</a:t>
            </a:r>
            <a:r>
              <a:rPr lang="fi-FI" sz="1400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B49E2B-06FB-AC40-2D54-7DCFD2CA0483}"/>
              </a:ext>
            </a:extLst>
          </p:cNvPr>
          <p:cNvSpPr txBox="1"/>
          <p:nvPr/>
        </p:nvSpPr>
        <p:spPr>
          <a:xfrm>
            <a:off x="3748172" y="2824262"/>
            <a:ext cx="430887" cy="1077218"/>
          </a:xfrm>
          <a:prstGeom prst="rect">
            <a:avLst/>
          </a:prstGeom>
          <a:solidFill>
            <a:schemeClr val="bg1"/>
          </a:solidFill>
        </p:spPr>
        <p:txBody>
          <a:bodyPr vert="vert270" wrap="square" rtlCol="0">
            <a:spAutoFit/>
          </a:bodyPr>
          <a:lstStyle/>
          <a:p>
            <a:r>
              <a:rPr lang="fi-FI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Döda</a:t>
            </a:r>
          </a:p>
        </p:txBody>
      </p:sp>
    </p:spTree>
    <p:extLst>
      <p:ext uri="{BB962C8B-B14F-4D97-AF65-F5344CB8AC3E}">
        <p14:creationId xmlns:p14="http://schemas.microsoft.com/office/powerpoint/2010/main" val="2533702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096D4-0EB1-44EB-B776-6F08C27CF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fi" sz="3200" b="1" dirty="0"/>
              <a:t>De vanligaste förgiftnings</a:t>
            </a:r>
            <a:r>
              <a:rPr lang="sv-FI" sz="3200" b="1" dirty="0"/>
              <a:t>-</a:t>
            </a:r>
            <a:r>
              <a:rPr lang="sv-fi" sz="3200" b="1" dirty="0"/>
              <a:t>olyckorna</a:t>
            </a:r>
            <a:endParaRPr lang="fi-FI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B4B96-977E-4AC0-A2FC-4CD3D74C26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v-fi" sz="1800" dirty="0"/>
              <a:t>Barn under 3 år är mest utsatta för förgiftningsolyckor</a:t>
            </a:r>
          </a:p>
          <a:p>
            <a:pPr fontAlgn="base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v-fi" sz="1800" dirty="0"/>
              <a:t>Förgiftningar orsakas vanligen av</a:t>
            </a:r>
          </a:p>
          <a:p>
            <a:pPr lvl="1" fontAlgn="base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v-fi" dirty="0"/>
              <a:t>Läkemedel, svampar, bär</a:t>
            </a:r>
          </a:p>
          <a:p>
            <a:pPr lvl="1" fontAlgn="base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v-fi" dirty="0"/>
              <a:t>Kolmonoxid, gaser</a:t>
            </a:r>
          </a:p>
          <a:p>
            <a:pPr lvl="1" fontAlgn="base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v-fi" dirty="0"/>
              <a:t>Tvättmedel, kemikalier</a:t>
            </a:r>
          </a:p>
          <a:p>
            <a:pPr lvl="1" fontAlgn="base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v-fi" dirty="0"/>
              <a:t>Alkohol, övriga rusmedel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sv-fi" altLang="fi-FI" sz="1800" dirty="0"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v-fi" sz="1800" dirty="0"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Hos barn (0–5 år) vanligen läkemedel, växter, tvättmedel och kemikalier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v-fi" sz="1800" dirty="0"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Hos barn (6–16 år) vanligen alkohol och läkemedel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v-fi" sz="1800" dirty="0"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Hos vuxna vanligen läkemedel, alkohol och kemikalier </a:t>
            </a:r>
            <a:r>
              <a:rPr lang="sv-fi" sz="1800" dirty="0">
                <a:solidFill>
                  <a:srgbClr val="000000"/>
                </a:solidFill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					</a:t>
            </a:r>
          </a:p>
          <a:p>
            <a:pPr marL="457200" lvl="1" indent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C0000"/>
              </a:buClr>
              <a:buNone/>
            </a:pPr>
            <a:r>
              <a:rPr lang="sv-fi" sz="21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	</a:t>
            </a:r>
          </a:p>
          <a:p>
            <a:endParaRPr lang="fi-FI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0F76B6-66B5-4391-A126-09C46152D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Trygghetscoachträning</a:t>
            </a:r>
            <a:r>
              <a:rPr lang="fi-FI" dirty="0"/>
              <a:t>, </a:t>
            </a:r>
            <a:r>
              <a:rPr lang="sv-fi" b="1" dirty="0"/>
              <a:t>Giftinformationscentralen</a:t>
            </a:r>
            <a:r>
              <a:rPr lang="sv-FI" b="1" dirty="0"/>
              <a:t> 2016</a:t>
            </a:r>
            <a:endParaRPr lang="fi-FI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685020-5CCA-408C-95F1-B2EDCADB2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F576-3919-4D47-BCAB-604704C91BE1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0926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096D4-0EB1-44EB-B776-6F08C27CF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fi" sz="3200" b="1" dirty="0"/>
              <a:t>Farligaste kemikalierna i hemmet</a:t>
            </a:r>
            <a:endParaRPr lang="fi-FI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B4B96-977E-4AC0-A2FC-4CD3D74C26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190500">
              <a:lnSpc>
                <a:spcPct val="91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sv-fi" sz="1800" dirty="0">
                <a:latin typeface="+mj-lt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Kraftigt sura eller basiska tvättmedel</a:t>
            </a:r>
          </a:p>
          <a:p>
            <a:pPr marL="0" indent="0" defTabSz="190500">
              <a:lnSpc>
                <a:spcPct val="91000"/>
              </a:lnSpc>
              <a:buClr>
                <a:srgbClr val="CC0000"/>
              </a:buClr>
              <a:buNone/>
            </a:pPr>
            <a:r>
              <a:rPr lang="sv-fi" sz="1800" dirty="0">
                <a:latin typeface="+mj-lt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		t.ex. rörrensare (lut), ugnsrengöringsmedel</a:t>
            </a:r>
          </a:p>
          <a:p>
            <a:pPr defTabSz="190500">
              <a:lnSpc>
                <a:spcPct val="91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sv-fi" sz="1800" dirty="0">
                <a:latin typeface="+mj-lt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Bilkemikalier</a:t>
            </a:r>
            <a:endParaRPr lang="sv-fi" altLang="fi-FI" sz="1800" dirty="0">
              <a:latin typeface="+mj-lt"/>
              <a:cs typeface="Arial" panose="020B0604020202020204" pitchFamily="34" charset="0"/>
            </a:endParaRPr>
          </a:p>
          <a:p>
            <a:pPr marL="0" indent="0" defTabSz="190500">
              <a:lnSpc>
                <a:spcPct val="91000"/>
              </a:lnSpc>
              <a:buClr>
                <a:srgbClr val="CC0000"/>
              </a:buClr>
              <a:buNone/>
            </a:pPr>
            <a:r>
              <a:rPr lang="sv-fi" sz="1800" dirty="0">
                <a:latin typeface="+mj-lt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	  till exempel spolarvätska (metanol), kylarvätska</a:t>
            </a:r>
          </a:p>
          <a:p>
            <a:pPr defTabSz="190500">
              <a:lnSpc>
                <a:spcPct val="91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sv-fi" sz="1800" dirty="0">
                <a:latin typeface="+mj-lt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Målningstillbehör</a:t>
            </a:r>
          </a:p>
          <a:p>
            <a:pPr marL="0" indent="0" defTabSz="190500">
              <a:lnSpc>
                <a:spcPct val="91000"/>
              </a:lnSpc>
              <a:buClr>
                <a:srgbClr val="CC0000"/>
              </a:buClr>
              <a:buNone/>
            </a:pPr>
            <a:r>
              <a:rPr lang="sv-fi" sz="1800" dirty="0">
                <a:latin typeface="+mj-lt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    till exempel lösningsmedel, basiska tvättmedel </a:t>
            </a:r>
          </a:p>
          <a:p>
            <a:pPr defTabSz="190500">
              <a:lnSpc>
                <a:spcPct val="91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sv-fi" sz="1800" dirty="0">
                <a:latin typeface="+mj-lt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Tändvätskor	</a:t>
            </a:r>
          </a:p>
          <a:p>
            <a:endParaRPr lang="fi-FI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0F76B6-66B5-4391-A126-09C46152D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Trygghetscoachträning</a:t>
            </a:r>
            <a:r>
              <a:rPr lang="en-US" dirty="0">
                <a:solidFill>
                  <a:prstClr val="black">
                    <a:lumMod val="50000"/>
                    <a:lumOff val="50000"/>
                  </a:prstClr>
                </a:solidFill>
              </a:rPr>
              <a:t> , </a:t>
            </a:r>
            <a:r>
              <a:rPr lang="sv-fi" b="1" dirty="0"/>
              <a:t>Giftinformationscentralen</a:t>
            </a:r>
            <a:r>
              <a:rPr lang="sv-FI" b="1" dirty="0"/>
              <a:t> 2016</a:t>
            </a:r>
            <a:endParaRPr lang="fi-FI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685020-5CCA-408C-95F1-B2EDCADB2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F576-3919-4D47-BCAB-604704C91BE1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6918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096D4-0EB1-44EB-B776-6F08C27CF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fi" sz="3200" b="1" dirty="0"/>
              <a:t>Förgiftning</a:t>
            </a:r>
            <a:endParaRPr lang="fi-FI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B4B96-977E-4AC0-A2FC-4CD3D74C26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>
              <a:buFont typeface="Arial" panose="020B0604020202020204" pitchFamily="34" charset="0"/>
              <a:buChar char="•"/>
            </a:pPr>
            <a:r>
              <a:rPr lang="sv-fi" sz="1800" dirty="0"/>
              <a:t>Hur kraftiga </a:t>
            </a:r>
            <a:r>
              <a:rPr lang="sv-fi" sz="1800" dirty="0" err="1"/>
              <a:t>förgiftningssymtom</a:t>
            </a:r>
            <a:r>
              <a:rPr lang="sv-fi" sz="1800" dirty="0"/>
              <a:t> man får och hur snabbt de uppenbarar sig beror på vilket gift det handlar om och hur man har kommit i kontakt med giftet.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sv-fi" sz="1800" dirty="0"/>
              <a:t>Ämnet kan hamna i kroppen via munnen, andningen, huden och ögonen, samt genom stick.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sv-fi" sz="1800" dirty="0"/>
              <a:t>Symtom: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sv-fi" dirty="0"/>
              <a:t>Illamående, kräkningar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sv-fi" dirty="0"/>
              <a:t>Hudsymtom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sv-fi" dirty="0"/>
              <a:t>Yrsel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sv-fi" dirty="0"/>
              <a:t>Huvudvärk, svindel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sv-fi" dirty="0"/>
              <a:t>Andnöd, hjärtklappning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sv-fi" dirty="0"/>
              <a:t>Kramper, medvetslöshet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0F76B6-66B5-4391-A126-09C46152D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Trygghetscoachträning</a:t>
            </a:r>
            <a:endParaRPr lang="fi-FI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685020-5CCA-408C-95F1-B2EDCADB2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F576-3919-4D47-BCAB-604704C91BE1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1235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B0373-1601-A21A-91B9-F28416B6A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b="1" dirty="0"/>
              <a:t>Första </a:t>
            </a:r>
            <a:r>
              <a:rPr lang="fi-FI" sz="3200" b="1" dirty="0" err="1"/>
              <a:t>hjälpen</a:t>
            </a:r>
            <a:r>
              <a:rPr lang="fi-FI" sz="3200" b="1" dirty="0"/>
              <a:t> </a:t>
            </a:r>
            <a:r>
              <a:rPr lang="fi-FI" sz="3200" b="1" dirty="0" err="1"/>
              <a:t>vid</a:t>
            </a:r>
            <a:r>
              <a:rPr lang="fi-FI" sz="3200" b="1" dirty="0"/>
              <a:t> </a:t>
            </a:r>
            <a:r>
              <a:rPr lang="fi-FI" sz="3200" b="1" dirty="0" err="1"/>
              <a:t>förgiftning</a:t>
            </a:r>
            <a:endParaRPr lang="fi-FI" sz="3200" b="1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0C911769-2FC8-1B38-DC21-CA27C43B04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6300030"/>
              </p:ext>
            </p:extLst>
          </p:nvPr>
        </p:nvGraphicFramePr>
        <p:xfrm>
          <a:off x="3868738" y="863600"/>
          <a:ext cx="7315200" cy="47200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3223413121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580441988"/>
                    </a:ext>
                  </a:extLst>
                </a:gridCol>
              </a:tblGrid>
              <a:tr h="5948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Giftets väg</a:t>
                      </a:r>
                      <a:endParaRPr lang="fi-FI" sz="2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Första hjälpen</a:t>
                      </a:r>
                      <a:endParaRPr lang="fi-FI" sz="2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945964"/>
                  </a:ext>
                </a:extLst>
              </a:tr>
              <a:tr h="8333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Inandas, till exempel kolos eller kemikalier</a:t>
                      </a:r>
                      <a:endParaRPr lang="fi-FI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 i friska luften, en position där det är lätt att andas</a:t>
                      </a:r>
                      <a:endParaRPr lang="fi-FI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996892"/>
                  </a:ext>
                </a:extLst>
              </a:tr>
              <a:tr h="10655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Sväljs, till exempel läkemedel, svampar</a:t>
                      </a:r>
                      <a:endParaRPr lang="fi-FI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 får inte framkalla kräkningar, om det är ett icke-irriterande ämne. Man kan ge medicinkol enligt anvisningarna på förpackningen</a:t>
                      </a:r>
                      <a:endParaRPr lang="fi-FI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1019895"/>
                  </a:ext>
                </a:extLst>
              </a:tr>
              <a:tr h="8463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Absorberas via huden, slemhinnor</a:t>
                      </a:r>
                      <a:endParaRPr lang="fi-FI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Skölj med en riklig mängd vatten. Uppsök alltid läkare om det är fråga om ögonen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7892160"/>
                  </a:ext>
                </a:extLst>
              </a:tr>
              <a:tr h="4903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Som ett bett, ormbett</a:t>
                      </a:r>
                      <a:endParaRPr lang="fi-FI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Första hjälpen enligt symtomen, till exempel en </a:t>
                      </a:r>
                      <a:r>
                        <a:rPr lang="sv-FI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kyypakkaus</a:t>
                      </a:r>
                      <a:r>
                        <a:rPr lang="sv-FI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-tablett </a:t>
                      </a:r>
                      <a:endParaRPr lang="fi-FI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5742704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EF36E6-0BD1-08E4-0E58-C2F4A973A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Hemmets säkerhetsträning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E51164-5EFF-959F-41FB-AA91A7CFD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F576-3919-4D47-BCAB-604704C91BE1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4306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3577A01-3DD8-4E33-BEE1-3065F7E6FB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9599"/>
            <a:ext cx="7052486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4096D4-0EB1-44EB-B776-6F08C27CF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248" y="1123837"/>
            <a:ext cx="6451110" cy="1255469"/>
          </a:xfrm>
        </p:spPr>
        <p:txBody>
          <a:bodyPr>
            <a:normAutofit/>
          </a:bodyPr>
          <a:lstStyle/>
          <a:p>
            <a:r>
              <a:rPr lang="sv-fi" sz="3200" b="1" dirty="0"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Förebyggande av förgiftningsolyckor</a:t>
            </a:r>
            <a:endParaRPr lang="fi-FI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B4B96-977E-4AC0-A2FC-4CD3D74C2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248" y="2510395"/>
            <a:ext cx="6451109" cy="3274586"/>
          </a:xfrm>
        </p:spPr>
        <p:txBody>
          <a:bodyPr anchor="t">
            <a:normAutofit/>
          </a:bodyPr>
          <a:lstStyle/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sv-fi" sz="1800" dirty="0">
                <a:solidFill>
                  <a:srgbClr val="FFFFFF"/>
                </a:solidFill>
              </a:rPr>
              <a:t>Bekanta dig med produkternas varningspåskrifter och bruksanvisningar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sv-fi" sz="1800" dirty="0">
                <a:solidFill>
                  <a:srgbClr val="FFFFFF"/>
                </a:solidFill>
              </a:rPr>
              <a:t>Förvara farliga ämnen säkert.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sv-fi" sz="1800" dirty="0">
                <a:solidFill>
                  <a:srgbClr val="FFFFFF"/>
                </a:solidFill>
              </a:rPr>
              <a:t>Hemmets kemikalier och läkemedel förvaras inlåsta i sina originalförpackningar.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sv-fi" sz="1800" dirty="0">
                <a:solidFill>
                  <a:srgbClr val="FFFFFF"/>
                </a:solidFill>
              </a:rPr>
              <a:t>Välj produkter försedda med </a:t>
            </a:r>
            <a:r>
              <a:rPr lang="sv-fi" sz="1800" dirty="0" err="1">
                <a:solidFill>
                  <a:srgbClr val="FFFFFF"/>
                </a:solidFill>
              </a:rPr>
              <a:t>säkerhetskork</a:t>
            </a:r>
            <a:r>
              <a:rPr lang="sv-fi" sz="1800" dirty="0">
                <a:solidFill>
                  <a:srgbClr val="FFFFFF"/>
                </a:solidFill>
              </a:rPr>
              <a:t>.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sv-fi" sz="1800" dirty="0">
                <a:solidFill>
                  <a:srgbClr val="FFFFFF"/>
                </a:solidFill>
              </a:rPr>
              <a:t>Håll cigaretter och cigarettfimpar utom räckhåll för barn.</a:t>
            </a:r>
          </a:p>
          <a:p>
            <a:endParaRPr lang="fi-FI" dirty="0">
              <a:solidFill>
                <a:srgbClr val="FFFFFF"/>
              </a:solidFill>
            </a:endParaRPr>
          </a:p>
        </p:txBody>
      </p:sp>
      <p:pic>
        <p:nvPicPr>
          <p:cNvPr id="6" name="Picture 5" descr="LÃ¤Ã¤ketiede, PillereitÃ¤, Verenpaine, Verenpainetauti">
            <a:extLst>
              <a:ext uri="{FF2B5EF4-FFF2-40B4-BE49-F238E27FC236}">
                <a16:creationId xmlns:a16="http://schemas.microsoft.com/office/drawing/2014/main" id="{E612FC45-BE1D-4822-8265-C5FC067E888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636" r="15229"/>
          <a:stretch/>
        </p:blipFill>
        <p:spPr bwMode="auto">
          <a:xfrm>
            <a:off x="7545032" y="759599"/>
            <a:ext cx="3778286" cy="533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0F76B6-66B5-4391-A126-09C46152D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Trygghetscoachträning</a:t>
            </a:r>
            <a:r>
              <a:rPr lang="fi-FI" dirty="0"/>
              <a:t>, bild: </a:t>
            </a:r>
            <a:r>
              <a:rPr lang="fi-FI" dirty="0" err="1"/>
              <a:t>Pixabay</a:t>
            </a:r>
            <a:endParaRPr lang="fi-FI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685020-5CCA-408C-95F1-B2EDCADB2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639F576-3919-4D47-BCAB-604704C91BE1}" type="slidenum">
              <a:rPr lang="fi-FI" smtClean="0"/>
              <a:pPr>
                <a:spcAft>
                  <a:spcPts val="600"/>
                </a:spcAft>
              </a:pPr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7782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3577A01-3DD8-4E33-BEE1-3065F7E6FB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9599"/>
            <a:ext cx="7052486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4096D4-0EB1-44EB-B776-6F08C27CF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248" y="1123837"/>
            <a:ext cx="6451110" cy="1255469"/>
          </a:xfrm>
        </p:spPr>
        <p:txBody>
          <a:bodyPr>
            <a:normAutofit/>
          </a:bodyPr>
          <a:lstStyle/>
          <a:p>
            <a:r>
              <a:rPr lang="fi-FI" sz="3200" b="1" dirty="0" err="1"/>
              <a:t>Identifiering</a:t>
            </a:r>
            <a:r>
              <a:rPr lang="fi-FI" sz="3200" b="1" dirty="0"/>
              <a:t> av </a:t>
            </a:r>
            <a:r>
              <a:rPr lang="fi-FI" sz="3200" b="1" dirty="0" err="1"/>
              <a:t>giftiga</a:t>
            </a:r>
            <a:r>
              <a:rPr lang="fi-FI" sz="3200" b="1" dirty="0"/>
              <a:t> </a:t>
            </a:r>
            <a:r>
              <a:rPr lang="fi-FI" sz="3200" b="1" dirty="0" err="1"/>
              <a:t>ämnen</a:t>
            </a:r>
            <a:endParaRPr lang="fi-FI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B4B96-977E-4AC0-A2FC-4CD3D74C2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248" y="2510395"/>
            <a:ext cx="6451109" cy="3274586"/>
          </a:xfrm>
        </p:spPr>
        <p:txBody>
          <a:bodyPr anchor="t">
            <a:normAutofit/>
          </a:bodyPr>
          <a:lstStyle/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sv-fi" sz="1800" dirty="0">
                <a:solidFill>
                  <a:srgbClr val="FFFFFF"/>
                </a:solidFill>
              </a:rPr>
              <a:t>Lär dig känna igen svampar och giftiga växter.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sv-fi" sz="1800" dirty="0">
                <a:solidFill>
                  <a:srgbClr val="FFFFFF"/>
                </a:solidFill>
              </a:rPr>
              <a:t>Man ska inte äta svampar man inte känner igen.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sv-fi" sz="1800" dirty="0">
                <a:solidFill>
                  <a:srgbClr val="FFFFFF"/>
                </a:solidFill>
              </a:rPr>
              <a:t>Håll giftiga inomhusväxter utom räckhåll för barn.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sv-fi" sz="1800" dirty="0">
                <a:solidFill>
                  <a:srgbClr val="FFFFFF"/>
                </a:solidFill>
              </a:rPr>
              <a:t>Lär barnen att man inte ska stoppa vad som helst i munnen.</a:t>
            </a:r>
          </a:p>
          <a:p>
            <a:endParaRPr lang="fi-FI" dirty="0">
              <a:solidFill>
                <a:srgbClr val="FFFFFF"/>
              </a:solidFill>
            </a:endParaRPr>
          </a:p>
        </p:txBody>
      </p:sp>
      <p:pic>
        <p:nvPicPr>
          <p:cNvPr id="6" name="Picture 5" descr="LentÃ¤Ã¤ Helttasieni, Sieni, Punainen, Symboli Onnea">
            <a:extLst>
              <a:ext uri="{FF2B5EF4-FFF2-40B4-BE49-F238E27FC236}">
                <a16:creationId xmlns:a16="http://schemas.microsoft.com/office/drawing/2014/main" id="{72F06D29-4695-426F-9868-1445F2E2413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25" r="1" b="1"/>
          <a:stretch/>
        </p:blipFill>
        <p:spPr bwMode="auto">
          <a:xfrm>
            <a:off x="7545032" y="759599"/>
            <a:ext cx="3778286" cy="533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0F76B6-66B5-4391-A126-09C46152D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Trygghetscoachträning</a:t>
            </a:r>
            <a:r>
              <a:rPr lang="fi-FI" dirty="0"/>
              <a:t>, bild: </a:t>
            </a:r>
            <a:r>
              <a:rPr lang="fi-FI" dirty="0" err="1"/>
              <a:t>Pixabay</a:t>
            </a:r>
            <a:endParaRPr lang="fi-FI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685020-5CCA-408C-95F1-B2EDCADB2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639F576-3919-4D47-BCAB-604704C91BE1}" type="slidenum">
              <a:rPr lang="fi-FI" smtClean="0"/>
              <a:pPr>
                <a:spcAft>
                  <a:spcPts val="600"/>
                </a:spcAft>
              </a:pPr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94555"/>
      </p:ext>
    </p:extLst>
  </p:cSld>
  <p:clrMapOvr>
    <a:masterClrMapping/>
  </p:clrMapOvr>
</p:sld>
</file>

<file path=ppt/theme/theme1.xml><?xml version="1.0" encoding="utf-8"?>
<a:theme xmlns:a="http://schemas.openxmlformats.org/drawingml/2006/main" name="1_Fra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Fra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2A30B0CBC4BD146A4417078D797F170" ma:contentTypeVersion="10" ma:contentTypeDescription="Skapa ett nytt dokument." ma:contentTypeScope="" ma:versionID="be23665dc3e0fefa864e8dcc7ba6bdcd">
  <xsd:schema xmlns:xsd="http://www.w3.org/2001/XMLSchema" xmlns:xs="http://www.w3.org/2001/XMLSchema" xmlns:p="http://schemas.microsoft.com/office/2006/metadata/properties" xmlns:ns2="c1f34a3f-8cef-4d58-91c0-b71399955b23" xmlns:ns3="672109ba-20b3-4268-a09c-ddb1ec7e71a1" targetNamespace="http://schemas.microsoft.com/office/2006/metadata/properties" ma:root="true" ma:fieldsID="bf2b6d37f73c2a03bf395a0a4a91e37a" ns2:_="" ns3:_="">
    <xsd:import namespace="c1f34a3f-8cef-4d58-91c0-b71399955b23"/>
    <xsd:import namespace="672109ba-20b3-4268-a09c-ddb1ec7e71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f34a3f-8cef-4d58-91c0-b71399955b2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Bildmarkeringar" ma:readOnly="false" ma:fieldId="{5cf76f15-5ced-4ddc-b409-7134ff3c332f}" ma:taxonomyMulti="true" ma:sspId="96f175c9-e67d-4b16-ad58-edcda44168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2109ba-20b3-4268-a09c-ddb1ec7e71a1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0bf0e6e-6d56-4639-9ab5-85b4cfd28b9a}" ma:internalName="TaxCatchAll" ma:showField="CatchAllData" ma:web="672109ba-20b3-4268-a09c-ddb1ec7e71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1f34a3f-8cef-4d58-91c0-b71399955b23">
      <Terms xmlns="http://schemas.microsoft.com/office/infopath/2007/PartnerControls"/>
    </lcf76f155ced4ddcb4097134ff3c332f>
    <TaxCatchAll xmlns="672109ba-20b3-4268-a09c-ddb1ec7e71a1" xsi:nil="true"/>
  </documentManagement>
</p:properties>
</file>

<file path=customXml/itemProps1.xml><?xml version="1.0" encoding="utf-8"?>
<ds:datastoreItem xmlns:ds="http://schemas.openxmlformats.org/officeDocument/2006/customXml" ds:itemID="{C8EA50AB-E8FB-4D11-89A1-CBC7F3A13E4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203AC4C-23B7-435D-B02B-86D4E97F43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f34a3f-8cef-4d58-91c0-b71399955b23"/>
    <ds:schemaRef ds:uri="672109ba-20b3-4268-a09c-ddb1ec7e71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B5E36A0-682F-42CD-B506-75F75554B3E1}">
  <ds:schemaRefs>
    <ds:schemaRef ds:uri="http://schemas.microsoft.com/office/2006/metadata/properties"/>
    <ds:schemaRef ds:uri="http://schemas.microsoft.com/office/infopath/2007/PartnerControls"/>
    <ds:schemaRef ds:uri="c1f34a3f-8cef-4d58-91c0-b71399955b23"/>
    <ds:schemaRef ds:uri="672109ba-20b3-4268-a09c-ddb1ec7e71a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706</Words>
  <Application>Microsoft Office PowerPoint</Application>
  <PresentationFormat>Laajakuva</PresentationFormat>
  <Paragraphs>112</Paragraphs>
  <Slides>12</Slides>
  <Notes>5</Notes>
  <HiddenSlides>0</HiddenSlides>
  <MMClips>0</MMClips>
  <ScaleCrop>false</ScaleCrop>
  <HeadingPairs>
    <vt:vector size="4" baseType="variant">
      <vt:variant>
        <vt:lpstr>Teema</vt:lpstr>
      </vt:variant>
      <vt:variant>
        <vt:i4>2</vt:i4>
      </vt:variant>
      <vt:variant>
        <vt:lpstr>Dian otsikot</vt:lpstr>
      </vt:variant>
      <vt:variant>
        <vt:i4>12</vt:i4>
      </vt:variant>
    </vt:vector>
  </HeadingPairs>
  <TitlesOfParts>
    <vt:vector size="14" baseType="lpstr">
      <vt:lpstr>1_Frame</vt:lpstr>
      <vt:lpstr>Frame</vt:lpstr>
      <vt:lpstr>Förebyggande av olyckor i hemmet och på fritiden – Förgiftningar </vt:lpstr>
      <vt:lpstr>Förgiftnings-döda</vt:lpstr>
      <vt:lpstr>Förgiftnings-döda enligt åldersgrupp</vt:lpstr>
      <vt:lpstr>De vanligaste förgiftnings-olyckorna</vt:lpstr>
      <vt:lpstr>Farligaste kemikalierna i hemmet</vt:lpstr>
      <vt:lpstr>Förgiftning</vt:lpstr>
      <vt:lpstr>Första hjälpen vid förgiftning</vt:lpstr>
      <vt:lpstr>Förebyggande av förgiftningsolyckor</vt:lpstr>
      <vt:lpstr>Identifiering av giftiga ämnen</vt:lpstr>
      <vt:lpstr>Före-byggande av förgiftnings-olyckor</vt:lpstr>
      <vt:lpstr>Giftinformationscentralen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Förebyggande av olyckor i hemmet och på fritiden – Förgiftningar </dc:title>
  <dc:creator>Kopperi Eeva</dc:creator>
  <cp:lastModifiedBy>Karhunen Iida</cp:lastModifiedBy>
  <cp:revision>16</cp:revision>
  <dcterms:created xsi:type="dcterms:W3CDTF">2021-05-25T11:45:25Z</dcterms:created>
  <dcterms:modified xsi:type="dcterms:W3CDTF">2023-10-26T09:12:32Z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0x01010072A30B0CBC4BD146A4417078D797F170</vt:lpwstr>
  </property>
</Properties>
</file>