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2"/>
  </p:notesMasterIdLst>
  <p:sldIdLst>
    <p:sldId id="257" r:id="rId5"/>
    <p:sldId id="258" r:id="rId6"/>
    <p:sldId id="433" r:id="rId7"/>
    <p:sldId id="422" r:id="rId8"/>
    <p:sldId id="423" r:id="rId9"/>
    <p:sldId id="435" r:id="rId10"/>
    <p:sldId id="259" r:id="rId11"/>
    <p:sldId id="425" r:id="rId12"/>
    <p:sldId id="426" r:id="rId13"/>
    <p:sldId id="434" r:id="rId14"/>
    <p:sldId id="427" r:id="rId15"/>
    <p:sldId id="428" r:id="rId16"/>
    <p:sldId id="429" r:id="rId17"/>
    <p:sldId id="430" r:id="rId18"/>
    <p:sldId id="431" r:id="rId19"/>
    <p:sldId id="432"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8FAADC"/>
    <a:srgbClr val="D6DCE5"/>
    <a:srgbClr val="B8C2E1"/>
    <a:srgbClr val="DAE3F3"/>
    <a:srgbClr val="324C62"/>
    <a:srgbClr val="ACC68E"/>
    <a:srgbClr val="C9E4ED"/>
    <a:srgbClr val="D3EE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90"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'Kaatumiset ja putoamiset'!$B$78</c:f>
              <c:strCache>
                <c:ptCount val="1"/>
                <c:pt idx="0">
                  <c:v>miehet</c:v>
                </c:pt>
              </c:strCache>
            </c:strRef>
          </c:tx>
          <c:spPr>
            <a:solidFill>
              <a:schemeClr val="accent2"/>
            </a:solidFill>
            <a:ln>
              <a:noFill/>
            </a:ln>
            <a:effectLst/>
          </c:spPr>
          <c:invertIfNegative val="0"/>
          <c:cat>
            <c:strRef>
              <c:f>'Kaatumiset ja putoamiset'!$C$77:$I$77</c:f>
              <c:strCache>
                <c:ptCount val="7"/>
                <c:pt idx="0">
                  <c:v>0-14</c:v>
                </c:pt>
                <c:pt idx="1">
                  <c:v>15-24</c:v>
                </c:pt>
                <c:pt idx="2">
                  <c:v>25-44</c:v>
                </c:pt>
                <c:pt idx="3">
                  <c:v>45-64</c:v>
                </c:pt>
                <c:pt idx="4">
                  <c:v>65-74</c:v>
                </c:pt>
                <c:pt idx="5">
                  <c:v>75-84</c:v>
                </c:pt>
                <c:pt idx="6">
                  <c:v>85+</c:v>
                </c:pt>
              </c:strCache>
            </c:strRef>
          </c:cat>
          <c:val>
            <c:numRef>
              <c:f>'Kaatumiset ja putoamiset'!$C$78:$I$78</c:f>
              <c:numCache>
                <c:formatCode>General</c:formatCode>
                <c:ptCount val="7"/>
                <c:pt idx="0">
                  <c:v>0</c:v>
                </c:pt>
                <c:pt idx="1">
                  <c:v>2.3333333333333335</c:v>
                </c:pt>
                <c:pt idx="2">
                  <c:v>15.333333333333334</c:v>
                </c:pt>
                <c:pt idx="3">
                  <c:v>75.333333333333329</c:v>
                </c:pt>
                <c:pt idx="4">
                  <c:v>118.33333333333333</c:v>
                </c:pt>
                <c:pt idx="5">
                  <c:v>193</c:v>
                </c:pt>
                <c:pt idx="6">
                  <c:v>248.33333333333334</c:v>
                </c:pt>
              </c:numCache>
            </c:numRef>
          </c:val>
          <c:extLst>
            <c:ext xmlns:c16="http://schemas.microsoft.com/office/drawing/2014/chart" uri="{C3380CC4-5D6E-409C-BE32-E72D297353CC}">
              <c16:uniqueId val="{00000000-ABAF-45EF-904A-5A920DFBFF73}"/>
            </c:ext>
          </c:extLst>
        </c:ser>
        <c:ser>
          <c:idx val="1"/>
          <c:order val="1"/>
          <c:tx>
            <c:strRef>
              <c:f>'Kaatumiset ja putoamiset'!$B$79</c:f>
              <c:strCache>
                <c:ptCount val="1"/>
                <c:pt idx="0">
                  <c:v>naiset</c:v>
                </c:pt>
              </c:strCache>
            </c:strRef>
          </c:tx>
          <c:spPr>
            <a:solidFill>
              <a:schemeClr val="accent4"/>
            </a:solidFill>
            <a:ln>
              <a:noFill/>
            </a:ln>
            <a:effectLst/>
          </c:spPr>
          <c:invertIfNegative val="0"/>
          <c:cat>
            <c:strRef>
              <c:f>'Kaatumiset ja putoamiset'!$C$77:$I$77</c:f>
              <c:strCache>
                <c:ptCount val="7"/>
                <c:pt idx="0">
                  <c:v>0-14</c:v>
                </c:pt>
                <c:pt idx="1">
                  <c:v>15-24</c:v>
                </c:pt>
                <c:pt idx="2">
                  <c:v>25-44</c:v>
                </c:pt>
                <c:pt idx="3">
                  <c:v>45-64</c:v>
                </c:pt>
                <c:pt idx="4">
                  <c:v>65-74</c:v>
                </c:pt>
                <c:pt idx="5">
                  <c:v>75-84</c:v>
                </c:pt>
                <c:pt idx="6">
                  <c:v>85+</c:v>
                </c:pt>
              </c:strCache>
            </c:strRef>
          </c:cat>
          <c:val>
            <c:numRef>
              <c:f>'Kaatumiset ja putoamiset'!$C$79:$I$79</c:f>
              <c:numCache>
                <c:formatCode>General</c:formatCode>
                <c:ptCount val="7"/>
                <c:pt idx="0">
                  <c:v>0</c:v>
                </c:pt>
                <c:pt idx="1">
                  <c:v>0.33333333333333331</c:v>
                </c:pt>
                <c:pt idx="2">
                  <c:v>4.333333333333333</c:v>
                </c:pt>
                <c:pt idx="3">
                  <c:v>19</c:v>
                </c:pt>
                <c:pt idx="4">
                  <c:v>42</c:v>
                </c:pt>
                <c:pt idx="5">
                  <c:v>123.33333333333333</c:v>
                </c:pt>
                <c:pt idx="6">
                  <c:v>355.33333333333331</c:v>
                </c:pt>
              </c:numCache>
            </c:numRef>
          </c:val>
          <c:extLst>
            <c:ext xmlns:c16="http://schemas.microsoft.com/office/drawing/2014/chart" uri="{C3380CC4-5D6E-409C-BE32-E72D297353CC}">
              <c16:uniqueId val="{00000001-ABAF-45EF-904A-5A920DFBFF73}"/>
            </c:ext>
          </c:extLst>
        </c:ser>
        <c:dLbls>
          <c:showLegendKey val="0"/>
          <c:showVal val="0"/>
          <c:showCatName val="0"/>
          <c:showSerName val="0"/>
          <c:showPercent val="0"/>
          <c:showBubbleSize val="0"/>
        </c:dLbls>
        <c:gapWidth val="219"/>
        <c:overlap val="-27"/>
        <c:axId val="129664512"/>
        <c:axId val="129666048"/>
      </c:barChart>
      <c:catAx>
        <c:axId val="129664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9666048"/>
        <c:crosses val="autoZero"/>
        <c:auto val="1"/>
        <c:lblAlgn val="ctr"/>
        <c:lblOffset val="100"/>
        <c:noMultiLvlLbl val="0"/>
      </c:catAx>
      <c:valAx>
        <c:axId val="12966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Kuolemia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9664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0.53066</cdr:x>
      <cdr:y>0.01016</cdr:y>
    </cdr:from>
    <cdr:to>
      <cdr:x>0.63433</cdr:x>
      <cdr:y>0.06461</cdr:y>
    </cdr:to>
    <cdr:sp macro="" textlink="">
      <cdr:nvSpPr>
        <cdr:cNvPr id="2" name="TextBox 2">
          <a:extLst xmlns:a="http://schemas.openxmlformats.org/drawingml/2006/main">
            <a:ext uri="{FF2B5EF4-FFF2-40B4-BE49-F238E27FC236}">
              <a16:creationId xmlns:a16="http://schemas.microsoft.com/office/drawing/2014/main" id="{3A3EF72A-3693-DEA9-B026-B20F4AC86ED6}"/>
            </a:ext>
          </a:extLst>
        </cdr:cNvPr>
        <cdr:cNvSpPr txBox="1"/>
      </cdr:nvSpPr>
      <cdr:spPr>
        <a:xfrm xmlns:a="http://schemas.openxmlformats.org/drawingml/2006/main">
          <a:off x="4101078" y="51710"/>
          <a:ext cx="801194"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i-FI" sz="1200" dirty="0" err="1"/>
            <a:t>kvinnan</a:t>
          </a:r>
          <a:endParaRPr lang="fi-FI"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940ED-6373-41DD-A2C1-716710B49160}"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7A915-99F8-4C2B-B9EE-C30A3DBE50A3}" type="slidenum">
              <a:rPr lang="fi-FI" smtClean="0"/>
              <a:t>‹#›</a:t>
            </a:fld>
            <a:endParaRPr lang="fi-FI"/>
          </a:p>
        </p:txBody>
      </p:sp>
    </p:spTree>
    <p:extLst>
      <p:ext uri="{BB962C8B-B14F-4D97-AF65-F5344CB8AC3E}">
        <p14:creationId xmlns:p14="http://schemas.microsoft.com/office/powerpoint/2010/main" val="397626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kkinstituutti.fi/ammattilaisille/testaaminen/kaatumispelkokysel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hl.fi/fi/web/hyvinvoinnin-ja-terveyden-edistamisen-johtaminen/turvallisuuden-edistaminen/tapaturmien-ehkaisy/ikaantyneiden-tapaturmat/kaatumisten-ehkaisy/kaatumisvaaran-arviointi/tyovalineita-kaatumisvaaran-arviointii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Calibri" panose="020F0502020204030204" pitchFamily="34" charset="0"/>
              </a:rPr>
              <a:t>Utgör cirka hälften av alla döda i olycksfall i hemmet eller på fritiden. </a:t>
            </a:r>
          </a:p>
          <a:p>
            <a:pPr marL="171450" indent="-171450" defTabSz="914400">
              <a:buFontTx/>
              <a:buChar char="•"/>
            </a:pPr>
            <a:r>
              <a:rPr lang="sv-FI" altLang="fi-FI" dirty="0">
                <a:latin typeface="Calibri" panose="020F0502020204030204" pitchFamily="34" charset="0"/>
              </a:rPr>
              <a:t>Män och kvinnor råkar ut för nästan lika många fallolyckor som leder till döden, sammanlagt cirka 1200/år. </a:t>
            </a:r>
          </a:p>
          <a:p>
            <a:pPr marL="171450" indent="-171450" defTabSz="914400">
              <a:buFontTx/>
              <a:buChar char="•"/>
            </a:pPr>
            <a:r>
              <a:rPr lang="sv-FI" altLang="fi-FI" dirty="0">
                <a:latin typeface="Calibri" panose="020F0502020204030204" pitchFamily="34" charset="0"/>
              </a:rPr>
              <a:t>Det är äldre (75+) som råkar ut för största delen av fallolyckorna. </a:t>
            </a:r>
          </a:p>
          <a:p>
            <a:pPr marL="171450" indent="-171450" defTabSz="914400">
              <a:buFontTx/>
              <a:buChar char="•"/>
            </a:pPr>
            <a:r>
              <a:rPr lang="sv-FI" altLang="fi-FI" dirty="0">
                <a:latin typeface="Calibri" panose="020F0502020204030204" pitchFamily="34" charset="0"/>
              </a:rPr>
              <a:t>Varannan person över 80 år faller årligen, och var tredje person över 65 år. </a:t>
            </a:r>
          </a:p>
          <a:p>
            <a:pPr marL="171450" indent="-171450" defTabSz="914400">
              <a:buFontTx/>
              <a:buChar char="•"/>
            </a:pPr>
            <a:r>
              <a:rPr lang="sv-FI" altLang="fi-FI" dirty="0">
                <a:latin typeface="Calibri" panose="020F0502020204030204" pitchFamily="34" charset="0"/>
              </a:rPr>
              <a:t>Bland de allra äldsta är det kvinnor som råkar ut för fler fallolyckor än män. </a:t>
            </a:r>
          </a:p>
          <a:p>
            <a:pPr marL="171450" indent="-171450" defTabSz="914400">
              <a:buFontTx/>
              <a:buChar char="•"/>
            </a:pPr>
            <a:r>
              <a:rPr lang="sv-FI" altLang="fi-FI" dirty="0">
                <a:latin typeface="Calibri" panose="020F0502020204030204" pitchFamily="34" charset="0"/>
              </a:rPr>
              <a:t>Fallolyckor som leder till döden bland unga och arbetsföra är inte lika vanliga. </a:t>
            </a:r>
          </a:p>
          <a:p>
            <a:pPr marL="171450" indent="-171450" defTabSz="914400">
              <a:buFontTx/>
              <a:buChar char="•"/>
            </a:pPr>
            <a:r>
              <a:rPr lang="sv-FI" altLang="fi-FI" dirty="0">
                <a:latin typeface="Calibri" panose="020F0502020204030204" pitchFamily="34" charset="0"/>
              </a:rPr>
              <a:t>Lägesbilden förändras när man jämför dödsfallen i förhållande till hela befolkningen, så är trenden sjunkande både för män och kvinnor. </a:t>
            </a:r>
          </a:p>
          <a:p>
            <a:pPr marL="171450" indent="-171450" defTabSz="914400">
              <a:buFontTx/>
              <a:buChar char="•"/>
            </a:pPr>
            <a:r>
              <a:rPr lang="sv-FI" altLang="fi-FI" dirty="0">
                <a:latin typeface="Calibri" panose="020F0502020204030204" pitchFamily="34" charset="0"/>
              </a:rPr>
              <a:t>Bland den vuxna befolkningen ökar antalet fallolyckor som leder till döden redan från 45-årsåldern och når sin kulmen i 64-årsålder. </a:t>
            </a:r>
          </a:p>
        </p:txBody>
      </p:sp>
      <p:sp>
        <p:nvSpPr>
          <p:cNvPr id="4" name="Slide Number Placeholder 3"/>
          <p:cNvSpPr>
            <a:spLocks noGrp="1"/>
          </p:cNvSpPr>
          <p:nvPr>
            <p:ph type="sldNum" sz="quarter" idx="5"/>
          </p:nvPr>
        </p:nvSpPr>
        <p:spPr/>
        <p:txBody>
          <a:bodyPr/>
          <a:lstStyle/>
          <a:p>
            <a:fld id="{CC17A915-99F8-4C2B-B9EE-C30A3DBE50A3}" type="slidenum">
              <a:rPr lang="fi-FI" smtClean="0"/>
              <a:t>2</a:t>
            </a:fld>
            <a:endParaRPr lang="fi-FI"/>
          </a:p>
        </p:txBody>
      </p:sp>
    </p:spTree>
    <p:extLst>
      <p:ext uri="{BB962C8B-B14F-4D97-AF65-F5344CB8AC3E}">
        <p14:creationId xmlns:p14="http://schemas.microsoft.com/office/powerpoint/2010/main" val="368789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b="1" dirty="0">
                <a:latin typeface="Calibri" panose="020F0502020204030204" pitchFamily="34" charset="0"/>
              </a:rPr>
              <a:t>Minimering av mediciner</a:t>
            </a:r>
            <a:r>
              <a:rPr lang="sv-FI" altLang="fi-FI" dirty="0">
                <a:latin typeface="Calibri" panose="020F0502020204030204" pitchFamily="34" charset="0"/>
              </a:rPr>
              <a:t> som orsakar benägenhet för fallolyckor, till exempel sömnmedicin, psykmedicin, i synnerhet </a:t>
            </a:r>
            <a:r>
              <a:rPr lang="sv-FI" altLang="fi-FI" dirty="0" err="1">
                <a:latin typeface="Calibri" panose="020F0502020204030204" pitchFamily="34" charset="0"/>
              </a:rPr>
              <a:t>bensodiazepiner</a:t>
            </a:r>
            <a:r>
              <a:rPr lang="sv-FI" altLang="fi-FI" dirty="0">
                <a:latin typeface="Calibri" panose="020F0502020204030204" pitchFamily="34" charset="0"/>
              </a:rPr>
              <a:t>.</a:t>
            </a:r>
          </a:p>
          <a:p>
            <a:pPr marL="171450" indent="-171450" defTabSz="914400">
              <a:buFontTx/>
              <a:buChar char="•"/>
            </a:pPr>
            <a:r>
              <a:rPr lang="sv-FI" altLang="fi-FI" dirty="0">
                <a:latin typeface="Calibri" panose="020F0502020204030204" pitchFamily="34" charset="0"/>
              </a:rPr>
              <a:t>Försäkra sig om att </a:t>
            </a:r>
            <a:r>
              <a:rPr lang="sv-FI" altLang="fi-FI" b="1" dirty="0">
                <a:latin typeface="Calibri" panose="020F0502020204030204" pitchFamily="34" charset="0"/>
              </a:rPr>
              <a:t>synen är så bra som möjlig</a:t>
            </a:r>
            <a:r>
              <a:rPr lang="sv-FI" altLang="fi-FI" dirty="0">
                <a:latin typeface="Calibri" panose="020F0502020204030204" pitchFamily="34" charset="0"/>
              </a:rPr>
              <a:t>. </a:t>
            </a:r>
          </a:p>
          <a:p>
            <a:pPr marL="171450" indent="-171450" defTabSz="914400">
              <a:buFontTx/>
              <a:buChar char="•"/>
            </a:pPr>
            <a:r>
              <a:rPr lang="sv-FI" altLang="fi-FI" dirty="0">
                <a:latin typeface="Calibri" panose="020F0502020204030204" pitchFamily="34" charset="0"/>
              </a:rPr>
              <a:t>Förebyggande av sjukdomar och skador och god rehabilitering, till exempel reuma, blodtryckssjukdom, diabetes. Akuta (till exempel rytmstörningar, infektioner såsom även långtidssjukdomar som ledskador, vård av osteoporos)</a:t>
            </a:r>
          </a:p>
          <a:p>
            <a:pPr marL="171450" indent="-171450" defTabSz="914400">
              <a:buFontTx/>
              <a:buChar char="•"/>
            </a:pPr>
            <a:r>
              <a:rPr lang="sv-FI" altLang="fi-FI" dirty="0">
                <a:latin typeface="Calibri" panose="020F0502020204030204" pitchFamily="34" charset="0"/>
              </a:rPr>
              <a:t>Hjälpmedel som käpp och rollator. Höftskydd speciellt för personer med hög risk för frakturer.</a:t>
            </a:r>
          </a:p>
          <a:p>
            <a:pPr marL="171450" indent="-171450" defTabSz="914400">
              <a:buFontTx/>
              <a:buChar char="•"/>
            </a:pPr>
            <a:r>
              <a:rPr lang="sv-FI" altLang="fi-FI" b="1" dirty="0">
                <a:latin typeface="Calibri" panose="020F0502020204030204" pitchFamily="34" charset="0"/>
              </a:rPr>
              <a:t>Kost</a:t>
            </a:r>
            <a:r>
              <a:rPr lang="sv-FI" altLang="fi-FI" dirty="0">
                <a:latin typeface="Calibri" panose="020F0502020204030204" pitchFamily="34" charset="0"/>
              </a:rPr>
              <a:t>: Brist på D-vitamin och protein orsakar muskelsvaghet (</a:t>
            </a:r>
            <a:r>
              <a:rPr lang="sv-FI" altLang="fi-FI" dirty="0" err="1">
                <a:latin typeface="Calibri" panose="020F0502020204030204" pitchFamily="34" charset="0"/>
              </a:rPr>
              <a:t>myopati</a:t>
            </a:r>
            <a:r>
              <a:rPr lang="sv-FI" altLang="fi-FI" dirty="0">
                <a:latin typeface="Calibri" panose="020F0502020204030204" pitchFamily="34" charset="0"/>
              </a:rPr>
              <a:t>). Protein 1 g/kg/dygn. För över 75-åringar rekommenderas D-vitamintillskott 20 µg/dygn året runt. </a:t>
            </a:r>
          </a:p>
          <a:p>
            <a:pPr marL="171450" indent="-171450" defTabSz="914400">
              <a:buFontTx/>
              <a:buChar char="•"/>
            </a:pPr>
            <a:r>
              <a:rPr lang="sv-FI" altLang="fi-FI" dirty="0">
                <a:solidFill>
                  <a:srgbClr val="000000"/>
                </a:solidFill>
                <a:latin typeface="Calibri" panose="020F0502020204030204" pitchFamily="34" charset="0"/>
              </a:rPr>
              <a:t>Sinnesstämning och psykisk säkerhet: friluftsaktiviteter, hobbyer, vänner, klubbar osv. </a:t>
            </a:r>
          </a:p>
          <a:p>
            <a:pPr marL="171450" indent="-171450" defTabSz="914400">
              <a:buFontTx/>
              <a:buChar char="•"/>
            </a:pPr>
            <a:r>
              <a:rPr lang="sv-FI" altLang="fi-FI" dirty="0">
                <a:solidFill>
                  <a:srgbClr val="000000"/>
                </a:solidFill>
                <a:latin typeface="Calibri" panose="020F0502020204030204" pitchFamily="34" charset="0"/>
              </a:rPr>
              <a:t>Medvetenhet om funktionsförmågan och dess begränsningar samt säkerhetsrisker. Till exempel byte av lampor i närmaste kretsen, att beakta aktivitet såsom trötthet, brådska. </a:t>
            </a:r>
            <a:endParaRPr lang="sv-FI" altLang="fi-FI" dirty="0">
              <a:latin typeface="Calibri" panose="020F0502020204030204" pitchFamily="34" charset="0"/>
            </a:endParaRP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12</a:t>
            </a:fld>
            <a:endParaRPr lang="fi-FI"/>
          </a:p>
        </p:txBody>
      </p:sp>
    </p:spTree>
    <p:extLst>
      <p:ext uri="{BB962C8B-B14F-4D97-AF65-F5344CB8AC3E}">
        <p14:creationId xmlns:p14="http://schemas.microsoft.com/office/powerpoint/2010/main" val="325886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FI" altLang="fi-FI" dirty="0">
                <a:latin typeface="Arial" panose="020B0604020202020204" pitchFamily="34" charset="0"/>
                <a:sym typeface="Arial" panose="020B0604020202020204" pitchFamily="34" charset="0"/>
              </a:rPr>
              <a:t>De nya motionsrekommendationerna för vuxna beaktar bättre än tidigare betydelsen av lätt motion, att pausa stillasittande och tillräcklig sömn.</a:t>
            </a:r>
            <a:endParaRPr lang="sv-FI" altLang="fi-FI" dirty="0">
              <a:latin typeface="Arial" panose="020B0604020202020204" pitchFamily="34" charset="0"/>
            </a:endParaRPr>
          </a:p>
          <a:p>
            <a:pPr marL="171450" indent="-171450">
              <a:buFontTx/>
              <a:buChar char="•"/>
            </a:pPr>
            <a:r>
              <a:rPr lang="sv-FI" altLang="fi-FI" dirty="0">
                <a:latin typeface="Calibri" panose="020F0502020204030204" pitchFamily="34" charset="0"/>
              </a:rPr>
              <a:t>Rask motion, </a:t>
            </a:r>
            <a:r>
              <a:rPr lang="sv-FI" altLang="fi-FI" b="1" dirty="0">
                <a:latin typeface="Calibri" panose="020F0502020204030204" pitchFamily="34" charset="0"/>
              </a:rPr>
              <a:t>till exempel vid gång, lindrigt andfådd</a:t>
            </a:r>
            <a:r>
              <a:rPr lang="sv-FI" altLang="fi-FI" dirty="0">
                <a:latin typeface="Calibri" panose="020F0502020204030204" pitchFamily="34" charset="0"/>
              </a:rPr>
              <a:t>, men kan prata hela meningar. </a:t>
            </a:r>
          </a:p>
          <a:p>
            <a:pPr marL="171450" indent="-171450">
              <a:buFontTx/>
              <a:buChar char="•"/>
            </a:pPr>
            <a:r>
              <a:rPr lang="sv-FI" altLang="fi-FI" b="1" dirty="0">
                <a:latin typeface="Calibri" panose="020F0502020204030204" pitchFamily="34" charset="0"/>
              </a:rPr>
              <a:t>Ansträngande motion</a:t>
            </a:r>
            <a:r>
              <a:rPr lang="sv-FI" altLang="fi-FI" dirty="0">
                <a:latin typeface="Calibri" panose="020F0502020204030204" pitchFamily="34" charset="0"/>
              </a:rPr>
              <a:t> är till exempel skidåkning eller vattenlöpning </a:t>
            </a:r>
            <a:r>
              <a:rPr lang="sv-FI" altLang="fi-FI" b="1" dirty="0">
                <a:latin typeface="Calibri" panose="020F0502020204030204" pitchFamily="34" charset="0"/>
              </a:rPr>
              <a:t>där man blir andfådd</a:t>
            </a:r>
            <a:r>
              <a:rPr lang="sv-FI" altLang="fi-FI" dirty="0">
                <a:latin typeface="Calibri" panose="020F0502020204030204" pitchFamily="34" charset="0"/>
              </a:rPr>
              <a:t> och kan prata endast några ord i taget.</a:t>
            </a:r>
          </a:p>
          <a:p>
            <a:pPr marL="171450" indent="-171450">
              <a:buFontTx/>
              <a:buChar char="•"/>
            </a:pPr>
            <a:r>
              <a:rPr lang="sv-FI" altLang="fi-FI" b="1" dirty="0">
                <a:latin typeface="Calibri" panose="020F0502020204030204" pitchFamily="34" charset="0"/>
              </a:rPr>
              <a:t>Balans, muskelkraft</a:t>
            </a:r>
            <a:r>
              <a:rPr lang="sv-FI" altLang="fi-FI" dirty="0">
                <a:latin typeface="Calibri" panose="020F0502020204030204" pitchFamily="34" charset="0"/>
              </a:rPr>
              <a:t>: i många gymnastikpass tränas dessa egenskaper samtidigt. Bland annat tyngdförflyttning, att stå på en fot osv. och gym. Välj din egen metod såsom gym, gruppgymnastik, yoga, dans och hemgymnastik. </a:t>
            </a:r>
          </a:p>
          <a:p>
            <a:pPr marL="171450" indent="-171450">
              <a:buFontTx/>
              <a:buChar char="•"/>
            </a:pPr>
            <a:r>
              <a:rPr lang="sv-FI" altLang="fi-FI" dirty="0">
                <a:latin typeface="Calibri" panose="020F0502020204030204" pitchFamily="34" charset="0"/>
              </a:rPr>
              <a:t>https://www.ukkinstituutti.fi/liikkumisensuositus/yli-65-vuotiaiden-liikkumisen-suositus</a:t>
            </a:r>
          </a:p>
          <a:p>
            <a:pPr marL="171450" indent="-171450">
              <a:buFontTx/>
              <a:buChar char="•"/>
            </a:pPr>
            <a:r>
              <a:rPr lang="sv-FI" altLang="fi-FI" dirty="0">
                <a:latin typeface="Calibri" panose="020F0502020204030204" pitchFamily="34" charset="0"/>
              </a:rPr>
              <a:t>Den effektivaste enskilda metoden för att förebygga fallolyckor för människor som bor hemma.</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13</a:t>
            </a:fld>
            <a:endParaRPr lang="fi-FI"/>
          </a:p>
        </p:txBody>
      </p:sp>
    </p:spTree>
    <p:extLst>
      <p:ext uri="{BB962C8B-B14F-4D97-AF65-F5344CB8AC3E}">
        <p14:creationId xmlns:p14="http://schemas.microsoft.com/office/powerpoint/2010/main" val="225458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Calibri" panose="020F0502020204030204" pitchFamily="34" charset="0"/>
              </a:rPr>
              <a:t>http://www.ukkinstituutti.fi/kaatumisseula/materiaalia</a:t>
            </a:r>
          </a:p>
          <a:p>
            <a:pPr marL="171450" indent="-171450" defTabSz="914400">
              <a:buFontTx/>
              <a:buChar char="•"/>
            </a:pPr>
            <a:r>
              <a:rPr lang="sv-FI" altLang="fi-FI" dirty="0">
                <a:solidFill>
                  <a:srgbClr val="000000"/>
                </a:solidFill>
                <a:latin typeface="Arial" panose="020B0604020202020204" pitchFamily="34" charset="0"/>
                <a:sym typeface="Arial" panose="020B0604020202020204" pitchFamily="34" charset="0"/>
                <a:hlinkClick r:id="rId3"/>
              </a:rPr>
              <a:t>Bedömning av rädslan för fallolyckor </a:t>
            </a:r>
            <a:r>
              <a:rPr lang="sv-FI" altLang="fi-FI" dirty="0">
                <a:solidFill>
                  <a:srgbClr val="000000"/>
                </a:solidFill>
                <a:latin typeface="Arial" panose="020B0604020202020204" pitchFamily="34" charset="0"/>
                <a:sym typeface="Arial" panose="020B0604020202020204" pitchFamily="34" charset="0"/>
              </a:rPr>
              <a:t>, onda cirkeln för fallolyckor: </a:t>
            </a:r>
            <a:r>
              <a:rPr lang="sv-FI" altLang="fi-FI" dirty="0">
                <a:latin typeface="Calibri" panose="020F0502020204030204" pitchFamily="34" charset="0"/>
              </a:rPr>
              <a:t>http://www.ukkinstituutti.fi/ammattilaisille/testaaminen/kaatumispelkokysely</a:t>
            </a:r>
          </a:p>
          <a:p>
            <a:pPr marL="171450" indent="-171450" defTabSz="914400">
              <a:buFontTx/>
              <a:buChar char="•"/>
            </a:pPr>
            <a:r>
              <a:rPr lang="sv-FI" altLang="fi-FI" b="1" dirty="0">
                <a:latin typeface="Arial" panose="020B0604020202020204" pitchFamily="34" charset="0"/>
                <a:sym typeface="Arial" panose="020B0604020202020204" pitchFamily="34" charset="0"/>
              </a:rPr>
              <a:t>Huvudsakligen avsedda för användning av professionella: </a:t>
            </a:r>
            <a:r>
              <a:rPr lang="sv-FI" altLang="fi-FI" dirty="0">
                <a:latin typeface="Arial" panose="020B0604020202020204" pitchFamily="34" charset="0"/>
                <a:sym typeface="Arial" panose="020B0604020202020204" pitchFamily="34" charset="0"/>
              </a:rPr>
              <a:t> Den finländska IKINÄ-verksamhetsmodellen och övriga </a:t>
            </a:r>
            <a:r>
              <a:rPr lang="sv-FI" altLang="fi-FI" dirty="0">
                <a:latin typeface="Arial" panose="020B0604020202020204" pitchFamily="34" charset="0"/>
                <a:sym typeface="Arial" panose="020B0604020202020204" pitchFamily="34" charset="0"/>
                <a:hlinkClick r:id="rId4"/>
              </a:rPr>
              <a:t> 	 blanketter för bedömning av fallrisken</a:t>
            </a:r>
            <a:endParaRPr lang="sv-FI" altLang="fi-FI" dirty="0">
              <a:latin typeface="Calibri" panose="020F0502020204030204" pitchFamily="34" charset="0"/>
              <a:hlinkClick r:id="rId4"/>
            </a:endParaRP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14</a:t>
            </a:fld>
            <a:endParaRPr lang="fi-FI"/>
          </a:p>
        </p:txBody>
      </p:sp>
    </p:spTree>
    <p:extLst>
      <p:ext uri="{BB962C8B-B14F-4D97-AF65-F5344CB8AC3E}">
        <p14:creationId xmlns:p14="http://schemas.microsoft.com/office/powerpoint/2010/main" val="75738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ltLang="fi-FI" dirty="0">
                <a:latin typeface="Calibri" panose="020F0502020204030204" pitchFamily="34" charset="0"/>
              </a:rPr>
              <a:t>Material för </a:t>
            </a:r>
            <a:r>
              <a:rPr lang="sv-FI" altLang="fi-FI" dirty="0" err="1">
                <a:latin typeface="Calibri" panose="020F0502020204030204" pitchFamily="34" charset="0"/>
              </a:rPr>
              <a:t>KaatumisSeula</a:t>
            </a:r>
            <a:r>
              <a:rPr lang="sv-FI" altLang="fi-FI" dirty="0">
                <a:latin typeface="Calibri" panose="020F0502020204030204" pitchFamily="34" charset="0"/>
              </a:rPr>
              <a:t>: https://ukkinstituutti.fi/liikkumisen-turvallisuus/kaatumisten-ehkaisy-jarjestotoimijoille/</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16</a:t>
            </a:fld>
            <a:endParaRPr lang="fi-FI"/>
          </a:p>
        </p:txBody>
      </p:sp>
    </p:spTree>
    <p:extLst>
      <p:ext uri="{BB962C8B-B14F-4D97-AF65-F5344CB8AC3E}">
        <p14:creationId xmlns:p14="http://schemas.microsoft.com/office/powerpoint/2010/main" val="301561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4551D3-1164-4DC1-807B-067626F1BB72}"/>
              </a:ext>
            </a:extLst>
          </p:cNvPr>
          <p:cNvSpPr>
            <a:spLocks noGrp="1" noRot="1" noChangeAspect="1" noChangeArrowheads="1" noTextEdit="1"/>
          </p:cNvSpPr>
          <p:nvPr>
            <p:ph type="sldImg"/>
            <p:custDataLst>
              <p:tags r:id="rId1"/>
            </p:custDataLst>
          </p:nvPr>
        </p:nvSpPr>
        <p:spPr>
          <a:ln/>
        </p:spPr>
      </p:sp>
      <p:sp>
        <p:nvSpPr>
          <p:cNvPr id="20483" name="Notes Placeholder 2">
            <a:extLst>
              <a:ext uri="{FF2B5EF4-FFF2-40B4-BE49-F238E27FC236}">
                <a16:creationId xmlns:a16="http://schemas.microsoft.com/office/drawing/2014/main" id="{7EF84F95-352E-433D-AE18-D9A342EC8B27}"/>
              </a:ext>
            </a:extLst>
          </p:cNvPr>
          <p:cNvSpPr>
            <a:spLocks noGrp="1" noChangeArrowheads="1"/>
          </p:cNvSpPr>
          <p:nvPr>
            <p:ph type="body" idx="3"/>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a:buFontTx/>
              <a:buChar char="•"/>
            </a:pPr>
            <a:r>
              <a:rPr lang="sv-FI" altLang="fi-FI">
                <a:latin typeface="Calibri" panose="020F0502020204030204" pitchFamily="34" charset="0"/>
              </a:rPr>
              <a:t>VIKTIGT MEDDELANDE: Det är inte normalt att falla och orsaken måste utredas. </a:t>
            </a:r>
          </a:p>
          <a:p>
            <a:pPr marL="171450" indent="-171450" defTabSz="914400">
              <a:buFontTx/>
              <a:buChar char="•"/>
            </a:pPr>
            <a:r>
              <a:rPr lang="sv-FI" altLang="fi-FI">
                <a:latin typeface="Calibri" panose="020F0502020204030204" pitchFamily="34" charset="0"/>
              </a:rPr>
              <a:t>Riskfaktorerna indelas vanligen i </a:t>
            </a:r>
            <a:r>
              <a:rPr lang="sv-FI" altLang="fi-FI" b="1">
                <a:latin typeface="Calibri" panose="020F0502020204030204" pitchFamily="34" charset="0"/>
              </a:rPr>
              <a:t>interna och externa riskfaktorer.</a:t>
            </a:r>
          </a:p>
          <a:p>
            <a:pPr marL="171450" indent="-171450" defTabSz="914400">
              <a:buFontTx/>
              <a:buChar char="•"/>
            </a:pPr>
            <a:r>
              <a:rPr lang="sv-FI" altLang="fi-FI">
                <a:latin typeface="Calibri" panose="020F0502020204030204" pitchFamily="34" charset="0"/>
              </a:rPr>
              <a:t>Möjligt att påverka: största delen av interna riskfaktorerna, alla externa riskfaktorer, alla situations- och beteendefaktorer. </a:t>
            </a:r>
          </a:p>
          <a:p>
            <a:pPr marL="171450" indent="-171450" defTabSz="914400">
              <a:buFontTx/>
              <a:buChar char="•"/>
            </a:pPr>
            <a:r>
              <a:rPr lang="sv-FI" altLang="fi-FI" b="1">
                <a:latin typeface="Calibri" panose="020F0502020204030204" pitchFamily="34" charset="0"/>
              </a:rPr>
              <a:t>Det går att påverka största delen av faktorerna själv</a:t>
            </a:r>
            <a:r>
              <a:rPr lang="sv-FI" altLang="fi-FI">
                <a:latin typeface="Calibri" panose="020F0502020204030204" pitchFamily="34" charset="0"/>
              </a:rPr>
              <a:t>, men till exempel ålder och ärftliga sjukdomar kan man inte påverka själv. </a:t>
            </a:r>
          </a:p>
          <a:p>
            <a:pPr marL="171450" indent="-171450" defTabSz="914400">
              <a:buFontTx/>
              <a:buChar char="•"/>
            </a:pPr>
            <a:r>
              <a:rPr lang="sv-FI" altLang="fi-FI">
                <a:latin typeface="Calibri" panose="020F0502020204030204" pitchFamily="34" charset="0"/>
              </a:rPr>
              <a:t>Ju mer problem man har med funktionsförmågan, desto mer omsorgsfullt bör man fästa uppmärksamhet vid faroplatser i hemmet och för att åtgärda dem. </a:t>
            </a:r>
          </a:p>
          <a:p>
            <a:pPr marL="171450" indent="-171450" defTabSz="914400"/>
            <a:endParaRPr lang="sv-FI" altLang="fi-FI" b="1">
              <a:latin typeface="Calibri" panose="020F0502020204030204" pitchFamily="34" charset="0"/>
              <a:cs typeface="ヒラギノ角ゴ Pro W3" charset="0"/>
            </a:endParaRPr>
          </a:p>
          <a:p>
            <a:pPr marL="171450" indent="-171450" defTabSz="914400"/>
            <a:r>
              <a:rPr lang="sv-FI" altLang="fi-FI" b="1">
                <a:latin typeface="ヒラギノ角ゴ Pro W3" charset="0"/>
                <a:cs typeface="ヒラギノ角ゴ Pro W3" charset="0"/>
                <a:sym typeface="ヒラギノ角ゴ Pro W3" charset="0"/>
              </a:rPr>
              <a:t>Här kan man till exempel ha en uppgift:</a:t>
            </a:r>
            <a:r>
              <a:rPr lang="sv-FI" altLang="fi-FI">
                <a:latin typeface="ヒラギノ角ゴ Pro W3" charset="0"/>
                <a:cs typeface="ヒラギノ角ゴ Pro W3" charset="0"/>
                <a:sym typeface="ヒラギノ角ゴ Pro W3" charset="0"/>
              </a:rPr>
              <a:t> </a:t>
            </a:r>
            <a:r>
              <a:rPr lang="sv-FI" altLang="fi-FI">
                <a:latin typeface="Calibri" panose="020F0502020204030204" pitchFamily="34" charset="0"/>
              </a:rPr>
              <a:t>Diskutera i gruppen om olika riskfaktorer. </a:t>
            </a:r>
          </a:p>
          <a:p>
            <a:pPr marL="171450" indent="-171450" defTabSz="914400"/>
            <a:endParaRPr lang="sv-FI" altLang="fi-FI">
              <a:latin typeface="Calibri" panose="020F0502020204030204" pitchFamily="34" charset="0"/>
              <a:cs typeface="ヒラギノ角ゴ Pro W3" charset="0"/>
            </a:endParaRPr>
          </a:p>
          <a:p>
            <a:pPr marL="171450" indent="-171450" defTabSz="914400"/>
            <a:endParaRPr lang="sv-FI" altLang="fi-FI">
              <a:latin typeface="Calibri" panose="020F0502020204030204" pitchFamily="34" charset="0"/>
            </a:endParaRPr>
          </a:p>
          <a:p>
            <a:pPr marL="171450" indent="-171450" defTabSz="914400"/>
            <a:endParaRPr lang="sv-FI" altLang="fi-FI">
              <a:latin typeface="Calibri" panose="020F0502020204030204" pitchFamily="34" charset="0"/>
            </a:endParaRPr>
          </a:p>
        </p:txBody>
      </p:sp>
      <p:sp>
        <p:nvSpPr>
          <p:cNvPr id="20484" name="Slide Number Placeholder 3">
            <a:extLst>
              <a:ext uri="{FF2B5EF4-FFF2-40B4-BE49-F238E27FC236}">
                <a16:creationId xmlns:a16="http://schemas.microsoft.com/office/drawing/2014/main" id="{313D092F-6325-470C-AD08-83A077CD37BF}"/>
              </a:ext>
            </a:extLst>
          </p:cNvPr>
          <p:cNvSpPr>
            <a:spLocks noGrp="1" noChangeArrowheads="1"/>
          </p:cNvSpPr>
          <p:nvPr>
            <p:ph type="sldNum" sz="quarter" idx="5"/>
            <p:custDataLst>
              <p:tags r:id="rId3"/>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457200">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defTabSz="45720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defTabSz="4572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defTabSz="4572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defTabSz="4572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DF9D8112-9773-4893-A522-4F78CF0CA1AC}" type="slidenum">
              <a:rPr lang="fi-FI" altLang="fi-FI">
                <a:solidFill>
                  <a:srgbClr val="000000"/>
                </a:solidFill>
                <a:latin typeface="Calibri" panose="020F0502020204030204" pitchFamily="34" charset="0"/>
                <a:cs typeface="Calibri" panose="020F0502020204030204" pitchFamily="34" charset="0"/>
              </a:rPr>
              <a:pPr>
                <a:spcBef>
                  <a:spcPct val="0"/>
                </a:spcBef>
                <a:buSzTx/>
              </a:pPr>
              <a:t>3</a:t>
            </a:fld>
            <a:endParaRPr lang="sv-FI" altLang="fi-FI">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Arial" panose="020B0604020202020204" pitchFamily="34" charset="0"/>
                <a:sym typeface="Arial" panose="020B0604020202020204" pitchFamily="34" charset="0"/>
              </a:rPr>
              <a:t>Cirka 80 % av fallolyckorna inträffar hemma eller på hemmets gårdsområde. </a:t>
            </a:r>
            <a:endParaRPr lang="sv-FI" altLang="en-US" dirty="0">
              <a:latin typeface="Arial" panose="020B0604020202020204" pitchFamily="34" charset="0"/>
            </a:endParaRPr>
          </a:p>
          <a:p>
            <a:pPr marL="171450" indent="-171450" defTabSz="914400">
              <a:buFontTx/>
              <a:buChar char="•"/>
            </a:pPr>
            <a:r>
              <a:rPr lang="sv-FI" altLang="fi-FI" dirty="0">
                <a:latin typeface="Calibri" panose="020F0502020204030204" pitchFamily="34" charset="0"/>
              </a:rPr>
              <a:t>Ledstänger och nattbelysning som saknas är de vanligaste identifierade riskfaktorerna enligt forskningen. </a:t>
            </a:r>
          </a:p>
        </p:txBody>
      </p:sp>
      <p:sp>
        <p:nvSpPr>
          <p:cNvPr id="4" name="Slide Number Placeholder 3"/>
          <p:cNvSpPr>
            <a:spLocks noGrp="1"/>
          </p:cNvSpPr>
          <p:nvPr>
            <p:ph type="sldNum" sz="quarter" idx="5"/>
          </p:nvPr>
        </p:nvSpPr>
        <p:spPr/>
        <p:txBody>
          <a:bodyPr/>
          <a:lstStyle/>
          <a:p>
            <a:fld id="{CC17A915-99F8-4C2B-B9EE-C30A3DBE50A3}" type="slidenum">
              <a:rPr lang="fi-FI" smtClean="0"/>
              <a:t>4</a:t>
            </a:fld>
            <a:endParaRPr lang="fi-FI"/>
          </a:p>
        </p:txBody>
      </p:sp>
    </p:spTree>
    <p:extLst>
      <p:ext uri="{BB962C8B-B14F-4D97-AF65-F5344CB8AC3E}">
        <p14:creationId xmlns:p14="http://schemas.microsoft.com/office/powerpoint/2010/main" val="205495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Calibri" panose="020F0502020204030204" pitchFamily="34" charset="0"/>
              </a:rPr>
              <a:t>VIKTIGT MEDDELANDE: fallolyckor kan förebyggas! </a:t>
            </a:r>
          </a:p>
          <a:p>
            <a:pPr marL="171450" indent="-171450" defTabSz="914400">
              <a:buFontTx/>
              <a:buChar char="•"/>
            </a:pPr>
            <a:r>
              <a:rPr lang="sv-FI" altLang="fi-FI" dirty="0">
                <a:latin typeface="Calibri" panose="020F0502020204030204" pitchFamily="34" charset="0"/>
              </a:rPr>
              <a:t>Alla aktörer kan göra en bedömning av risken för fallolyckor. </a:t>
            </a:r>
          </a:p>
          <a:p>
            <a:pPr marL="171450" indent="-171450" defTabSz="914400">
              <a:buFontTx/>
              <a:buChar char="•"/>
            </a:pPr>
            <a:r>
              <a:rPr lang="sv-FI" altLang="fi-FI" dirty="0">
                <a:latin typeface="Calibri" panose="020F0502020204030204" pitchFamily="34" charset="0"/>
              </a:rPr>
              <a:t>Vi bekantar oss senare med materialet </a:t>
            </a:r>
            <a:r>
              <a:rPr lang="sv-FI" altLang="fi-FI" dirty="0" err="1">
                <a:latin typeface="Calibri" panose="020F0502020204030204" pitchFamily="34" charset="0"/>
              </a:rPr>
              <a:t>KaatumisSeula</a:t>
            </a:r>
            <a:r>
              <a:rPr lang="sv-FI" altLang="fi-FI" dirty="0">
                <a:latin typeface="Calibri" panose="020F0502020204030204" pitchFamily="34" charset="0"/>
              </a:rPr>
              <a:t> som kan utnyttjas i bedömningen av risken för fallolyckor. </a:t>
            </a:r>
          </a:p>
        </p:txBody>
      </p:sp>
      <p:sp>
        <p:nvSpPr>
          <p:cNvPr id="4" name="Slide Number Placeholder 3"/>
          <p:cNvSpPr>
            <a:spLocks noGrp="1"/>
          </p:cNvSpPr>
          <p:nvPr>
            <p:ph type="sldNum" sz="quarter" idx="5"/>
          </p:nvPr>
        </p:nvSpPr>
        <p:spPr/>
        <p:txBody>
          <a:bodyPr/>
          <a:lstStyle/>
          <a:p>
            <a:fld id="{CC17A915-99F8-4C2B-B9EE-C30A3DBE50A3}" type="slidenum">
              <a:rPr lang="fi-FI" smtClean="0"/>
              <a:t>5</a:t>
            </a:fld>
            <a:endParaRPr lang="fi-FI"/>
          </a:p>
        </p:txBody>
      </p:sp>
    </p:spTree>
    <p:extLst>
      <p:ext uri="{BB962C8B-B14F-4D97-AF65-F5344CB8AC3E}">
        <p14:creationId xmlns:p14="http://schemas.microsoft.com/office/powerpoint/2010/main" val="391927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tabLst>
                <a:tab pos="457200" algn="l"/>
              </a:tabLs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17A915-99F8-4C2B-B9EE-C30A3DBE50A3}" type="slidenum">
              <a:rPr lang="fi-FI" smtClean="0"/>
              <a:t>6</a:t>
            </a:fld>
            <a:endParaRPr lang="fi-FI"/>
          </a:p>
        </p:txBody>
      </p:sp>
    </p:spTree>
    <p:extLst>
      <p:ext uri="{BB962C8B-B14F-4D97-AF65-F5344CB8AC3E}">
        <p14:creationId xmlns:p14="http://schemas.microsoft.com/office/powerpoint/2010/main" val="247217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Calibri" panose="020F0502020204030204" pitchFamily="34" charset="0"/>
              </a:rPr>
              <a:t>Vilka faktorer ökar risken för en fallolycka just för hen? </a:t>
            </a:r>
          </a:p>
          <a:p>
            <a:pPr marL="171450" indent="-171450" defTabSz="914400">
              <a:buFontTx/>
              <a:buChar char="•"/>
            </a:pPr>
            <a:r>
              <a:rPr lang="sv-FI" altLang="fi-FI" dirty="0">
                <a:latin typeface="Calibri" panose="020F0502020204030204" pitchFamily="34" charset="0"/>
              </a:rPr>
              <a:t>Hur kan hen för egen del minska risken för en fallolycka?</a:t>
            </a:r>
          </a:p>
          <a:p>
            <a:pPr marL="171450" indent="-171450" defTabSz="914400">
              <a:buFontTx/>
              <a:buChar char="•"/>
            </a:pPr>
            <a:r>
              <a:rPr lang="sv-FI" altLang="fi-FI" dirty="0">
                <a:latin typeface="Calibri" panose="020F0502020204030204" pitchFamily="34" charset="0"/>
              </a:rPr>
              <a:t>En anhörig känner till den äldres sätt och omgivning, och kan identifiera platser där risksituationer kan uppstå. Det är till exempel lättare för en äldre att berätta om rädslan om en fallolycka till en närstående än till en läkare. </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7</a:t>
            </a:fld>
            <a:endParaRPr lang="fi-FI"/>
          </a:p>
        </p:txBody>
      </p:sp>
    </p:spTree>
    <p:extLst>
      <p:ext uri="{BB962C8B-B14F-4D97-AF65-F5344CB8AC3E}">
        <p14:creationId xmlns:p14="http://schemas.microsoft.com/office/powerpoint/2010/main" val="107130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sv-FI" altLang="fi-FI" b="1" dirty="0">
                <a:latin typeface="Calibri" panose="020F0502020204030204" pitchFamily="34" charset="0"/>
              </a:rPr>
              <a:t>Tips till utbildaren: du kan genomföra detta som grupparbete. Låt gruppen fundera på hur fallolyckor kan förebyggas i hemmet. </a:t>
            </a:r>
          </a:p>
          <a:p>
            <a:pPr defTabSz="914400">
              <a:buFontTx/>
              <a:buAutoNum type="arabicParenR"/>
            </a:pPr>
            <a:r>
              <a:rPr lang="sv-FI" altLang="fi-FI" dirty="0">
                <a:latin typeface="Calibri" panose="020F0502020204030204" pitchFamily="34" charset="0"/>
              </a:rPr>
              <a:t>Dela till exempel in deltagarna i fyra grupper, ge varje grupp ett av de ämnen som finns på dian. </a:t>
            </a:r>
          </a:p>
          <a:p>
            <a:pPr defTabSz="914400">
              <a:buFontTx/>
              <a:buAutoNum type="arabicParenR"/>
            </a:pPr>
            <a:r>
              <a:rPr lang="sv-FI" altLang="fi-FI" dirty="0">
                <a:latin typeface="Calibri" panose="020F0502020204030204" pitchFamily="34" charset="0"/>
              </a:rPr>
              <a:t>Till exempel grupp 1 funderar på belysning, grupp 2 på gångrutter osv. </a:t>
            </a:r>
          </a:p>
          <a:p>
            <a:pPr defTabSz="914400">
              <a:buFontTx/>
              <a:buAutoNum type="arabicParenR"/>
            </a:pPr>
            <a:r>
              <a:rPr lang="sv-FI" altLang="fi-FI" dirty="0">
                <a:latin typeface="Calibri" panose="020F0502020204030204" pitchFamily="34" charset="0"/>
              </a:rPr>
              <a:t>Grupperna kan skriva sina svar på ett blädderblock eller annat papper. Genomgången kan genomföras på flera sätt, till exempel så att varje grupp presenterar vad de åstadkommit. Ett sätt att gå igenom uppgiften är att gruppernas presentationer placeras på väggen och grupperna får titta och eventuellt komplettera de övriga gruppernas svar. </a:t>
            </a:r>
          </a:p>
          <a:p>
            <a:pPr defTabSz="914400"/>
            <a:endParaRPr lang="sv-FI" altLang="fi-FI" dirty="0">
              <a:latin typeface="Calibri" panose="020F0502020204030204" pitchFamily="34" charset="0"/>
            </a:endParaRPr>
          </a:p>
          <a:p>
            <a:pPr defTabSz="914400"/>
            <a:r>
              <a:rPr lang="sv-FI" altLang="fi-FI" dirty="0">
                <a:latin typeface="Calibri" panose="020F0502020204030204" pitchFamily="34" charset="0"/>
              </a:rPr>
              <a:t>Om det finns behov kan man för repetitionens skull ännu titta på </a:t>
            </a:r>
            <a:r>
              <a:rPr lang="sv-FI" altLang="fi-FI" b="1" dirty="0">
                <a:latin typeface="Calibri" panose="020F0502020204030204" pitchFamily="34" charset="0"/>
              </a:rPr>
              <a:t>mer detaljerade dior som finns i Säkerhetscoachens tilläggsmaterial</a:t>
            </a:r>
            <a:r>
              <a:rPr lang="sv-FI" altLang="fi-FI" dirty="0">
                <a:latin typeface="Calibri" panose="020F0502020204030204" pitchFamily="34" charset="0"/>
              </a:rPr>
              <a:t>.</a:t>
            </a:r>
            <a:r>
              <a:rPr lang="sv-FI" altLang="fi-FI" b="1" dirty="0">
                <a:latin typeface="Calibri" panose="020F0502020204030204" pitchFamily="34" charset="0"/>
              </a:rPr>
              <a:t> </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8</a:t>
            </a:fld>
            <a:endParaRPr lang="fi-FI"/>
          </a:p>
        </p:txBody>
      </p:sp>
    </p:spTree>
    <p:extLst>
      <p:ext uri="{BB962C8B-B14F-4D97-AF65-F5344CB8AC3E}">
        <p14:creationId xmlns:p14="http://schemas.microsoft.com/office/powerpoint/2010/main" val="335436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2900"/>
              </a:spcBef>
            </a:pPr>
            <a:r>
              <a:rPr lang="sv-FI" altLang="fi-FI" b="1" dirty="0">
                <a:latin typeface="Arial" panose="020B0604020202020204" pitchFamily="34" charset="0"/>
                <a:sym typeface="Arial" panose="020B0604020202020204" pitchFamily="34" charset="0"/>
              </a:rPr>
              <a:t>FALLOLYCKOR</a:t>
            </a:r>
            <a:endParaRPr lang="sv-FI" altLang="fi-FI" b="1" dirty="0">
              <a:latin typeface="Arial" panose="020B0604020202020204" pitchFamily="34" charset="0"/>
            </a:endParaRPr>
          </a:p>
          <a:p>
            <a:pPr defTabSz="914400">
              <a:spcBef>
                <a:spcPts val="2900"/>
              </a:spcBef>
              <a:buFontTx/>
              <a:buChar char="•"/>
            </a:pPr>
            <a:endParaRPr lang="sv-FI" altLang="fi-FI" dirty="0">
              <a:latin typeface="Arial" panose="020B0604020202020204" pitchFamily="34" charset="0"/>
            </a:endParaRPr>
          </a:p>
          <a:p>
            <a:pPr defTabSz="914400">
              <a:spcBef>
                <a:spcPts val="2900"/>
              </a:spcBef>
              <a:buFontTx/>
              <a:buChar char="•"/>
            </a:pPr>
            <a:r>
              <a:rPr lang="sv-FI" altLang="fi-FI" dirty="0">
                <a:latin typeface="Arial" panose="020B0604020202020204" pitchFamily="34" charset="0"/>
                <a:sym typeface="Arial" panose="020B0604020202020204" pitchFamily="34" charset="0"/>
              </a:rPr>
              <a:t>Vid fallolyckor uppstår allvarliga skador när fallhöjden är över 5 meter eller 2–3 gånger egen längd.</a:t>
            </a:r>
            <a:endParaRPr lang="sv-FI" altLang="fi-FI" b="1" dirty="0">
              <a:latin typeface="Calibri" panose="020F0502020204030204" pitchFamily="34" charset="0"/>
            </a:endParaRPr>
          </a:p>
          <a:p>
            <a:pPr defTabSz="914400">
              <a:spcBef>
                <a:spcPts val="2900"/>
              </a:spcBef>
              <a:buFontTx/>
              <a:buChar char="•"/>
            </a:pPr>
            <a:r>
              <a:rPr lang="sv-FI" altLang="fi-FI" dirty="0">
                <a:latin typeface="Calibri" panose="020F0502020204030204" pitchFamily="34" charset="0"/>
              </a:rPr>
              <a:t>För barn eller ungdomar kan ett fall redan från 1–2 meter orsaka allvarliga skador.</a:t>
            </a:r>
          </a:p>
          <a:p>
            <a:pPr defTabSz="914400">
              <a:spcBef>
                <a:spcPts val="2900"/>
              </a:spcBef>
              <a:buFontTx/>
              <a:buChar char="•"/>
            </a:pPr>
            <a:r>
              <a:rPr lang="sv-FI" altLang="fi-FI" dirty="0">
                <a:latin typeface="Calibri" panose="020F0502020204030204" pitchFamily="34" charset="0"/>
              </a:rPr>
              <a:t>Skadorna som uppstår när man faller påverkas även av vilken kroppsdel som först träffar underlaget (fötterna, sidan, handen, huvudet) och underlagets material (t.ex. asfalt, gräsmatta, snö). </a:t>
            </a:r>
          </a:p>
          <a:p>
            <a:pPr defTabSz="914400">
              <a:spcBef>
                <a:spcPts val="2900"/>
              </a:spcBef>
              <a:buFontTx/>
              <a:buChar char="•"/>
            </a:pPr>
            <a:r>
              <a:rPr lang="sv-FI" altLang="fi-FI" dirty="0">
                <a:latin typeface="Calibri" panose="020F0502020204030204" pitchFamily="34" charset="0"/>
              </a:rPr>
              <a:t>Till exempel äldre kan ha en brandvarnare där det är lätt att byta batteri utan att klättra. </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9</a:t>
            </a:fld>
            <a:endParaRPr lang="fi-FI"/>
          </a:p>
        </p:txBody>
      </p:sp>
    </p:spTree>
    <p:extLst>
      <p:ext uri="{BB962C8B-B14F-4D97-AF65-F5344CB8AC3E}">
        <p14:creationId xmlns:p14="http://schemas.microsoft.com/office/powerpoint/2010/main" val="101939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pPr>
            <a:r>
              <a:rPr lang="sv-FI" altLang="fi-FI" dirty="0">
                <a:latin typeface="Calibri" panose="020F0502020204030204" pitchFamily="34" charset="0"/>
              </a:rPr>
              <a:t>Cirka 10 % av fallolyckorna. </a:t>
            </a:r>
          </a:p>
          <a:p>
            <a:pPr marL="171450" indent="-171450" defTabSz="914400">
              <a:buFontTx/>
              <a:buChar char="•"/>
            </a:pPr>
            <a:r>
              <a:rPr lang="sv-FI" altLang="fi-FI" dirty="0">
                <a:latin typeface="Arial" panose="020B0604020202020204" pitchFamily="34" charset="0"/>
                <a:sym typeface="Arial" panose="020B0604020202020204" pitchFamily="34" charset="0"/>
              </a:rPr>
              <a:t>Varje vinter skadas 20 000 finländare till följd av halkolyckor utomhus.</a:t>
            </a:r>
            <a:endParaRPr lang="sv-FI" altLang="en-US" dirty="0">
              <a:latin typeface="Arial" panose="020B0604020202020204" pitchFamily="34" charset="0"/>
            </a:endParaRPr>
          </a:p>
          <a:p>
            <a:pPr marL="171450" indent="-171450" defTabSz="914400">
              <a:buFontTx/>
              <a:buChar char="•"/>
            </a:pPr>
            <a:r>
              <a:rPr lang="sv-FI" altLang="fi-FI" dirty="0">
                <a:latin typeface="Calibri" panose="020F0502020204030204" pitchFamily="34" charset="0"/>
              </a:rPr>
              <a:t>Typiska skador vid halkolyckor är krosskador, stukningar samt frakturer i händer och fötter. </a:t>
            </a:r>
          </a:p>
        </p:txBody>
      </p:sp>
      <p:sp>
        <p:nvSpPr>
          <p:cNvPr id="4" name="Slide Number Placeholder 3"/>
          <p:cNvSpPr>
            <a:spLocks noGrp="1"/>
          </p:cNvSpPr>
          <p:nvPr>
            <p:ph type="sldNum" sz="quarter" idx="5"/>
          </p:nvPr>
        </p:nvSpPr>
        <p:spPr/>
        <p:txBody>
          <a:bodyPr/>
          <a:lstStyle/>
          <a:p>
            <a:fld id="{CC17A915-99F8-4C2B-B9EE-C30A3DBE50A3}" type="slidenum">
              <a:rPr lang="fi-FI" smtClean="0"/>
              <a:t>11</a:t>
            </a:fld>
            <a:endParaRPr lang="fi-FI"/>
          </a:p>
        </p:txBody>
      </p:sp>
    </p:spTree>
    <p:extLst>
      <p:ext uri="{BB962C8B-B14F-4D97-AF65-F5344CB8AC3E}">
        <p14:creationId xmlns:p14="http://schemas.microsoft.com/office/powerpoint/2010/main" val="142734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6AB336-4A85-4FC6-AF7D-6E39ADA66B98}" type="datetime1">
              <a:rPr lang="fi-FI" smtClean="0"/>
              <a:t>26.10.2023</a:t>
            </a:fld>
            <a:endParaRPr lang="fi-FI"/>
          </a:p>
        </p:txBody>
      </p:sp>
      <p:sp>
        <p:nvSpPr>
          <p:cNvPr id="5" name="Footer Placeholder 4"/>
          <p:cNvSpPr>
            <a:spLocks noGrp="1"/>
          </p:cNvSpPr>
          <p:nvPr>
            <p:ph type="ftr" sz="quarter" idx="11"/>
          </p:nvPr>
        </p:nvSpPr>
        <p:spPr/>
        <p:txBody>
          <a:bodyPr/>
          <a:lstStyle/>
          <a:p>
            <a:r>
              <a:rPr lang="sv-SE"/>
              <a:t>Hemmets säkerhetsträning</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20720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01E4A-0AB2-45C6-90E7-F3731E501F15}" type="datetime1">
              <a:rPr lang="fi-FI" smtClean="0"/>
              <a:t>26.10.2023</a:t>
            </a:fld>
            <a:endParaRPr lang="fi-FI"/>
          </a:p>
        </p:txBody>
      </p:sp>
      <p:sp>
        <p:nvSpPr>
          <p:cNvPr id="8" name="Footer Placeholder 7"/>
          <p:cNvSpPr>
            <a:spLocks noGrp="1"/>
          </p:cNvSpPr>
          <p:nvPr>
            <p:ph type="ftr" sz="quarter" idx="11"/>
          </p:nvPr>
        </p:nvSpPr>
        <p:spPr/>
        <p:txBody>
          <a:bodyPr/>
          <a:lstStyle/>
          <a:p>
            <a:r>
              <a:rPr lang="sv-SE"/>
              <a:t>Hemmets säkerhetsträning</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119755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A16DFA-ADE7-41C6-83EB-EC4081E52B3B}" type="datetime1">
              <a:rPr lang="fi-FI" smtClean="0"/>
              <a:t>26.10.2023</a:t>
            </a:fld>
            <a:endParaRPr lang="fi-FI"/>
          </a:p>
        </p:txBody>
      </p:sp>
      <p:sp>
        <p:nvSpPr>
          <p:cNvPr id="8" name="Footer Placeholder 7"/>
          <p:cNvSpPr>
            <a:spLocks noGrp="1"/>
          </p:cNvSpPr>
          <p:nvPr>
            <p:ph type="ftr" sz="quarter" idx="11"/>
          </p:nvPr>
        </p:nvSpPr>
        <p:spPr/>
        <p:txBody>
          <a:bodyPr/>
          <a:lstStyle/>
          <a:p>
            <a:r>
              <a:rPr lang="sv-SE"/>
              <a:t>Hemmets säkerhetsträning</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22110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69ECC-95FF-44BD-BC51-68787DFFE29A}" type="datetime1">
              <a:rPr lang="fi-FI" smtClean="0"/>
              <a:t>26.10.2023</a:t>
            </a:fld>
            <a:endParaRPr lang="fi-FI"/>
          </a:p>
        </p:txBody>
      </p:sp>
      <p:sp>
        <p:nvSpPr>
          <p:cNvPr id="5" name="Footer Placeholder 4"/>
          <p:cNvSpPr>
            <a:spLocks noGrp="1"/>
          </p:cNvSpPr>
          <p:nvPr>
            <p:ph type="ftr" sz="quarter" idx="11"/>
          </p:nvPr>
        </p:nvSpPr>
        <p:spPr/>
        <p:txBody>
          <a:bodyPr/>
          <a:lstStyle/>
          <a:p>
            <a:r>
              <a:rPr lang="sv-SE"/>
              <a:t>Hemmets säkerhetsträning</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193377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6C26F-789F-4EDD-88BE-715757E8DE0F}" type="datetime1">
              <a:rPr lang="fi-FI" smtClean="0"/>
              <a:t>26.10.2023</a:t>
            </a:fld>
            <a:endParaRPr lang="fi-FI"/>
          </a:p>
        </p:txBody>
      </p:sp>
      <p:sp>
        <p:nvSpPr>
          <p:cNvPr id="5" name="Footer Placeholder 4"/>
          <p:cNvSpPr>
            <a:spLocks noGrp="1"/>
          </p:cNvSpPr>
          <p:nvPr>
            <p:ph type="ftr" sz="quarter" idx="11"/>
          </p:nvPr>
        </p:nvSpPr>
        <p:spPr/>
        <p:txBody>
          <a:bodyPr/>
          <a:lstStyle/>
          <a:p>
            <a:r>
              <a:rPr lang="sv-SE"/>
              <a:t>Hemmets säkerhetsträning</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57193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50C6897-6EC5-4945-83F4-2691325A4118}" type="datetime1">
              <a:rPr lang="fi-FI" smtClean="0"/>
              <a:t>26.10.2023</a:t>
            </a:fld>
            <a:endParaRPr lang="fi-FI"/>
          </a:p>
        </p:txBody>
      </p:sp>
      <p:sp>
        <p:nvSpPr>
          <p:cNvPr id="9" name="Footer Placeholder 8"/>
          <p:cNvSpPr>
            <a:spLocks noGrp="1"/>
          </p:cNvSpPr>
          <p:nvPr>
            <p:ph type="ftr" sz="quarter" idx="11"/>
          </p:nvPr>
        </p:nvSpPr>
        <p:spPr/>
        <p:txBody>
          <a:bodyPr/>
          <a:lstStyle/>
          <a:p>
            <a:r>
              <a:rPr lang="sv-SE"/>
              <a:t>Hemmets säkerhetsträning</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750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47995B2-0863-4814-84F5-DA5692FB359C}" type="datetime1">
              <a:rPr lang="fi-FI" smtClean="0"/>
              <a:t>26.10.2023</a:t>
            </a:fld>
            <a:endParaRPr lang="fi-FI"/>
          </a:p>
        </p:txBody>
      </p:sp>
      <p:sp>
        <p:nvSpPr>
          <p:cNvPr id="11" name="Footer Placeholder 10"/>
          <p:cNvSpPr>
            <a:spLocks noGrp="1"/>
          </p:cNvSpPr>
          <p:nvPr>
            <p:ph type="ftr" sz="quarter" idx="11"/>
          </p:nvPr>
        </p:nvSpPr>
        <p:spPr/>
        <p:txBody>
          <a:bodyPr/>
          <a:lstStyle/>
          <a:p>
            <a:r>
              <a:rPr lang="sv-SE"/>
              <a:t>Hemmets säkerhetsträning</a:t>
            </a:r>
            <a:endParaRPr lang="fi-FI"/>
          </a:p>
        </p:txBody>
      </p:sp>
      <p:sp>
        <p:nvSpPr>
          <p:cNvPr id="12" name="Slide Number Placeholder 11"/>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202136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836C82F-D73D-4482-B2EC-A886C464EAE6}" type="datetime1">
              <a:rPr lang="fi-FI" smtClean="0"/>
              <a:t>26.10.2023</a:t>
            </a:fld>
            <a:endParaRPr lang="fi-FI"/>
          </a:p>
        </p:txBody>
      </p:sp>
      <p:sp>
        <p:nvSpPr>
          <p:cNvPr id="7" name="Footer Placeholder 6"/>
          <p:cNvSpPr>
            <a:spLocks noGrp="1"/>
          </p:cNvSpPr>
          <p:nvPr>
            <p:ph type="ftr" sz="quarter" idx="11"/>
          </p:nvPr>
        </p:nvSpPr>
        <p:spPr/>
        <p:txBody>
          <a:bodyPr/>
          <a:lstStyle/>
          <a:p>
            <a:r>
              <a:rPr lang="sv-SE"/>
              <a:t>Hemmets säkerhetsträning</a:t>
            </a:r>
            <a:endParaRPr lang="fi-FI"/>
          </a:p>
        </p:txBody>
      </p:sp>
      <p:sp>
        <p:nvSpPr>
          <p:cNvPr id="8" name="Slide Number Placeholder 7"/>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45994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FA446B-BDEB-4456-915C-13725CACCCCD}" type="datetime1">
              <a:rPr lang="fi-FI" smtClean="0"/>
              <a:t>26.10.2023</a:t>
            </a:fld>
            <a:endParaRPr lang="fi-FI"/>
          </a:p>
        </p:txBody>
      </p:sp>
      <p:sp>
        <p:nvSpPr>
          <p:cNvPr id="6" name="Footer Placeholder 5"/>
          <p:cNvSpPr>
            <a:spLocks noGrp="1"/>
          </p:cNvSpPr>
          <p:nvPr>
            <p:ph type="ftr" sz="quarter" idx="11"/>
          </p:nvPr>
        </p:nvSpPr>
        <p:spPr/>
        <p:txBody>
          <a:bodyPr/>
          <a:lstStyle/>
          <a:p>
            <a:r>
              <a:rPr lang="sv-SE"/>
              <a:t>Hemmets säkerhetsträning</a:t>
            </a:r>
            <a:endParaRPr lang="fi-FI"/>
          </a:p>
        </p:txBody>
      </p:sp>
      <p:sp>
        <p:nvSpPr>
          <p:cNvPr id="7" name="Slide Number Placeholder 6"/>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114067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601B8EE-49F0-4B78-AA9F-AC7F1C391DB9}" type="datetime1">
              <a:rPr lang="fi-FI" smtClean="0"/>
              <a:t>26.10.2023</a:t>
            </a:fld>
            <a:endParaRPr lang="fi-FI"/>
          </a:p>
        </p:txBody>
      </p:sp>
      <p:sp>
        <p:nvSpPr>
          <p:cNvPr id="9" name="Footer Placeholder 8"/>
          <p:cNvSpPr>
            <a:spLocks noGrp="1"/>
          </p:cNvSpPr>
          <p:nvPr>
            <p:ph type="ftr" sz="quarter" idx="11"/>
          </p:nvPr>
        </p:nvSpPr>
        <p:spPr/>
        <p:txBody>
          <a:bodyPr/>
          <a:lstStyle/>
          <a:p>
            <a:r>
              <a:rPr lang="sv-SE"/>
              <a:t>Hemmets säkerhetsträning</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158533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334A186-4C2D-47DD-A27B-05F8697BB280}"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sv-SE"/>
              <a:t>Hemmets säkerhetsträning</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spTree>
    <p:extLst>
      <p:ext uri="{BB962C8B-B14F-4D97-AF65-F5344CB8AC3E}">
        <p14:creationId xmlns:p14="http://schemas.microsoft.com/office/powerpoint/2010/main" val="6372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8F88A58-3C83-447E-921A-9DDC1BDD7AFD}"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sv-SE"/>
              <a:t>Hemmets säkerhetsträning</a:t>
            </a:r>
            <a:endParaRPr lang="fi-FI"/>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764AA29-B7F6-4299-8215-1A6CF7A7C7F0}" type="slidenum">
              <a:rPr lang="fi-FI" smtClean="0"/>
              <a:t>‹#›</a:t>
            </a:fld>
            <a:endParaRPr lang="fi-FI"/>
          </a:p>
        </p:txBody>
      </p:sp>
    </p:spTree>
    <p:extLst>
      <p:ext uri="{BB962C8B-B14F-4D97-AF65-F5344CB8AC3E}">
        <p14:creationId xmlns:p14="http://schemas.microsoft.com/office/powerpoint/2010/main" val="4084818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hyperlink" Target="https://sv.ilmatieteenlaitos.f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hyperlink" Target="https://terveurheilija.fi/kaatumisseula/" TargetMode="External"/><Relationship Id="rId4" Type="http://schemas.openxmlformats.org/officeDocument/2006/relationships/hyperlink" Target="https://rednet.punainenristi.fi/node/551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545176-0CD1-4EE4-9063-A071470E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B35F32-8C3E-4AF2-A037-2D00C4CF1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889852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7315200" cy="3255264"/>
          </a:xfrm>
        </p:spPr>
        <p:txBody>
          <a:bodyPr>
            <a:normAutofit/>
          </a:bodyPr>
          <a:lstStyle/>
          <a:p>
            <a:r>
              <a:rPr lang="fi-FI" sz="5500" b="1" dirty="0" err="1"/>
              <a:t>Förebyggande</a:t>
            </a:r>
            <a:r>
              <a:rPr lang="fi-FI" sz="5500" b="1" dirty="0"/>
              <a:t> av </a:t>
            </a:r>
            <a:r>
              <a:rPr lang="fi-FI" sz="5500" b="1" dirty="0" err="1"/>
              <a:t>olyckor</a:t>
            </a:r>
            <a:r>
              <a:rPr lang="fi-FI" sz="5500" b="1" dirty="0"/>
              <a:t> i </a:t>
            </a:r>
            <a:r>
              <a:rPr lang="fi-FI" sz="5500" b="1" dirty="0" err="1"/>
              <a:t>hemmet</a:t>
            </a:r>
            <a:r>
              <a:rPr lang="fi-FI" sz="5500" b="1" dirty="0"/>
              <a:t> </a:t>
            </a:r>
            <a:r>
              <a:rPr lang="fi-FI" sz="5500" b="1" dirty="0" err="1"/>
              <a:t>och</a:t>
            </a:r>
            <a:r>
              <a:rPr lang="fi-FI" sz="5500" b="1" dirty="0"/>
              <a:t> </a:t>
            </a:r>
            <a:r>
              <a:rPr lang="fi-FI" sz="5500" b="1" dirty="0" err="1"/>
              <a:t>på</a:t>
            </a:r>
            <a:r>
              <a:rPr lang="fi-FI" sz="5500" b="1" dirty="0"/>
              <a:t> </a:t>
            </a:r>
            <a:r>
              <a:rPr lang="fi-FI" sz="5500" b="1" dirty="0" err="1"/>
              <a:t>fritiden</a:t>
            </a:r>
            <a:r>
              <a:rPr lang="fi-FI" sz="5500" b="1" dirty="0"/>
              <a:t> – </a:t>
            </a:r>
            <a:r>
              <a:rPr lang="fi-FI" sz="5500" b="1" dirty="0" err="1"/>
              <a:t>Fallolyckor</a:t>
            </a:r>
            <a:r>
              <a:rPr lang="fi-FI" sz="5500" b="1" dirty="0"/>
              <a:t> </a:t>
            </a:r>
            <a:r>
              <a:rPr lang="fi-FI" sz="5500" b="1" dirty="0" err="1"/>
              <a:t>och</a:t>
            </a:r>
            <a:r>
              <a:rPr lang="fi-FI" sz="5500" b="1" dirty="0"/>
              <a:t> </a:t>
            </a:r>
            <a:r>
              <a:rPr lang="fi-FI" sz="5500" b="1" dirty="0" err="1"/>
              <a:t>halkolyckor</a:t>
            </a:r>
            <a:endParaRPr lang="fi-FI"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5" y="4670246"/>
            <a:ext cx="7315200" cy="914400"/>
          </a:xfrm>
        </p:spPr>
        <p:txBody>
          <a:bodyPr>
            <a:normAutofit/>
          </a:bodyPr>
          <a:lstStyle/>
          <a:p>
            <a:r>
              <a:rPr lang="sv-FI" b="1" dirty="0"/>
              <a:t>Innehållet grundar sig på projektet för att förebygga olyckor i hemmet och på fritiden</a:t>
            </a:r>
            <a:endParaRPr lang="sv-fi" dirty="0"/>
          </a:p>
          <a:p>
            <a:endParaRPr lang="fi-FI" dirty="0"/>
          </a:p>
        </p:txBody>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err="1"/>
              <a:t>Trygghetscoachträning</a:t>
            </a:r>
            <a:endParaRPr lang="en-US" dirty="0"/>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1</a:t>
            </a:fld>
            <a:endParaRPr lang="en-US"/>
          </a:p>
        </p:txBody>
      </p:sp>
      <p:pic>
        <p:nvPicPr>
          <p:cNvPr id="5" name="Picture 4" descr="A black cat with a tail&#10;&#10;Description automatically generated">
            <a:extLst>
              <a:ext uri="{FF2B5EF4-FFF2-40B4-BE49-F238E27FC236}">
                <a16:creationId xmlns:a16="http://schemas.microsoft.com/office/drawing/2014/main" id="{372FA0BC-AD1B-59FB-1BE8-F1DB93AD1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8523" y="3692138"/>
            <a:ext cx="2942908" cy="2364575"/>
          </a:xfrm>
          <a:prstGeom prst="rect">
            <a:avLst/>
          </a:prstGeom>
        </p:spPr>
      </p:pic>
    </p:spTree>
    <p:extLst>
      <p:ext uri="{BB962C8B-B14F-4D97-AF65-F5344CB8AC3E}">
        <p14:creationId xmlns:p14="http://schemas.microsoft.com/office/powerpoint/2010/main" val="24755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9311-4BDB-6A5A-03E3-B4D7A23FA97D}"/>
              </a:ext>
            </a:extLst>
          </p:cNvPr>
          <p:cNvSpPr>
            <a:spLocks noGrp="1"/>
          </p:cNvSpPr>
          <p:nvPr>
            <p:ph type="title"/>
          </p:nvPr>
        </p:nvSpPr>
        <p:spPr/>
        <p:txBody>
          <a:bodyPr>
            <a:normAutofit/>
          </a:bodyPr>
          <a:lstStyle/>
          <a:p>
            <a:r>
              <a:rPr lang="fi-FI" sz="3200" b="1" dirty="0" err="1"/>
              <a:t>Halkolyckor</a:t>
            </a:r>
            <a:endParaRPr lang="fi-FI" sz="3200" b="1" dirty="0"/>
          </a:p>
        </p:txBody>
      </p:sp>
      <p:sp>
        <p:nvSpPr>
          <p:cNvPr id="3" name="Content Placeholder 2">
            <a:extLst>
              <a:ext uri="{FF2B5EF4-FFF2-40B4-BE49-F238E27FC236}">
                <a16:creationId xmlns:a16="http://schemas.microsoft.com/office/drawing/2014/main" id="{C210D68A-D705-5A92-6E77-817B4D0562D5}"/>
              </a:ext>
            </a:extLst>
          </p:cNvPr>
          <p:cNvSpPr>
            <a:spLocks noGrp="1"/>
          </p:cNvSpPr>
          <p:nvPr>
            <p:ph idx="1"/>
          </p:nvPr>
        </p:nvSpPr>
        <p:spPr/>
        <p:txBody>
          <a:bodyPr/>
          <a:lstStyle/>
          <a:p>
            <a:pPr marL="342900" lvl="0" indent="-342900">
              <a:lnSpc>
                <a:spcPct val="107000"/>
              </a:lnSpc>
              <a:spcAft>
                <a:spcPts val="800"/>
              </a:spcAft>
              <a:buFont typeface="Wingdings 2" panose="05020102010507070707" pitchFamily="18" charset="2"/>
              <a:buChar char=""/>
              <a:tabLst>
                <a:tab pos="457200" algn="l"/>
              </a:tabLst>
            </a:pPr>
            <a:r>
              <a:rPr lang="sv-FI" sz="1800" dirty="0">
                <a:effectLst/>
                <a:ea typeface="Calibri" panose="020F0502020204030204" pitchFamily="34" charset="0"/>
                <a:cs typeface="Times New Roman" panose="02020603050405020304" pitchFamily="18" charset="0"/>
              </a:rPr>
              <a:t>Halk- och fallolyckor kan leda till allvarliga skador och dödsfall. </a:t>
            </a:r>
            <a:endParaRPr lang="fi-FI"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sv-FI" sz="1800" dirty="0">
                <a:effectLst/>
                <a:ea typeface="Calibri" panose="020F0502020204030204" pitchFamily="34" charset="0"/>
                <a:cs typeface="Times New Roman" panose="02020603050405020304" pitchFamily="18" charset="0"/>
              </a:rPr>
              <a:t>Risken för skador vid en halkolycka ökar med åldern och äldre kvinnor skadar sig särskilt allvarligt.</a:t>
            </a:r>
            <a:endParaRPr lang="fi-FI"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sv-FI" sz="1800" dirty="0">
                <a:effectLst/>
                <a:ea typeface="Calibri" panose="020F0502020204030204" pitchFamily="34" charset="0"/>
                <a:cs typeface="Times New Roman" panose="02020603050405020304" pitchFamily="18" charset="0"/>
              </a:rPr>
              <a:t>Mycket halt väglag för fotgängare kan leda till att antalet halkolyckor ökar, det vill säga till anhopningsdagar som kan belasta hälso- och sjukvården. </a:t>
            </a:r>
            <a:endParaRPr lang="fi-FI" sz="18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2" panose="05020102010507070707" pitchFamily="18" charset="2"/>
              <a:buChar char=""/>
              <a:tabLst>
                <a:tab pos="914400" algn="l"/>
              </a:tabLst>
            </a:pPr>
            <a:r>
              <a:rPr lang="sv-FI" dirty="0">
                <a:effectLst/>
                <a:ea typeface="Calibri" panose="020F0502020204030204" pitchFamily="34" charset="0"/>
                <a:cs typeface="Times New Roman" panose="02020603050405020304" pitchFamily="18" charset="0"/>
              </a:rPr>
              <a:t>Dagarna av anhopningsolyckor föregås typiskt av temperaturer på -2–0 grader och att noll grader över- eller underskrids samt nederbörd (snö, regn, slask) under det senaste dygnet.</a:t>
            </a:r>
            <a:endParaRPr lang="fi-FI" dirty="0">
              <a:effectLst/>
              <a:ea typeface="Calibri" panose="020F0502020204030204" pitchFamily="34" charset="0"/>
              <a:cs typeface="Times New Roman" panose="02020603050405020304" pitchFamily="18" charset="0"/>
            </a:endParaRPr>
          </a:p>
          <a:p>
            <a:endParaRPr lang="fi-FI" dirty="0"/>
          </a:p>
        </p:txBody>
      </p:sp>
      <p:sp>
        <p:nvSpPr>
          <p:cNvPr id="4" name="Footer Placeholder 3">
            <a:extLst>
              <a:ext uri="{FF2B5EF4-FFF2-40B4-BE49-F238E27FC236}">
                <a16:creationId xmlns:a16="http://schemas.microsoft.com/office/drawing/2014/main" id="{868AA26D-B2D6-8A9B-644B-A6E366570C78}"/>
              </a:ext>
            </a:extLst>
          </p:cNvPr>
          <p:cNvSpPr>
            <a:spLocks noGrp="1"/>
          </p:cNvSpPr>
          <p:nvPr>
            <p:ph type="ftr" sz="quarter" idx="11"/>
          </p:nvPr>
        </p:nvSpPr>
        <p:spPr/>
        <p:txBody>
          <a:bodyPr/>
          <a:lstStyle/>
          <a:p>
            <a:r>
              <a:rPr lang="sv-SE"/>
              <a:t>Hemmets säkerhetsträning</a:t>
            </a:r>
            <a:endParaRPr lang="fi-FI"/>
          </a:p>
        </p:txBody>
      </p:sp>
      <p:sp>
        <p:nvSpPr>
          <p:cNvPr id="5" name="Slide Number Placeholder 4">
            <a:extLst>
              <a:ext uri="{FF2B5EF4-FFF2-40B4-BE49-F238E27FC236}">
                <a16:creationId xmlns:a16="http://schemas.microsoft.com/office/drawing/2014/main" id="{06AA7B8E-F248-1C57-7E75-6B0F9C0F14F2}"/>
              </a:ext>
            </a:extLst>
          </p:cNvPr>
          <p:cNvSpPr>
            <a:spLocks noGrp="1"/>
          </p:cNvSpPr>
          <p:nvPr>
            <p:ph type="sldNum" sz="quarter" idx="12"/>
          </p:nvPr>
        </p:nvSpPr>
        <p:spPr/>
        <p:txBody>
          <a:bodyPr/>
          <a:lstStyle/>
          <a:p>
            <a:fld id="{3764AA29-B7F6-4299-8215-1A6CF7A7C7F0}" type="slidenum">
              <a:rPr lang="fi-FI" smtClean="0"/>
              <a:t>10</a:t>
            </a:fld>
            <a:endParaRPr lang="fi-FI"/>
          </a:p>
        </p:txBody>
      </p:sp>
    </p:spTree>
    <p:extLst>
      <p:ext uri="{BB962C8B-B14F-4D97-AF65-F5344CB8AC3E}">
        <p14:creationId xmlns:p14="http://schemas.microsoft.com/office/powerpoint/2010/main" val="323712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32D7AA-4CD1-4F93-B164-CD351F2BD887}"/>
              </a:ext>
            </a:extLst>
          </p:cNvPr>
          <p:cNvSpPr>
            <a:spLocks noGrp="1"/>
          </p:cNvSpPr>
          <p:nvPr>
            <p:ph type="title"/>
          </p:nvPr>
        </p:nvSpPr>
        <p:spPr>
          <a:xfrm>
            <a:off x="289248" y="1123837"/>
            <a:ext cx="6451110" cy="1255469"/>
          </a:xfrm>
        </p:spPr>
        <p:txBody>
          <a:bodyPr>
            <a:normAutofit/>
          </a:bodyPr>
          <a:lstStyle/>
          <a:p>
            <a:r>
              <a:rPr lang="sv-FI" altLang="en-US" sz="3200" b="1" dirty="0">
                <a:sym typeface="Arial" panose="020B0604020202020204" pitchFamily="34" charset="0"/>
              </a:rPr>
              <a:t>Förebyggande av halkolyckor </a:t>
            </a:r>
            <a:endParaRPr lang="fi-FI" sz="3200" dirty="0"/>
          </a:p>
        </p:txBody>
      </p:sp>
      <p:sp>
        <p:nvSpPr>
          <p:cNvPr id="3" name="Content Placeholder 2">
            <a:extLst>
              <a:ext uri="{FF2B5EF4-FFF2-40B4-BE49-F238E27FC236}">
                <a16:creationId xmlns:a16="http://schemas.microsoft.com/office/drawing/2014/main" id="{D70A1A93-AD08-4F69-8C92-3E3EAAD765CD}"/>
              </a:ext>
            </a:extLst>
          </p:cNvPr>
          <p:cNvSpPr>
            <a:spLocks noGrp="1"/>
          </p:cNvSpPr>
          <p:nvPr>
            <p:ph idx="1"/>
          </p:nvPr>
        </p:nvSpPr>
        <p:spPr>
          <a:xfrm>
            <a:off x="289248" y="2510395"/>
            <a:ext cx="6451109" cy="3274586"/>
          </a:xfrm>
        </p:spPr>
        <p:txBody>
          <a:bodyPr anchor="t">
            <a:normAutofit/>
          </a:bodyPr>
          <a:lstStyle/>
          <a:p>
            <a:pPr>
              <a:spcBef>
                <a:spcPts val="600"/>
              </a:spcBef>
              <a:buClr>
                <a:schemeClr val="bg1"/>
              </a:buClr>
            </a:pPr>
            <a:r>
              <a:rPr lang="sv-FI" altLang="en-US" sz="1800" dirty="0">
                <a:solidFill>
                  <a:srgbClr val="FFFFFF"/>
                </a:solidFill>
                <a:sym typeface="Arial" panose="020B0604020202020204" pitchFamily="34" charset="0"/>
              </a:rPr>
              <a:t>Välj </a:t>
            </a:r>
            <a:r>
              <a:rPr lang="sv-FI" altLang="en-US" sz="1800" b="1" dirty="0">
                <a:solidFill>
                  <a:srgbClr val="FFFFFF"/>
                </a:solidFill>
                <a:sym typeface="Arial" panose="020B0604020202020204" pitchFamily="34" charset="0"/>
              </a:rPr>
              <a:t>skor</a:t>
            </a:r>
            <a:r>
              <a:rPr lang="sv-FI" altLang="en-US" sz="1800" dirty="0">
                <a:solidFill>
                  <a:srgbClr val="FFFFFF"/>
                </a:solidFill>
                <a:sym typeface="Arial" panose="020B0604020202020204" pitchFamily="34" charset="0"/>
              </a:rPr>
              <a:t> efter föret. </a:t>
            </a:r>
            <a:endParaRPr lang="sv-FI" altLang="fi-FI" sz="1800" dirty="0">
              <a:solidFill>
                <a:srgbClr val="FFFFFF"/>
              </a:solidFill>
            </a:endParaRPr>
          </a:p>
          <a:p>
            <a:pPr>
              <a:spcBef>
                <a:spcPts val="600"/>
              </a:spcBef>
              <a:buClr>
                <a:schemeClr val="bg1"/>
              </a:buClr>
            </a:pPr>
            <a:r>
              <a:rPr lang="sv-FI" altLang="en-US" sz="1800" dirty="0">
                <a:solidFill>
                  <a:srgbClr val="FFFFFF"/>
                </a:solidFill>
                <a:sym typeface="Arial" panose="020B0604020202020204" pitchFamily="34" charset="0"/>
              </a:rPr>
              <a:t>Gångrutter, gårdsområden: se till att </a:t>
            </a:r>
            <a:r>
              <a:rPr lang="sv-FI" altLang="en-US" sz="1800" b="1" dirty="0">
                <a:solidFill>
                  <a:srgbClr val="FFFFFF"/>
                </a:solidFill>
                <a:sym typeface="Arial" panose="020B0604020202020204" pitchFamily="34" charset="0"/>
              </a:rPr>
              <a:t>gårdsområden är fria från snö, sandade och att belysningen </a:t>
            </a:r>
            <a:r>
              <a:rPr lang="sv-FI" altLang="en-US" sz="1800" dirty="0">
                <a:solidFill>
                  <a:srgbClr val="FFFFFF"/>
                </a:solidFill>
                <a:sym typeface="Arial" panose="020B0604020202020204" pitchFamily="34" charset="0"/>
              </a:rPr>
              <a:t>är tillräcklig. </a:t>
            </a:r>
            <a:endParaRPr lang="sv-FI" altLang="fi-FI" sz="1800" dirty="0">
              <a:solidFill>
                <a:srgbClr val="FFFFFF"/>
              </a:solidFill>
            </a:endParaRPr>
          </a:p>
          <a:p>
            <a:pPr>
              <a:spcBef>
                <a:spcPts val="600"/>
              </a:spcBef>
              <a:buClr>
                <a:schemeClr val="bg1"/>
              </a:buClr>
            </a:pPr>
            <a:r>
              <a:rPr lang="sv-FI" altLang="en-US" sz="1800" b="1" dirty="0">
                <a:solidFill>
                  <a:srgbClr val="FFFFFF"/>
                </a:solidFill>
                <a:sym typeface="Arial" panose="020B0604020202020204" pitchFamily="34" charset="0"/>
              </a:rPr>
              <a:t>Övriga hjälpmedel</a:t>
            </a:r>
            <a:r>
              <a:rPr lang="sv-FI" altLang="en-US" sz="1800" dirty="0">
                <a:solidFill>
                  <a:srgbClr val="FFFFFF"/>
                </a:solidFill>
                <a:sym typeface="Arial" panose="020B0604020202020204" pitchFamily="34" charset="0"/>
              </a:rPr>
              <a:t>: till exempel höftskydd och ledstänger ger stöd och trygghet.</a:t>
            </a:r>
            <a:endParaRPr lang="sv-FI" altLang="fi-FI" sz="1800" dirty="0">
              <a:solidFill>
                <a:srgbClr val="FFFFFF"/>
              </a:solidFill>
            </a:endParaRPr>
          </a:p>
          <a:p>
            <a:pPr>
              <a:spcBef>
                <a:spcPts val="600"/>
              </a:spcBef>
              <a:buClr>
                <a:schemeClr val="bg1"/>
              </a:buClr>
            </a:pPr>
            <a:r>
              <a:rPr lang="sv-FI" altLang="en-US" sz="1800" dirty="0">
                <a:solidFill>
                  <a:srgbClr val="FFFFFF"/>
                </a:solidFill>
                <a:sym typeface="Arial" panose="020B0604020202020204" pitchFamily="34" charset="0"/>
              </a:rPr>
              <a:t>Man ska </a:t>
            </a:r>
            <a:r>
              <a:rPr lang="sv-FI" altLang="en-US" sz="1800" b="1" dirty="0">
                <a:solidFill>
                  <a:srgbClr val="FFFFFF"/>
                </a:solidFill>
                <a:sym typeface="Arial" panose="020B0604020202020204" pitchFamily="34" charset="0"/>
              </a:rPr>
              <a:t>inte ha onödigt bråttom när man startar, reservera tillräckligt med tid</a:t>
            </a:r>
            <a:r>
              <a:rPr lang="sv-FI" altLang="en-US" sz="1800" dirty="0">
                <a:solidFill>
                  <a:srgbClr val="FFFFFF"/>
                </a:solidFill>
                <a:sym typeface="Arial" panose="020B0604020202020204" pitchFamily="34" charset="0"/>
              </a:rPr>
              <a:t> och tänk efter hur man rör sig. </a:t>
            </a:r>
            <a:endParaRPr lang="sv-FI" altLang="fi-FI" sz="1800" dirty="0">
              <a:solidFill>
                <a:srgbClr val="FFFFFF"/>
              </a:solidFill>
            </a:endParaRPr>
          </a:p>
          <a:p>
            <a:pPr>
              <a:spcBef>
                <a:spcPts val="600"/>
              </a:spcBef>
              <a:buClr>
                <a:schemeClr val="bg1"/>
              </a:buClr>
            </a:pPr>
            <a:r>
              <a:rPr lang="sv-FI" altLang="en-US" sz="1800" dirty="0">
                <a:solidFill>
                  <a:srgbClr val="FFFFFF"/>
                </a:solidFill>
                <a:sym typeface="Arial" panose="020B0604020202020204" pitchFamily="34" charset="0"/>
                <a:hlinkClick r:id="rId4"/>
              </a:rPr>
              <a:t>Meteorologiska institutet ger </a:t>
            </a:r>
            <a:r>
              <a:rPr lang="sv-FI" altLang="en-US" sz="1800" b="1" dirty="0">
                <a:solidFill>
                  <a:srgbClr val="FFFFFF"/>
                </a:solidFill>
                <a:sym typeface="Arial" panose="020B0604020202020204" pitchFamily="34" charset="0"/>
                <a:hlinkClick r:id="rId4"/>
              </a:rPr>
              <a:t>varningar om väglaget för fotgängare</a:t>
            </a:r>
            <a:endParaRPr lang="fi-FI" sz="1800" dirty="0">
              <a:solidFill>
                <a:srgbClr val="FFFFFF"/>
              </a:solidFill>
            </a:endParaRPr>
          </a:p>
        </p:txBody>
      </p:sp>
      <p:pic>
        <p:nvPicPr>
          <p:cNvPr id="6" name="Picture Placeholder 14">
            <a:extLst>
              <a:ext uri="{FF2B5EF4-FFF2-40B4-BE49-F238E27FC236}">
                <a16:creationId xmlns:a16="http://schemas.microsoft.com/office/drawing/2014/main" id="{3710E036-1C39-492E-B108-638170EDAE0A}"/>
              </a:ext>
            </a:extLst>
          </p:cNvPr>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b="4414"/>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21D5317-E16F-41E2-BE13-A83F6F48E60F}"/>
              </a:ext>
            </a:extLst>
          </p:cNvPr>
          <p:cNvSpPr>
            <a:spLocks noGrp="1"/>
          </p:cNvSpPr>
          <p:nvPr>
            <p:ph type="ftr" sz="quarter" idx="11"/>
          </p:nvPr>
        </p:nvSpPr>
        <p:spPr>
          <a:xfrm>
            <a:off x="3869268" y="6356350"/>
            <a:ext cx="5911517" cy="365125"/>
          </a:xfrm>
        </p:spPr>
        <p:txBody>
          <a:bodyPr>
            <a:normAutofit/>
          </a:bodyPr>
          <a:lstStyle/>
          <a:p>
            <a:pPr>
              <a:spcAft>
                <a:spcPts val="600"/>
              </a:spcAft>
            </a:pPr>
            <a:r>
              <a:rPr lang="sv-SE" dirty="0"/>
              <a:t>Hemmets </a:t>
            </a:r>
            <a:r>
              <a:rPr lang="en-US" dirty="0" err="1">
                <a:solidFill>
                  <a:prstClr val="black">
                    <a:lumMod val="50000"/>
                    <a:lumOff val="50000"/>
                  </a:prstClr>
                </a:solidFill>
              </a:rPr>
              <a:t>Trygghetscoachträning</a:t>
            </a:r>
            <a:endParaRPr lang="fi-FI" dirty="0"/>
          </a:p>
        </p:txBody>
      </p:sp>
      <p:sp>
        <p:nvSpPr>
          <p:cNvPr id="5" name="Slide Number Placeholder 4">
            <a:extLst>
              <a:ext uri="{FF2B5EF4-FFF2-40B4-BE49-F238E27FC236}">
                <a16:creationId xmlns:a16="http://schemas.microsoft.com/office/drawing/2014/main" id="{59337DFD-3F78-45A7-ABD0-D7921E36CB61}"/>
              </a:ext>
            </a:extLst>
          </p:cNvPr>
          <p:cNvSpPr>
            <a:spLocks noGrp="1"/>
          </p:cNvSpPr>
          <p:nvPr>
            <p:ph type="sldNum" sz="quarter" idx="12"/>
          </p:nvPr>
        </p:nvSpPr>
        <p:spPr>
          <a:xfrm>
            <a:off x="10634135" y="6356350"/>
            <a:ext cx="1530927" cy="365125"/>
          </a:xfrm>
        </p:spPr>
        <p:txBody>
          <a:bodyPr>
            <a:normAutofit/>
          </a:bodyPr>
          <a:lstStyle/>
          <a:p>
            <a:pPr>
              <a:spcAft>
                <a:spcPts val="600"/>
              </a:spcAft>
            </a:pPr>
            <a:fld id="{3764AA29-B7F6-4299-8215-1A6CF7A7C7F0}" type="slidenum">
              <a:rPr lang="fi-FI" smtClean="0"/>
              <a:pPr>
                <a:spcAft>
                  <a:spcPts val="600"/>
                </a:spcAft>
              </a:pPr>
              <a:t>11</a:t>
            </a:fld>
            <a:endParaRPr lang="fi-FI"/>
          </a:p>
        </p:txBody>
      </p:sp>
      <p:pic>
        <p:nvPicPr>
          <p:cNvPr id="10" name="Picture 9">
            <a:extLst>
              <a:ext uri="{FF2B5EF4-FFF2-40B4-BE49-F238E27FC236}">
                <a16:creationId xmlns:a16="http://schemas.microsoft.com/office/drawing/2014/main" id="{415614FF-A82F-4A2F-BD5D-755FDE0AB03C}"/>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22484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19CB-1126-4D25-9BE8-195B51ACF68A}"/>
              </a:ext>
            </a:extLst>
          </p:cNvPr>
          <p:cNvSpPr>
            <a:spLocks noGrp="1"/>
          </p:cNvSpPr>
          <p:nvPr>
            <p:ph type="title"/>
          </p:nvPr>
        </p:nvSpPr>
        <p:spPr>
          <a:xfrm>
            <a:off x="252918" y="1123837"/>
            <a:ext cx="3118931" cy="4601183"/>
          </a:xfrm>
        </p:spPr>
        <p:txBody>
          <a:bodyPr>
            <a:normAutofit/>
          </a:bodyPr>
          <a:lstStyle/>
          <a:p>
            <a:r>
              <a:rPr lang="sv-FI" altLang="en-US" sz="3200" b="1" dirty="0">
                <a:solidFill>
                  <a:schemeClr val="bg1"/>
                </a:solidFill>
                <a:sym typeface="Arial" panose="020B0604020202020204" pitchFamily="34" charset="0"/>
              </a:rPr>
              <a:t>Övriga saker i anslutning till förebyggande av fallolyckor</a:t>
            </a:r>
            <a:endParaRPr lang="fi-FI" sz="3200" dirty="0">
              <a:solidFill>
                <a:schemeClr val="bg1"/>
              </a:solidFill>
            </a:endParaRPr>
          </a:p>
        </p:txBody>
      </p:sp>
      <p:sp>
        <p:nvSpPr>
          <p:cNvPr id="3" name="Content Placeholder 2">
            <a:extLst>
              <a:ext uri="{FF2B5EF4-FFF2-40B4-BE49-F238E27FC236}">
                <a16:creationId xmlns:a16="http://schemas.microsoft.com/office/drawing/2014/main" id="{DE5709B7-3699-4FC5-9B23-9CA44C816719}"/>
              </a:ext>
            </a:extLst>
          </p:cNvPr>
          <p:cNvSpPr>
            <a:spLocks noGrp="1"/>
          </p:cNvSpPr>
          <p:nvPr>
            <p:ph idx="1"/>
          </p:nvPr>
        </p:nvSpPr>
        <p:spPr/>
        <p:txBody>
          <a:bodyPr>
            <a:normAutofit/>
          </a:bodyPr>
          <a:lstStyle/>
          <a:p>
            <a:r>
              <a:rPr lang="sv-FI" altLang="en-US" sz="1800" dirty="0">
                <a:sym typeface="Arial" panose="020B0604020202020204" pitchFamily="34" charset="0"/>
              </a:rPr>
              <a:t>Medicinering kan påverka balansen och är bra att diskutera med läkaren. </a:t>
            </a:r>
            <a:endParaRPr lang="sv-FI" altLang="fi-FI" sz="1800" dirty="0"/>
          </a:p>
          <a:p>
            <a:r>
              <a:rPr lang="sv-FI" altLang="en-US" sz="1800" dirty="0">
                <a:sym typeface="Arial" panose="020B0604020202020204" pitchFamily="34" charset="0"/>
              </a:rPr>
              <a:t>Även synförmågan bör kontrolleras regelbundet. </a:t>
            </a:r>
            <a:endParaRPr lang="sv-FI" altLang="fi-FI" sz="1800" dirty="0"/>
          </a:p>
          <a:p>
            <a:r>
              <a:rPr lang="sv-FI" altLang="en-US" sz="1800" dirty="0">
                <a:sym typeface="Arial" panose="020B0604020202020204" pitchFamily="34" charset="0"/>
              </a:rPr>
              <a:t>Förebyggande av sjukdomar och skador och god rehabilitering.</a:t>
            </a:r>
            <a:endParaRPr lang="sv-FI" altLang="fi-FI" sz="1800" dirty="0"/>
          </a:p>
          <a:p>
            <a:r>
              <a:rPr lang="sv-FI" altLang="en-US" sz="1800" dirty="0">
                <a:sym typeface="Arial" panose="020B0604020202020204" pitchFamily="34" charset="0"/>
              </a:rPr>
              <a:t>Användning av nödvändiga hjälpmedel.</a:t>
            </a:r>
            <a:endParaRPr lang="sv-FI" altLang="fi-FI" sz="1800" dirty="0"/>
          </a:p>
          <a:p>
            <a:r>
              <a:rPr lang="sv-FI" altLang="en-US" sz="1800" dirty="0">
                <a:sym typeface="Arial" panose="020B0604020202020204" pitchFamily="34" charset="0"/>
              </a:rPr>
              <a:t>Att dämpa slag som uppstår vid fallolyckor till exempel höftskydd, mjukare golvytor.</a:t>
            </a:r>
            <a:endParaRPr lang="sv-FI" altLang="fi-FI" sz="1800" dirty="0"/>
          </a:p>
          <a:p>
            <a:r>
              <a:rPr lang="sv-FI" altLang="en-US" sz="1800" dirty="0">
                <a:sym typeface="Arial" panose="020B0604020202020204" pitchFamily="34" charset="0"/>
              </a:rPr>
              <a:t>Mångsidig och regelbunden kost. Kalcium och D-vitamin och protein. </a:t>
            </a:r>
            <a:endParaRPr lang="sv-FI" altLang="fi-FI" sz="1800" dirty="0"/>
          </a:p>
          <a:p>
            <a:r>
              <a:rPr lang="sv-FI" altLang="en-US" sz="1800" dirty="0">
                <a:sym typeface="Arial" panose="020B0604020202020204" pitchFamily="34" charset="0"/>
              </a:rPr>
              <a:t>Måttlig alkoholkonsumtion.</a:t>
            </a:r>
            <a:endParaRPr lang="sv-FI" altLang="fi-FI" sz="1800" dirty="0"/>
          </a:p>
          <a:p>
            <a:r>
              <a:rPr lang="sv-FI" altLang="en-US" sz="1800" dirty="0">
                <a:sym typeface="Arial" panose="020B0604020202020204" pitchFamily="34" charset="0"/>
              </a:rPr>
              <a:t>Sinnesstämning och psykisk säkerhet. </a:t>
            </a:r>
            <a:endParaRPr lang="sv-FI" altLang="fi-FI" sz="1800" dirty="0"/>
          </a:p>
          <a:p>
            <a:r>
              <a:rPr lang="sv-FI" altLang="en-US" sz="1800" dirty="0">
                <a:sym typeface="Arial" panose="020B0604020202020204" pitchFamily="34" charset="0"/>
              </a:rPr>
              <a:t>Medvetenhet om funktionsförmågan och dess begränsningar samt säkerhetsrisker. </a:t>
            </a:r>
            <a:endParaRPr lang="sv-FI" altLang="fi-FI" sz="1800" dirty="0"/>
          </a:p>
        </p:txBody>
      </p:sp>
      <p:sp>
        <p:nvSpPr>
          <p:cNvPr id="4" name="Footer Placeholder 3">
            <a:extLst>
              <a:ext uri="{FF2B5EF4-FFF2-40B4-BE49-F238E27FC236}">
                <a16:creationId xmlns:a16="http://schemas.microsoft.com/office/drawing/2014/main" id="{62AB3D52-AD1A-44D7-992D-56A300FD336C}"/>
              </a:ext>
            </a:extLst>
          </p:cNvPr>
          <p:cNvSpPr>
            <a:spLocks noGrp="1"/>
          </p:cNvSpPr>
          <p:nvPr>
            <p:ph type="ftr" sz="quarter" idx="11"/>
          </p:nvPr>
        </p:nvSpPr>
        <p:spPr/>
        <p:txBody>
          <a:bodyPr/>
          <a:lstStyle/>
          <a:p>
            <a:r>
              <a:rPr lang="en-US" dirty="0" err="1">
                <a:solidFill>
                  <a:prstClr val="black">
                    <a:lumMod val="50000"/>
                    <a:lumOff val="50000"/>
                  </a:prstClr>
                </a:solidFill>
              </a:rPr>
              <a:t>Trygghetscoachträning</a:t>
            </a:r>
            <a:endParaRPr lang="fi-FI" dirty="0"/>
          </a:p>
        </p:txBody>
      </p:sp>
      <p:sp>
        <p:nvSpPr>
          <p:cNvPr id="5" name="Slide Number Placeholder 4">
            <a:extLst>
              <a:ext uri="{FF2B5EF4-FFF2-40B4-BE49-F238E27FC236}">
                <a16:creationId xmlns:a16="http://schemas.microsoft.com/office/drawing/2014/main" id="{57DD3EA5-8630-4263-A5F7-3E4F78AFA02B}"/>
              </a:ext>
            </a:extLst>
          </p:cNvPr>
          <p:cNvSpPr>
            <a:spLocks noGrp="1"/>
          </p:cNvSpPr>
          <p:nvPr>
            <p:ph type="sldNum" sz="quarter" idx="12"/>
          </p:nvPr>
        </p:nvSpPr>
        <p:spPr/>
        <p:txBody>
          <a:bodyPr/>
          <a:lstStyle/>
          <a:p>
            <a:fld id="{3764AA29-B7F6-4299-8215-1A6CF7A7C7F0}" type="slidenum">
              <a:rPr lang="fi-FI" smtClean="0"/>
              <a:t>12</a:t>
            </a:fld>
            <a:endParaRPr lang="fi-FI"/>
          </a:p>
        </p:txBody>
      </p:sp>
      <p:pic>
        <p:nvPicPr>
          <p:cNvPr id="6" name="Picture 5">
            <a:extLst>
              <a:ext uri="{FF2B5EF4-FFF2-40B4-BE49-F238E27FC236}">
                <a16:creationId xmlns:a16="http://schemas.microsoft.com/office/drawing/2014/main" id="{106CE43E-83A1-4D5C-BFC9-59FD42FF76BE}"/>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70461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665DF29-C457-4A0C-99F5-C6015130A71B}"/>
              </a:ext>
            </a:extLst>
          </p:cNvPr>
          <p:cNvSpPr>
            <a:spLocks noGrp="1"/>
          </p:cNvSpPr>
          <p:nvPr>
            <p:ph type="title"/>
          </p:nvPr>
        </p:nvSpPr>
        <p:spPr>
          <a:xfrm>
            <a:off x="289248" y="1123837"/>
            <a:ext cx="4998963" cy="1255469"/>
          </a:xfrm>
        </p:spPr>
        <p:txBody>
          <a:bodyPr>
            <a:normAutofit fontScale="90000"/>
          </a:bodyPr>
          <a:lstStyle/>
          <a:p>
            <a:r>
              <a:rPr lang="sv-FI" altLang="en-US" sz="3200" b="1" dirty="0">
                <a:sym typeface="Arial" panose="020B0604020202020204" pitchFamily="34" charset="0"/>
              </a:rPr>
              <a:t>Motion – effektivaste metoden att förebygga fallolyckor </a:t>
            </a:r>
            <a:endParaRPr lang="fi-FI" sz="3200" dirty="0"/>
          </a:p>
        </p:txBody>
      </p:sp>
      <p:sp>
        <p:nvSpPr>
          <p:cNvPr id="3" name="Content Placeholder 2">
            <a:extLst>
              <a:ext uri="{FF2B5EF4-FFF2-40B4-BE49-F238E27FC236}">
                <a16:creationId xmlns:a16="http://schemas.microsoft.com/office/drawing/2014/main" id="{462EE4F5-FBAE-4F10-9860-5F878BBB97E1}"/>
              </a:ext>
            </a:extLst>
          </p:cNvPr>
          <p:cNvSpPr>
            <a:spLocks noGrp="1"/>
          </p:cNvSpPr>
          <p:nvPr>
            <p:ph idx="1"/>
          </p:nvPr>
        </p:nvSpPr>
        <p:spPr>
          <a:xfrm>
            <a:off x="289249" y="2510395"/>
            <a:ext cx="4998962" cy="3274586"/>
          </a:xfrm>
        </p:spPr>
        <p:txBody>
          <a:bodyPr anchor="t">
            <a:normAutofit/>
          </a:bodyPr>
          <a:lstStyle/>
          <a:p>
            <a:pPr>
              <a:buClr>
                <a:schemeClr val="bg1"/>
              </a:buClr>
              <a:buSzTx/>
              <a:buFont typeface="Arial" panose="020B0604020202020204" pitchFamily="34" charset="0"/>
              <a:buChar char="•"/>
            </a:pPr>
            <a:r>
              <a:rPr lang="sv-FI" altLang="en-US" dirty="0">
                <a:solidFill>
                  <a:srgbClr val="FFFFFF"/>
                </a:solidFill>
                <a:latin typeface="+mj-lt"/>
                <a:sym typeface="Arial" panose="020B0604020202020204" pitchFamily="34" charset="0"/>
              </a:rPr>
              <a:t>Rask motion sammanlagt 2 timmar 30 minuter i veckan eller ansträngande motion sammanlagt 1 timme 15 minuter i veckan.</a:t>
            </a:r>
            <a:endParaRPr lang="sv-FI" altLang="fi-FI" dirty="0">
              <a:solidFill>
                <a:srgbClr val="FFFFFF"/>
              </a:solidFill>
              <a:latin typeface="+mj-lt"/>
            </a:endParaRPr>
          </a:p>
          <a:p>
            <a:pPr>
              <a:buClr>
                <a:schemeClr val="bg1"/>
              </a:buClr>
              <a:buSzTx/>
              <a:buFont typeface="Arial" panose="020B0604020202020204" pitchFamily="34" charset="0"/>
              <a:buChar char="•"/>
            </a:pPr>
            <a:r>
              <a:rPr lang="sv-FI" altLang="en-US" dirty="0">
                <a:solidFill>
                  <a:srgbClr val="FFFFFF"/>
                </a:solidFill>
                <a:latin typeface="+mj-lt"/>
                <a:sym typeface="Arial" panose="020B0604020202020204" pitchFamily="34" charset="0"/>
              </a:rPr>
              <a:t>Man rekommenderas träna muskelstyrkan, balansen och vigheten 2–3 gånger i veckan. </a:t>
            </a:r>
            <a:endParaRPr lang="sv-FI" altLang="fi-FI" dirty="0">
              <a:solidFill>
                <a:srgbClr val="FFFFFF"/>
              </a:solidFill>
              <a:latin typeface="+mj-lt"/>
            </a:endParaRPr>
          </a:p>
          <a:p>
            <a:pPr>
              <a:buClr>
                <a:schemeClr val="bg1"/>
              </a:buClr>
              <a:buSzTx/>
              <a:buFont typeface="Arial" panose="020B0604020202020204" pitchFamily="34" charset="0"/>
              <a:buChar char="•"/>
            </a:pPr>
            <a:r>
              <a:rPr lang="sv-FI" altLang="en-US" dirty="0">
                <a:solidFill>
                  <a:srgbClr val="FFFFFF"/>
                </a:solidFill>
                <a:latin typeface="+mj-lt"/>
                <a:sym typeface="Arial" panose="020B0604020202020204" pitchFamily="34" charset="0"/>
              </a:rPr>
              <a:t>Redan lite motion är bra för funktionsförmågan och hälsan, bara den är regelbunden.</a:t>
            </a:r>
            <a:endParaRPr lang="sv-FI" altLang="fi-FI" dirty="0">
              <a:solidFill>
                <a:srgbClr val="FFFFFF"/>
              </a:solidFill>
              <a:latin typeface="+mj-lt"/>
            </a:endParaRPr>
          </a:p>
          <a:p>
            <a:endParaRPr lang="fi-FI" dirty="0">
              <a:solidFill>
                <a:srgbClr val="FFFFFF"/>
              </a:solidFill>
            </a:endParaRPr>
          </a:p>
        </p:txBody>
      </p:sp>
      <p:pic>
        <p:nvPicPr>
          <p:cNvPr id="6" name="Picture 9">
            <a:extLst>
              <a:ext uri="{FF2B5EF4-FFF2-40B4-BE49-F238E27FC236}">
                <a16:creationId xmlns:a16="http://schemas.microsoft.com/office/drawing/2014/main" id="{3F2A2EDA-B374-4BBC-BB13-8E4409E6ECD9}"/>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989" r="3" b="3"/>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073E62DE-30F1-4DFD-A08A-A7F46F01F5C8}"/>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err="1"/>
              <a:t>Trygghetscoachträning</a:t>
            </a:r>
            <a:endParaRPr lang="fi-FI" dirty="0"/>
          </a:p>
        </p:txBody>
      </p:sp>
      <p:sp>
        <p:nvSpPr>
          <p:cNvPr id="5" name="Slide Number Placeholder 4">
            <a:extLst>
              <a:ext uri="{FF2B5EF4-FFF2-40B4-BE49-F238E27FC236}">
                <a16:creationId xmlns:a16="http://schemas.microsoft.com/office/drawing/2014/main" id="{2252840E-B856-4A19-9FE8-B5ACC719C4FC}"/>
              </a:ext>
            </a:extLst>
          </p:cNvPr>
          <p:cNvSpPr>
            <a:spLocks noGrp="1"/>
          </p:cNvSpPr>
          <p:nvPr>
            <p:ph type="sldNum" sz="quarter" idx="12"/>
          </p:nvPr>
        </p:nvSpPr>
        <p:spPr>
          <a:xfrm>
            <a:off x="10634135" y="6356350"/>
            <a:ext cx="1530927" cy="365125"/>
          </a:xfrm>
        </p:spPr>
        <p:txBody>
          <a:bodyPr>
            <a:normAutofit/>
          </a:bodyPr>
          <a:lstStyle/>
          <a:p>
            <a:pPr>
              <a:spcAft>
                <a:spcPts val="600"/>
              </a:spcAft>
            </a:pPr>
            <a:fld id="{3764AA29-B7F6-4299-8215-1A6CF7A7C7F0}" type="slidenum">
              <a:rPr lang="fi-FI" smtClean="0"/>
              <a:pPr>
                <a:spcAft>
                  <a:spcPts val="600"/>
                </a:spcAft>
              </a:pPr>
              <a:t>13</a:t>
            </a:fld>
            <a:endParaRPr lang="fi-FI"/>
          </a:p>
        </p:txBody>
      </p:sp>
      <p:pic>
        <p:nvPicPr>
          <p:cNvPr id="10" name="Picture 9">
            <a:extLst>
              <a:ext uri="{FF2B5EF4-FFF2-40B4-BE49-F238E27FC236}">
                <a16:creationId xmlns:a16="http://schemas.microsoft.com/office/drawing/2014/main" id="{54E25F9B-C510-4FA3-BE51-298B6B346A8C}"/>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37521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BAA9E4-5730-4951-9A65-9CE5F4FAC264}"/>
              </a:ext>
            </a:extLst>
          </p:cNvPr>
          <p:cNvSpPr>
            <a:spLocks noGrp="1"/>
          </p:cNvSpPr>
          <p:nvPr>
            <p:ph type="title"/>
          </p:nvPr>
        </p:nvSpPr>
        <p:spPr>
          <a:xfrm>
            <a:off x="195039" y="829620"/>
            <a:ext cx="4352980" cy="1255469"/>
          </a:xfrm>
        </p:spPr>
        <p:txBody>
          <a:bodyPr>
            <a:normAutofit/>
          </a:bodyPr>
          <a:lstStyle/>
          <a:p>
            <a:r>
              <a:rPr lang="sv-FI" altLang="en-US" sz="3200" b="1" dirty="0">
                <a:sym typeface="Arial" panose="020B0604020202020204" pitchFamily="34" charset="0"/>
              </a:rPr>
              <a:t>Bedömning av fallrisken</a:t>
            </a:r>
            <a:endParaRPr lang="fi-FI" sz="3200" dirty="0"/>
          </a:p>
        </p:txBody>
      </p:sp>
      <p:sp>
        <p:nvSpPr>
          <p:cNvPr id="3" name="Content Placeholder 2">
            <a:extLst>
              <a:ext uri="{FF2B5EF4-FFF2-40B4-BE49-F238E27FC236}">
                <a16:creationId xmlns:a16="http://schemas.microsoft.com/office/drawing/2014/main" id="{15CF3FC3-A8F7-4AEF-921B-7C258C87C890}"/>
              </a:ext>
            </a:extLst>
          </p:cNvPr>
          <p:cNvSpPr>
            <a:spLocks noGrp="1"/>
          </p:cNvSpPr>
          <p:nvPr>
            <p:ph idx="1"/>
          </p:nvPr>
        </p:nvSpPr>
        <p:spPr>
          <a:xfrm>
            <a:off x="289249" y="1996068"/>
            <a:ext cx="4352980" cy="4096581"/>
          </a:xfrm>
        </p:spPr>
        <p:txBody>
          <a:bodyPr anchor="t">
            <a:normAutofit/>
          </a:bodyPr>
          <a:lstStyle/>
          <a:p>
            <a:pPr>
              <a:buClr>
                <a:schemeClr val="bg1"/>
              </a:buClr>
              <a:buSzTx/>
              <a:buFont typeface="Arial" panose="020B0604020202020204" pitchFamily="34" charset="0"/>
              <a:buChar char="•"/>
            </a:pPr>
            <a:r>
              <a:rPr lang="sv-FI" altLang="en-US" sz="1800" dirty="0">
                <a:solidFill>
                  <a:srgbClr val="FFFFFF"/>
                </a:solidFill>
                <a:sym typeface="Arial" panose="020B0604020202020204" pitchFamily="34" charset="0"/>
              </a:rPr>
              <a:t>Syftet med bedömningsmätarna är att identifiera och handleda till tidigt ingripande. </a:t>
            </a:r>
            <a:endParaRPr lang="sv-FI" altLang="fi-FI" sz="1800" dirty="0">
              <a:solidFill>
                <a:srgbClr val="FFFFFF"/>
              </a:solidFill>
            </a:endParaRPr>
          </a:p>
          <a:p>
            <a:pPr>
              <a:buClr>
                <a:schemeClr val="bg1"/>
              </a:buClr>
              <a:buSzTx/>
              <a:buFont typeface="Arial" panose="020B0604020202020204" pitchFamily="34" charset="0"/>
              <a:buChar char="•"/>
            </a:pPr>
            <a:r>
              <a:rPr lang="sv-FI" altLang="en-US" sz="1800" dirty="0">
                <a:solidFill>
                  <a:srgbClr val="FFFFFF"/>
                </a:solidFill>
                <a:sym typeface="Arial" panose="020B0604020202020204" pitchFamily="34" charset="0"/>
                <a:hlinkClick r:id="rId4">
                  <a:extLst>
                    <a:ext uri="{A12FA001-AC4F-418D-AE19-62706E023703}">
                      <ahyp:hlinkClr xmlns:ahyp="http://schemas.microsoft.com/office/drawing/2018/hyperlinkcolor" val="tx"/>
                    </a:ext>
                  </a:extLst>
                </a:hlinkClick>
              </a:rPr>
              <a:t>Förebyggande av fallolyckor – Hälsopunkter</a:t>
            </a:r>
            <a:endParaRPr lang="sv-FI" altLang="fi-FI" sz="1800" dirty="0">
              <a:solidFill>
                <a:srgbClr val="FFFFFF"/>
              </a:solidFill>
              <a:hlinkClick r:id="rId4">
                <a:extLst>
                  <a:ext uri="{A12FA001-AC4F-418D-AE19-62706E023703}">
                    <ahyp:hlinkClr xmlns:ahyp="http://schemas.microsoft.com/office/drawing/2018/hyperlinkcolor" val="tx"/>
                  </a:ext>
                </a:extLst>
              </a:hlinkClick>
            </a:endParaRPr>
          </a:p>
          <a:p>
            <a:pPr>
              <a:buClr>
                <a:schemeClr val="bg1"/>
              </a:buClr>
              <a:buSzTx/>
              <a:buFont typeface="Arial" panose="020B0604020202020204" pitchFamily="34" charset="0"/>
              <a:buChar char="•"/>
            </a:pPr>
            <a:r>
              <a:rPr lang="sv-FI" altLang="en-US" sz="1800" dirty="0">
                <a:solidFill>
                  <a:srgbClr val="FFFFFF"/>
                </a:solidFill>
                <a:sym typeface="Arial" panose="020B0604020202020204" pitchFamily="34" charset="0"/>
              </a:rPr>
              <a:t>I projektet </a:t>
            </a:r>
            <a:r>
              <a:rPr lang="sv-FI" altLang="en-US" sz="1800" dirty="0" err="1">
                <a:solidFill>
                  <a:srgbClr val="FFFFFF"/>
                </a:solidFill>
                <a:sym typeface="Arial" panose="020B0604020202020204" pitchFamily="34" charset="0"/>
              </a:rPr>
              <a:t>KaatumisSeula</a:t>
            </a:r>
            <a:r>
              <a:rPr lang="sv-FI" altLang="en-US" sz="1800" dirty="0">
                <a:solidFill>
                  <a:srgbClr val="FFFFFF"/>
                </a:solidFill>
                <a:sym typeface="Arial" panose="020B0604020202020204" pitchFamily="34" charset="0"/>
              </a:rPr>
              <a:t>® har man utvecklat en </a:t>
            </a:r>
            <a:r>
              <a:rPr lang="sv-FI" altLang="en-US" sz="1800" dirty="0">
                <a:solidFill>
                  <a:srgbClr val="FFFFFF"/>
                </a:solidFill>
                <a:sym typeface="Arial" panose="020B0604020202020204" pitchFamily="34" charset="0"/>
                <a:hlinkClick r:id="rId5">
                  <a:extLst>
                    <a:ext uri="{A12FA001-AC4F-418D-AE19-62706E023703}">
                      <ahyp:hlinkClr xmlns:ahyp="http://schemas.microsoft.com/office/drawing/2018/hyperlinkcolor" val="tx"/>
                    </a:ext>
                  </a:extLst>
                </a:hlinkClick>
              </a:rPr>
              <a:t>bedömningsblankett för fallrisk</a:t>
            </a:r>
            <a:r>
              <a:rPr lang="sv-FI" altLang="en-US" sz="1800" dirty="0">
                <a:solidFill>
                  <a:srgbClr val="FFFFFF"/>
                </a:solidFill>
                <a:sym typeface="Arial" panose="020B0604020202020204" pitchFamily="34" charset="0"/>
              </a:rPr>
              <a:t> </a:t>
            </a:r>
            <a:endParaRPr lang="sv-FI" altLang="fi-FI" sz="1800" dirty="0">
              <a:solidFill>
                <a:srgbClr val="FFFFFF"/>
              </a:solidFill>
            </a:endParaRPr>
          </a:p>
          <a:p>
            <a:pPr lvl="1">
              <a:buClr>
                <a:schemeClr val="bg1"/>
              </a:buClr>
              <a:buSzTx/>
              <a:buFont typeface="Arial" panose="020B0604020202020204" pitchFamily="34" charset="0"/>
              <a:buChar char="•"/>
            </a:pPr>
            <a:r>
              <a:rPr lang="sv-FI" altLang="en-US" dirty="0">
                <a:solidFill>
                  <a:srgbClr val="FFFFFF"/>
                </a:solidFill>
                <a:sym typeface="Arial" panose="020B0604020202020204" pitchFamily="34" charset="0"/>
              </a:rPr>
              <a:t>Grundar sig på egen bedömning av en äldre. </a:t>
            </a:r>
            <a:endParaRPr lang="sv-FI" altLang="fi-FI" dirty="0">
              <a:solidFill>
                <a:srgbClr val="FFFFFF"/>
              </a:solidFill>
            </a:endParaRPr>
          </a:p>
          <a:p>
            <a:pPr lvl="1">
              <a:buClr>
                <a:schemeClr val="bg1"/>
              </a:buClr>
              <a:buSzTx/>
              <a:buFont typeface="Arial" panose="020B0604020202020204" pitchFamily="34" charset="0"/>
              <a:buChar char="•"/>
            </a:pPr>
            <a:r>
              <a:rPr lang="sv-FI" altLang="en-US" dirty="0">
                <a:solidFill>
                  <a:srgbClr val="FFFFFF"/>
                </a:solidFill>
                <a:sym typeface="Arial" panose="020B0604020202020204" pitchFamily="34" charset="0"/>
              </a:rPr>
              <a:t>Ifyllande av webbapplikationen kan göras med smarttelefon, pekplatta och kräver inte nedladdning eller inloggning. </a:t>
            </a:r>
            <a:endParaRPr lang="sv-FI" altLang="fi-FI" dirty="0">
              <a:solidFill>
                <a:srgbClr val="FFFFFF"/>
              </a:solidFill>
            </a:endParaRPr>
          </a:p>
          <a:p>
            <a:endParaRPr lang="fi-FI" sz="1400" dirty="0">
              <a:solidFill>
                <a:srgbClr val="FFFFFF"/>
              </a:solidFill>
            </a:endParaRPr>
          </a:p>
        </p:txBody>
      </p:sp>
      <p:pic>
        <p:nvPicPr>
          <p:cNvPr id="7" name="Picture 3" descr="Graphical user interface, text, application, Word&#10;&#10;Description automatically generated">
            <a:extLst>
              <a:ext uri="{FF2B5EF4-FFF2-40B4-BE49-F238E27FC236}">
                <a16:creationId xmlns:a16="http://schemas.microsoft.com/office/drawing/2014/main" id="{305F6EFD-D26F-D72B-CCB1-83243D413816}"/>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l="17075" t="9566" r="20000" b="11951"/>
          <a:stretch>
            <a:fillRect/>
          </a:stretch>
        </p:blipFill>
        <p:spPr bwMode="auto">
          <a:xfrm>
            <a:off x="5137463" y="1252223"/>
            <a:ext cx="6193767" cy="4345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1E00FD4-50C2-40F4-9CB5-2E26EE18D599}"/>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dirty="0" err="1"/>
              <a:t>Trygghetscoachträning</a:t>
            </a:r>
            <a:endParaRPr lang="fi-FI" dirty="0"/>
          </a:p>
        </p:txBody>
      </p:sp>
      <p:sp>
        <p:nvSpPr>
          <p:cNvPr id="5" name="Slide Number Placeholder 4">
            <a:extLst>
              <a:ext uri="{FF2B5EF4-FFF2-40B4-BE49-F238E27FC236}">
                <a16:creationId xmlns:a16="http://schemas.microsoft.com/office/drawing/2014/main" id="{75224F8E-BF88-4D3E-AB87-B67450CFE895}"/>
              </a:ext>
            </a:extLst>
          </p:cNvPr>
          <p:cNvSpPr>
            <a:spLocks noGrp="1"/>
          </p:cNvSpPr>
          <p:nvPr>
            <p:ph type="sldNum" sz="quarter" idx="12"/>
          </p:nvPr>
        </p:nvSpPr>
        <p:spPr>
          <a:xfrm>
            <a:off x="10634135" y="6356350"/>
            <a:ext cx="1530927" cy="365125"/>
          </a:xfrm>
        </p:spPr>
        <p:txBody>
          <a:bodyPr>
            <a:normAutofit/>
          </a:bodyPr>
          <a:lstStyle/>
          <a:p>
            <a:pPr>
              <a:spcAft>
                <a:spcPts val="600"/>
              </a:spcAft>
            </a:pPr>
            <a:fld id="{3764AA29-B7F6-4299-8215-1A6CF7A7C7F0}" type="slidenum">
              <a:rPr lang="fi-FI" smtClean="0"/>
              <a:pPr>
                <a:spcAft>
                  <a:spcPts val="600"/>
                </a:spcAft>
              </a:pPr>
              <a:t>14</a:t>
            </a:fld>
            <a:endParaRPr lang="fi-FI"/>
          </a:p>
        </p:txBody>
      </p:sp>
      <p:pic>
        <p:nvPicPr>
          <p:cNvPr id="6" name="Picture 5" descr="A black cat with a tail&#10;&#10;Description automatically generated">
            <a:extLst>
              <a:ext uri="{FF2B5EF4-FFF2-40B4-BE49-F238E27FC236}">
                <a16:creationId xmlns:a16="http://schemas.microsoft.com/office/drawing/2014/main" id="{35354AA4-FBCC-4B52-9EF6-649BF2E4C4B5}"/>
              </a:ext>
            </a:extLst>
          </p:cNvPr>
          <p:cNvPicPr>
            <a:picLocks noChangeAspect="1"/>
          </p:cNvPicPr>
          <p:nvPr/>
        </p:nvPicPr>
        <p:blipFill>
          <a:blip r:embed="rId7"/>
          <a:stretch>
            <a:fillRect/>
          </a:stretch>
        </p:blipFill>
        <p:spPr>
          <a:xfrm>
            <a:off x="128337" y="1"/>
            <a:ext cx="1040063" cy="698628"/>
          </a:xfrm>
          <a:prstGeom prst="rect">
            <a:avLst/>
          </a:prstGeom>
        </p:spPr>
      </p:pic>
    </p:spTree>
    <p:extLst>
      <p:ext uri="{BB962C8B-B14F-4D97-AF65-F5344CB8AC3E}">
        <p14:creationId xmlns:p14="http://schemas.microsoft.com/office/powerpoint/2010/main" val="373667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7DD66C20-226F-704D-DA41-0F61F63E6232}"/>
              </a:ext>
            </a:extLst>
          </p:cNvPr>
          <p:cNvSpPr txBox="1"/>
          <p:nvPr/>
        </p:nvSpPr>
        <p:spPr>
          <a:xfrm>
            <a:off x="252920" y="1457582"/>
            <a:ext cx="3616348" cy="4527166"/>
          </a:xfrm>
          <a:prstGeom prst="rect">
            <a:avLst/>
          </a:prstGeom>
        </p:spPr>
        <p:txBody>
          <a:bodyPr vert="horz" lIns="91440" tIns="45720" rIns="91440" bIns="45720" rtlCol="0" anchor="t">
            <a:normAutofit/>
          </a:bodyPr>
          <a:lstStyle/>
          <a:p>
            <a:pPr marL="102870" indent="-285750" defTabSz="914400">
              <a:spcAft>
                <a:spcPts val="600"/>
              </a:spcAft>
              <a:buClr>
                <a:schemeClr val="bg1"/>
              </a:buClr>
              <a:buSzTx/>
              <a:buFont typeface="Arial" panose="020B0604020202020204" pitchFamily="34" charset="0"/>
              <a:buChar char="•"/>
            </a:pPr>
            <a:r>
              <a:rPr lang="en-US" altLang="en-US" dirty="0" err="1">
                <a:solidFill>
                  <a:srgbClr val="FFFFFF"/>
                </a:solidFill>
                <a:sym typeface="Arial" panose="020B0604020202020204" pitchFamily="34" charset="0"/>
              </a:rPr>
              <a:t>På</a:t>
            </a:r>
            <a:r>
              <a:rPr lang="en-US" altLang="en-US" dirty="0">
                <a:solidFill>
                  <a:srgbClr val="FFFFFF"/>
                </a:solidFill>
                <a:sym typeface="Arial" panose="020B0604020202020204" pitchFamily="34" charset="0"/>
              </a:rPr>
              <a:t> basis av </a:t>
            </a:r>
            <a:r>
              <a:rPr lang="en-US" altLang="en-US" dirty="0" err="1">
                <a:solidFill>
                  <a:srgbClr val="FFFFFF"/>
                </a:solidFill>
                <a:sym typeface="Arial" panose="020B0604020202020204" pitchFamily="34" charset="0"/>
              </a:rPr>
              <a:t>svaren</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får</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personen</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en</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grov</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bedömning</a:t>
            </a:r>
            <a:r>
              <a:rPr lang="en-US" altLang="en-US" dirty="0">
                <a:solidFill>
                  <a:srgbClr val="FFFFFF"/>
                </a:solidFill>
                <a:sym typeface="Arial" panose="020B0604020202020204" pitchFamily="34" charset="0"/>
              </a:rPr>
              <a:t> av </a:t>
            </a:r>
            <a:r>
              <a:rPr lang="en-US" altLang="en-US" dirty="0" err="1">
                <a:solidFill>
                  <a:srgbClr val="FFFFFF"/>
                </a:solidFill>
                <a:sym typeface="Arial" panose="020B0604020202020204" pitchFamily="34" charset="0"/>
              </a:rPr>
              <a:t>egen</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fallrisk</a:t>
            </a:r>
            <a:r>
              <a:rPr lang="en-US" altLang="en-US" dirty="0">
                <a:solidFill>
                  <a:srgbClr val="FFFFFF"/>
                </a:solidFill>
                <a:sym typeface="Arial" panose="020B0604020202020204" pitchFamily="34" charset="0"/>
              </a:rPr>
              <a:t>. </a:t>
            </a:r>
            <a:endParaRPr lang="en-US" altLang="fi-FI" dirty="0">
              <a:solidFill>
                <a:srgbClr val="FFFFFF"/>
              </a:solidFill>
            </a:endParaRPr>
          </a:p>
          <a:p>
            <a:pPr marL="102870" indent="-285750" defTabSz="914400">
              <a:spcAft>
                <a:spcPts val="600"/>
              </a:spcAft>
              <a:buClr>
                <a:schemeClr val="bg1"/>
              </a:buClr>
              <a:buSzTx/>
              <a:buFont typeface="Arial" panose="020B0604020202020204" pitchFamily="34" charset="0"/>
              <a:buChar char="•"/>
            </a:pPr>
            <a:endParaRPr lang="en-US" altLang="en-US" dirty="0">
              <a:solidFill>
                <a:srgbClr val="FFFFFF"/>
              </a:solidFill>
              <a:sym typeface="Arial" panose="020B0604020202020204" pitchFamily="34" charset="0"/>
            </a:endParaRPr>
          </a:p>
          <a:p>
            <a:pPr marL="102870" indent="-285750" defTabSz="914400">
              <a:spcAft>
                <a:spcPts val="600"/>
              </a:spcAft>
              <a:buClr>
                <a:schemeClr val="bg1"/>
              </a:buClr>
              <a:buSzTx/>
              <a:buFont typeface="Arial" panose="020B0604020202020204" pitchFamily="34" charset="0"/>
              <a:buChar char="•"/>
            </a:pPr>
            <a:r>
              <a:rPr lang="en-US" altLang="en-US" dirty="0">
                <a:solidFill>
                  <a:srgbClr val="FFFFFF"/>
                </a:solidFill>
                <a:sym typeface="Arial" panose="020B0604020202020204" pitchFamily="34" charset="0"/>
              </a:rPr>
              <a:t>Vid </a:t>
            </a:r>
            <a:r>
              <a:rPr lang="en-US" altLang="en-US" dirty="0" err="1">
                <a:solidFill>
                  <a:srgbClr val="FFFFFF"/>
                </a:solidFill>
                <a:sym typeface="Arial" panose="020B0604020202020204" pitchFamily="34" charset="0"/>
              </a:rPr>
              <a:t>förhöjd</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fallrisk</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får</a:t>
            </a:r>
            <a:r>
              <a:rPr lang="en-US" altLang="en-US" dirty="0">
                <a:solidFill>
                  <a:srgbClr val="FFFFFF"/>
                </a:solidFill>
                <a:sym typeface="Arial" panose="020B0604020202020204" pitchFamily="34" charset="0"/>
              </a:rPr>
              <a:t> den </a:t>
            </a:r>
            <a:r>
              <a:rPr lang="en-US" altLang="en-US" dirty="0" err="1">
                <a:solidFill>
                  <a:srgbClr val="FFFFFF"/>
                </a:solidFill>
                <a:sym typeface="Arial" panose="020B0604020202020204" pitchFamily="34" charset="0"/>
              </a:rPr>
              <a:t>som</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fyllt</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i</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blanketten</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respons</a:t>
            </a:r>
            <a:r>
              <a:rPr lang="en-US" altLang="en-US" dirty="0">
                <a:solidFill>
                  <a:srgbClr val="FFFFFF"/>
                </a:solidFill>
                <a:sym typeface="Arial" panose="020B0604020202020204" pitchFamily="34" charset="0"/>
              </a:rPr>
              <a:t> om de </a:t>
            </a:r>
            <a:r>
              <a:rPr lang="en-US" altLang="en-US" dirty="0" err="1">
                <a:solidFill>
                  <a:srgbClr val="FFFFFF"/>
                </a:solidFill>
                <a:sym typeface="Arial" panose="020B0604020202020204" pitchFamily="34" charset="0"/>
              </a:rPr>
              <a:t>åtgärder</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som</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rekommenderats</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samt</a:t>
            </a:r>
            <a:r>
              <a:rPr lang="en-US" altLang="en-US" dirty="0">
                <a:solidFill>
                  <a:srgbClr val="FFFFFF"/>
                </a:solidFill>
                <a:sym typeface="Arial" panose="020B0604020202020204" pitchFamily="34" charset="0"/>
              </a:rPr>
              <a:t> tips om </a:t>
            </a:r>
            <a:r>
              <a:rPr lang="en-US" altLang="en-US" dirty="0" err="1">
                <a:solidFill>
                  <a:srgbClr val="FFFFFF"/>
                </a:solidFill>
                <a:sym typeface="Arial" panose="020B0604020202020204" pitchFamily="34" charset="0"/>
              </a:rPr>
              <a:t>att</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utnyttja</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materialet</a:t>
            </a:r>
            <a:r>
              <a:rPr lang="en-US" altLang="en-US" dirty="0">
                <a:solidFill>
                  <a:srgbClr val="FFFFFF"/>
                </a:solidFill>
                <a:sym typeface="Arial" panose="020B0604020202020204" pitchFamily="34" charset="0"/>
              </a:rPr>
              <a:t> </a:t>
            </a:r>
            <a:r>
              <a:rPr lang="en-US" altLang="en-US" dirty="0" err="1">
                <a:solidFill>
                  <a:srgbClr val="FFFFFF"/>
                </a:solidFill>
                <a:sym typeface="Arial" panose="020B0604020202020204" pitchFamily="34" charset="0"/>
              </a:rPr>
              <a:t>KaatumisSeula</a:t>
            </a:r>
            <a:r>
              <a:rPr lang="en-US" altLang="en-US" dirty="0">
                <a:solidFill>
                  <a:srgbClr val="FFFFFF"/>
                </a:solidFill>
                <a:sym typeface="Arial" panose="020B0604020202020204" pitchFamily="34" charset="0"/>
              </a:rPr>
              <a:t>®. </a:t>
            </a:r>
            <a:endParaRPr lang="en-US" altLang="fi-FI" dirty="0">
              <a:solidFill>
                <a:srgbClr val="FFFFFF"/>
              </a:solidFill>
            </a:endParaRPr>
          </a:p>
          <a:p>
            <a:pPr indent="-182880" defTabSz="914400">
              <a:lnSpc>
                <a:spcPct val="90000"/>
              </a:lnSpc>
              <a:buClr>
                <a:schemeClr val="accent1"/>
              </a:buClr>
              <a:buFont typeface="Wingdings 2" pitchFamily="18" charset="2"/>
              <a:buChar char=""/>
            </a:pPr>
            <a:endParaRPr lang="en-US" dirty="0">
              <a:solidFill>
                <a:srgbClr val="FFFFFF"/>
              </a:solidFill>
            </a:endParaRPr>
          </a:p>
        </p:txBody>
      </p:sp>
      <p:pic>
        <p:nvPicPr>
          <p:cNvPr id="8" name="Picture 7" descr="A cartoon of a person on a rug&#10;&#10;Description automatically generated">
            <a:extLst>
              <a:ext uri="{FF2B5EF4-FFF2-40B4-BE49-F238E27FC236}">
                <a16:creationId xmlns:a16="http://schemas.microsoft.com/office/drawing/2014/main" id="{054D79FB-B146-7250-A1BB-8ACFC8E8F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896" y="970164"/>
            <a:ext cx="3435968" cy="4908527"/>
          </a:xfrm>
          <a:prstGeom prst="rect">
            <a:avLst/>
          </a:prstGeom>
        </p:spPr>
      </p:pic>
      <p:pic>
        <p:nvPicPr>
          <p:cNvPr id="6" name="Picture 5">
            <a:extLst>
              <a:ext uri="{FF2B5EF4-FFF2-40B4-BE49-F238E27FC236}">
                <a16:creationId xmlns:a16="http://schemas.microsoft.com/office/drawing/2014/main" id="{FBFBC6E0-9F44-4141-AFD2-CEE19FCF4683}"/>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tretch/>
        </p:blipFill>
        <p:spPr bwMode="auto">
          <a:xfrm>
            <a:off x="4606479" y="1102201"/>
            <a:ext cx="3435969" cy="49085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8B53AE3-CBEF-423C-9349-E8A3D83C4181}"/>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Trygghetscoachträning</a:t>
            </a:r>
          </a:p>
        </p:txBody>
      </p:sp>
      <p:sp>
        <p:nvSpPr>
          <p:cNvPr id="3" name="Slide Number Placeholder 2">
            <a:extLst>
              <a:ext uri="{FF2B5EF4-FFF2-40B4-BE49-F238E27FC236}">
                <a16:creationId xmlns:a16="http://schemas.microsoft.com/office/drawing/2014/main" id="{3151D734-8D27-478E-BC08-85F5DAA1E5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764AA29-B7F6-4299-8215-1A6CF7A7C7F0}" type="slidenum">
              <a:rPr lang="en-US" b="1" kern="1200" dirty="0">
                <a:solidFill>
                  <a:schemeClr val="accent1"/>
                </a:solidFill>
                <a:latin typeface="+mn-lt"/>
                <a:ea typeface="+mn-ea"/>
                <a:cs typeface="+mn-cs"/>
              </a:rPr>
              <a:pPr>
                <a:spcAft>
                  <a:spcPts val="600"/>
                </a:spcAft>
              </a:pPr>
              <a:t>15</a:t>
            </a:fld>
            <a:endParaRPr lang="en-US" b="1" kern="1200" dirty="0">
              <a:solidFill>
                <a:schemeClr val="accent1"/>
              </a:solidFill>
              <a:latin typeface="+mn-lt"/>
              <a:ea typeface="+mn-ea"/>
              <a:cs typeface="+mn-cs"/>
            </a:endParaRPr>
          </a:p>
        </p:txBody>
      </p:sp>
      <p:pic>
        <p:nvPicPr>
          <p:cNvPr id="16" name="Picture 15" descr="A picture containing silhouette&#10;&#10;Description automatically generated">
            <a:extLst>
              <a:ext uri="{FF2B5EF4-FFF2-40B4-BE49-F238E27FC236}">
                <a16:creationId xmlns:a16="http://schemas.microsoft.com/office/drawing/2014/main" id="{8F433C84-DF09-4428-8002-986E61FC0570}"/>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20510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2639-B30C-4E12-8187-12F8D1A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oster with text and cartoon character&#10;&#10;Description automatically generated">
            <a:extLst>
              <a:ext uri="{FF2B5EF4-FFF2-40B4-BE49-F238E27FC236}">
                <a16:creationId xmlns:a16="http://schemas.microsoft.com/office/drawing/2014/main" id="{B105B2EB-7F69-ED6C-AD8B-1AD273EBC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500" y="643467"/>
            <a:ext cx="3927600" cy="5571066"/>
          </a:xfrm>
          <a:prstGeom prst="rect">
            <a:avLst/>
          </a:prstGeom>
        </p:spPr>
      </p:pic>
      <p:pic>
        <p:nvPicPr>
          <p:cNvPr id="9" name="Picture 8" descr="A poster of a cartoon character&#10;&#10;Description automatically generated with medium confidence">
            <a:extLst>
              <a:ext uri="{FF2B5EF4-FFF2-40B4-BE49-F238E27FC236}">
                <a16:creationId xmlns:a16="http://schemas.microsoft.com/office/drawing/2014/main" id="{E034C2D4-2020-F98D-D825-F18DF4201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971" y="643467"/>
            <a:ext cx="3955456" cy="5571066"/>
          </a:xfrm>
          <a:prstGeom prst="rect">
            <a:avLst/>
          </a:prstGeom>
        </p:spPr>
      </p:pic>
      <p:sp>
        <p:nvSpPr>
          <p:cNvPr id="2" name="Footer Placeholder 1">
            <a:extLst>
              <a:ext uri="{FF2B5EF4-FFF2-40B4-BE49-F238E27FC236}">
                <a16:creationId xmlns:a16="http://schemas.microsoft.com/office/drawing/2014/main" id="{45D710F6-F568-4BA3-B249-BB1FB4C7219E}"/>
              </a:ext>
            </a:extLst>
          </p:cNvPr>
          <p:cNvSpPr>
            <a:spLocks noGrp="1"/>
          </p:cNvSpPr>
          <p:nvPr>
            <p:ph type="ftr" sz="quarter" idx="11"/>
          </p:nvPr>
        </p:nvSpPr>
        <p:spPr>
          <a:xfrm>
            <a:off x="3263454" y="6356350"/>
            <a:ext cx="5665092" cy="365125"/>
          </a:xfrm>
        </p:spPr>
        <p:txBody>
          <a:bodyPr>
            <a:normAutofit/>
          </a:bodyPr>
          <a:lstStyle/>
          <a:p>
            <a:pPr>
              <a:spcAft>
                <a:spcPts val="600"/>
              </a:spcAft>
            </a:pPr>
            <a:r>
              <a:rPr lang="en-US" dirty="0" err="1"/>
              <a:t>Trygghetscoachträning</a:t>
            </a:r>
            <a:endParaRPr lang="en-US" kern="1200" dirty="0">
              <a:latin typeface="+mn-lt"/>
              <a:ea typeface="+mn-ea"/>
              <a:cs typeface="+mn-cs"/>
            </a:endParaRPr>
          </a:p>
        </p:txBody>
      </p:sp>
      <p:sp>
        <p:nvSpPr>
          <p:cNvPr id="3" name="Slide Number Placeholder 2">
            <a:extLst>
              <a:ext uri="{FF2B5EF4-FFF2-40B4-BE49-F238E27FC236}">
                <a16:creationId xmlns:a16="http://schemas.microsoft.com/office/drawing/2014/main" id="{A790548D-EDFC-4BBE-B28E-386894CFD8FB}"/>
              </a:ext>
            </a:extLst>
          </p:cNvPr>
          <p:cNvSpPr>
            <a:spLocks noGrp="1"/>
          </p:cNvSpPr>
          <p:nvPr>
            <p:ph type="sldNum" sz="quarter" idx="12"/>
          </p:nvPr>
        </p:nvSpPr>
        <p:spPr>
          <a:xfrm>
            <a:off x="10017605" y="6356350"/>
            <a:ext cx="1530927" cy="365125"/>
          </a:xfrm>
        </p:spPr>
        <p:txBody>
          <a:bodyPr>
            <a:normAutofit/>
          </a:bodyPr>
          <a:lstStyle/>
          <a:p>
            <a:pPr>
              <a:spcAft>
                <a:spcPts val="600"/>
              </a:spcAft>
            </a:pPr>
            <a:fld id="{3764AA29-B7F6-4299-8215-1A6CF7A7C7F0}" type="slidenum">
              <a:rPr lang="fi-FI"/>
              <a:pPr>
                <a:spcAft>
                  <a:spcPts val="600"/>
                </a:spcAft>
              </a:pPr>
              <a:t>16</a:t>
            </a:fld>
            <a:endParaRPr lang="fi-FI"/>
          </a:p>
        </p:txBody>
      </p:sp>
      <p:pic>
        <p:nvPicPr>
          <p:cNvPr id="5" name="Picture 4">
            <a:extLst>
              <a:ext uri="{FF2B5EF4-FFF2-40B4-BE49-F238E27FC236}">
                <a16:creationId xmlns:a16="http://schemas.microsoft.com/office/drawing/2014/main" id="{5D4BC9D3-FE60-4FEC-B88F-3320113A2D09}"/>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3861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spcAft>
                <a:spcPts val="600"/>
              </a:spcAft>
            </a:pPr>
            <a:r>
              <a:rPr lang="en-US">
                <a:solidFill>
                  <a:srgbClr val="FFFFFF"/>
                </a:solidFill>
              </a:rPr>
              <a:t>Trygghetscoachträning</a:t>
            </a:r>
            <a:endParaRPr lang="en-US" dirty="0">
              <a:solidFill>
                <a:srgbClr val="FFFFFF"/>
              </a:solidFill>
            </a:endParaRP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a:solidFill>
                  <a:srgbClr val="FFFFFF"/>
                </a:solidFill>
              </a:rPr>
              <a:pPr>
                <a:spcAft>
                  <a:spcPts val="600"/>
                </a:spcAft>
              </a:pPr>
              <a:t>17</a:t>
            </a:fld>
            <a:endParaRPr lang="en-US">
              <a:solidFill>
                <a:srgbClr val="FFFFFF"/>
              </a:solidFill>
            </a:endParaRPr>
          </a:p>
        </p:txBody>
      </p:sp>
      <p:pic>
        <p:nvPicPr>
          <p:cNvPr id="5" name="Picture 4" descr="A black cat with a tail&#10;&#10;Description automatically generated">
            <a:extLst>
              <a:ext uri="{FF2B5EF4-FFF2-40B4-BE49-F238E27FC236}">
                <a16:creationId xmlns:a16="http://schemas.microsoft.com/office/drawing/2014/main" id="{83480228-A7FE-C8DA-B628-97F38FC09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A34A-062A-4D71-A345-45B4F36665AE}"/>
              </a:ext>
            </a:extLst>
          </p:cNvPr>
          <p:cNvSpPr>
            <a:spLocks noGrp="1"/>
          </p:cNvSpPr>
          <p:nvPr>
            <p:ph type="title"/>
          </p:nvPr>
        </p:nvSpPr>
        <p:spPr/>
        <p:txBody>
          <a:bodyPr>
            <a:normAutofit/>
          </a:bodyPr>
          <a:lstStyle/>
          <a:p>
            <a:r>
              <a:rPr lang="sv-FI" altLang="en-US" sz="3200" b="1" dirty="0">
                <a:solidFill>
                  <a:schemeClr val="bg1"/>
                </a:solidFill>
                <a:sym typeface="Arial" panose="020B0604020202020204" pitchFamily="34" charset="0"/>
              </a:rPr>
              <a:t>Fallolyckor som ledde till döden år 1998-2020</a:t>
            </a:r>
            <a:endParaRPr lang="fi-FI" sz="3200" dirty="0">
              <a:solidFill>
                <a:schemeClr val="bg1"/>
              </a:solidFill>
            </a:endParaRPr>
          </a:p>
        </p:txBody>
      </p:sp>
      <p:sp>
        <p:nvSpPr>
          <p:cNvPr id="5" name="Footer Placeholder 4">
            <a:extLst>
              <a:ext uri="{FF2B5EF4-FFF2-40B4-BE49-F238E27FC236}">
                <a16:creationId xmlns:a16="http://schemas.microsoft.com/office/drawing/2014/main" id="{6ED1C2F4-9B83-4789-B6D1-858DDB7857F8}"/>
              </a:ext>
            </a:extLst>
          </p:cNvPr>
          <p:cNvSpPr>
            <a:spLocks noGrp="1"/>
          </p:cNvSpPr>
          <p:nvPr>
            <p:ph type="ftr" sz="quarter" idx="11"/>
          </p:nvPr>
        </p:nvSpPr>
        <p:spPr/>
        <p:txBody>
          <a:bodyPr/>
          <a:lstStyle/>
          <a:p>
            <a:r>
              <a:rPr lang="en-US" dirty="0" err="1">
                <a:solidFill>
                  <a:prstClr val="black">
                    <a:lumMod val="50000"/>
                    <a:lumOff val="50000"/>
                  </a:prstClr>
                </a:solidFill>
              </a:rPr>
              <a:t>Trygghetscoachträning</a:t>
            </a:r>
            <a:r>
              <a:rPr lang="sv-SE" dirty="0"/>
              <a:t>, THL </a:t>
            </a:r>
            <a:r>
              <a:rPr lang="sv-fi" dirty="0"/>
              <a:t>olycksdatabas 20</a:t>
            </a:r>
            <a:r>
              <a:rPr lang="sv-FI" dirty="0"/>
              <a:t>21</a:t>
            </a:r>
            <a:endParaRPr lang="fi-FI" dirty="0"/>
          </a:p>
        </p:txBody>
      </p:sp>
      <p:sp>
        <p:nvSpPr>
          <p:cNvPr id="6" name="Slide Number Placeholder 5">
            <a:extLst>
              <a:ext uri="{FF2B5EF4-FFF2-40B4-BE49-F238E27FC236}">
                <a16:creationId xmlns:a16="http://schemas.microsoft.com/office/drawing/2014/main" id="{2BFC6728-BA3D-406A-BD11-E5A940254840}"/>
              </a:ext>
            </a:extLst>
          </p:cNvPr>
          <p:cNvSpPr>
            <a:spLocks noGrp="1"/>
          </p:cNvSpPr>
          <p:nvPr>
            <p:ph type="sldNum" sz="quarter" idx="12"/>
          </p:nvPr>
        </p:nvSpPr>
        <p:spPr/>
        <p:txBody>
          <a:bodyPr/>
          <a:lstStyle/>
          <a:p>
            <a:fld id="{3764AA29-B7F6-4299-8215-1A6CF7A7C7F0}" type="slidenum">
              <a:rPr lang="fi-FI" smtClean="0"/>
              <a:t>2</a:t>
            </a:fld>
            <a:endParaRPr lang="fi-FI"/>
          </a:p>
        </p:txBody>
      </p:sp>
      <p:pic>
        <p:nvPicPr>
          <p:cNvPr id="8" name="Picture 7">
            <a:extLst>
              <a:ext uri="{FF2B5EF4-FFF2-40B4-BE49-F238E27FC236}">
                <a16:creationId xmlns:a16="http://schemas.microsoft.com/office/drawing/2014/main" id="{94C27359-2848-42A0-86A2-2032D3AEFEEF}"/>
              </a:ext>
            </a:extLst>
          </p:cNvPr>
          <p:cNvPicPr>
            <a:picLocks noChangeAspect="1"/>
          </p:cNvPicPr>
          <p:nvPr/>
        </p:nvPicPr>
        <p:blipFill>
          <a:blip r:embed="rId3"/>
          <a:stretch>
            <a:fillRect/>
          </a:stretch>
        </p:blipFill>
        <p:spPr>
          <a:xfrm>
            <a:off x="128337" y="1"/>
            <a:ext cx="1040063" cy="698628"/>
          </a:xfrm>
          <a:prstGeom prst="rect">
            <a:avLst/>
          </a:prstGeom>
        </p:spPr>
      </p:pic>
      <p:graphicFrame>
        <p:nvGraphicFramePr>
          <p:cNvPr id="7" name="Chart 3">
            <a:extLst>
              <a:ext uri="{FF2B5EF4-FFF2-40B4-BE49-F238E27FC236}">
                <a16:creationId xmlns:a16="http://schemas.microsoft.com/office/drawing/2014/main" id="{A17034D5-3B73-7CCD-2079-74912C40B7E2}"/>
              </a:ext>
            </a:extLst>
          </p:cNvPr>
          <p:cNvGraphicFramePr>
            <a:graphicFrameLocks/>
          </p:cNvGraphicFramePr>
          <p:nvPr>
            <p:extLst>
              <p:ext uri="{D42A27DB-BD31-4B8C-83A1-F6EECF244321}">
                <p14:modId xmlns:p14="http://schemas.microsoft.com/office/powerpoint/2010/main" val="2676110237"/>
              </p:ext>
            </p:extLst>
          </p:nvPr>
        </p:nvGraphicFramePr>
        <p:xfrm>
          <a:off x="3574978" y="880766"/>
          <a:ext cx="7728267" cy="50873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A3EF72A-3693-DEA9-B026-B20F4AC86ED6}"/>
              </a:ext>
            </a:extLst>
          </p:cNvPr>
          <p:cNvSpPr txBox="1"/>
          <p:nvPr/>
        </p:nvSpPr>
        <p:spPr>
          <a:xfrm>
            <a:off x="6971278" y="932476"/>
            <a:ext cx="467833" cy="276999"/>
          </a:xfrm>
          <a:prstGeom prst="rect">
            <a:avLst/>
          </a:prstGeom>
          <a:solidFill>
            <a:schemeClr val="bg1"/>
          </a:solidFill>
        </p:spPr>
        <p:txBody>
          <a:bodyPr wrap="square" rtlCol="0">
            <a:spAutoFit/>
          </a:bodyPr>
          <a:lstStyle/>
          <a:p>
            <a:r>
              <a:rPr lang="fi-FI" sz="1200" dirty="0" err="1"/>
              <a:t>män</a:t>
            </a:r>
            <a:endParaRPr lang="fi-FI" sz="1200" dirty="0"/>
          </a:p>
        </p:txBody>
      </p:sp>
      <p:sp>
        <p:nvSpPr>
          <p:cNvPr id="10" name="TextBox 9">
            <a:extLst>
              <a:ext uri="{FF2B5EF4-FFF2-40B4-BE49-F238E27FC236}">
                <a16:creationId xmlns:a16="http://schemas.microsoft.com/office/drawing/2014/main" id="{71CBBC16-B768-8C7D-9868-2CED6E3D4BAD}"/>
              </a:ext>
            </a:extLst>
          </p:cNvPr>
          <p:cNvSpPr txBox="1"/>
          <p:nvPr/>
        </p:nvSpPr>
        <p:spPr>
          <a:xfrm>
            <a:off x="3574978" y="2989743"/>
            <a:ext cx="369332" cy="869369"/>
          </a:xfrm>
          <a:prstGeom prst="rect">
            <a:avLst/>
          </a:prstGeom>
          <a:solidFill>
            <a:schemeClr val="bg1"/>
          </a:solidFill>
        </p:spPr>
        <p:txBody>
          <a:bodyPr vert="vert270" wrap="square" rtlCol="0">
            <a:spAutoFit/>
          </a:bodyPr>
          <a:lstStyle/>
          <a:p>
            <a:r>
              <a:rPr lang="fi-FI" sz="1200" dirty="0"/>
              <a:t>Döda</a:t>
            </a:r>
          </a:p>
        </p:txBody>
      </p:sp>
    </p:spTree>
    <p:extLst>
      <p:ext uri="{BB962C8B-B14F-4D97-AF65-F5344CB8AC3E}">
        <p14:creationId xmlns:p14="http://schemas.microsoft.com/office/powerpoint/2010/main" val="176482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B2DA00B-C1A2-4EAB-8FD6-166A9059AC2B}"/>
              </a:ext>
            </a:extLst>
          </p:cNvPr>
          <p:cNvSpPr>
            <a:spLocks noGrp="1" noChangeArrowheads="1"/>
          </p:cNvSpPr>
          <p:nvPr>
            <p:ph type="title"/>
            <p:custDataLst>
              <p:tags r:id="rId1"/>
            </p:custDataLst>
          </p:nvPr>
        </p:nvSpPr>
        <p:spPr bwMode="auto">
          <a:xfrm>
            <a:off x="267127" y="2328782"/>
            <a:ext cx="3094953" cy="22004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a:bodyPr>
          <a:lstStyle/>
          <a:p>
            <a:r>
              <a:rPr lang="sv-FI" altLang="fi-FI" sz="3200" b="1" dirty="0">
                <a:solidFill>
                  <a:schemeClr val="bg1"/>
                </a:solidFill>
                <a:sym typeface="Arial" panose="020B0604020202020204" pitchFamily="34" charset="0"/>
              </a:rPr>
              <a:t>Faktorer i samband med fallolyckor</a:t>
            </a:r>
            <a:endParaRPr lang="sv-FI" altLang="fi-FI" sz="2800" b="1" dirty="0">
              <a:solidFill>
                <a:schemeClr val="bg1"/>
              </a:solidFill>
            </a:endParaRPr>
          </a:p>
        </p:txBody>
      </p:sp>
      <p:sp>
        <p:nvSpPr>
          <p:cNvPr id="19460" name="Footer Placeholder 3">
            <a:extLst>
              <a:ext uri="{FF2B5EF4-FFF2-40B4-BE49-F238E27FC236}">
                <a16:creationId xmlns:a16="http://schemas.microsoft.com/office/drawing/2014/main" id="{A058F550-5A1A-4A76-A5D3-ED824427AA79}"/>
              </a:ext>
            </a:extLst>
          </p:cNvPr>
          <p:cNvSpPr>
            <a:spLocks noGrp="1"/>
          </p:cNvSpPr>
          <p:nvPr>
            <p:ph type="ftr" sz="quarter" idx="11"/>
            <p:custDataLst>
              <p:tags r:id="rId2"/>
            </p:custDataLst>
          </p:nvPr>
        </p:nvSpPr>
        <p:spPr>
          <a:xfrm>
            <a:off x="1892300" y="6308726"/>
            <a:ext cx="5803900" cy="365125"/>
          </a:xfrm>
        </p:spPr>
        <p:txBody>
          <a:bodyPr/>
          <a:lstStyle/>
          <a:p>
            <a:pPr>
              <a:defRPr/>
            </a:pPr>
            <a:r>
              <a:rPr lang="en-US" sz="800" dirty="0" err="1">
                <a:solidFill>
                  <a:prstClr val="black">
                    <a:lumMod val="50000"/>
                    <a:lumOff val="50000"/>
                  </a:prstClr>
                </a:solidFill>
              </a:rPr>
              <a:t>Trygghetscoachträning</a:t>
            </a:r>
            <a:r>
              <a:rPr lang="sv-FI" sz="800" dirty="0"/>
              <a:t>, </a:t>
            </a:r>
            <a:r>
              <a:rPr lang="sv-fi" sz="800" dirty="0"/>
              <a:t>Figuren redigerad: Fysioterapirekommendation för förebyggande av fallolyckor och skador (2017) Pajala, Satu: Förebyggande av fallolyckor för äldre (2012)</a:t>
            </a:r>
          </a:p>
          <a:p>
            <a:pPr>
              <a:defRPr/>
            </a:pPr>
            <a:endParaRPr lang="sv-fi" dirty="0">
              <a:ln>
                <a:noFill/>
              </a:ln>
            </a:endParaRPr>
          </a:p>
        </p:txBody>
      </p:sp>
      <p:sp>
        <p:nvSpPr>
          <p:cNvPr id="22" name="Slide Number Placeholder 21">
            <a:extLst>
              <a:ext uri="{FF2B5EF4-FFF2-40B4-BE49-F238E27FC236}">
                <a16:creationId xmlns:a16="http://schemas.microsoft.com/office/drawing/2014/main" id="{346C111D-4976-4CB8-943D-1A1BFCDD5663}"/>
              </a:ext>
            </a:extLst>
          </p:cNvPr>
          <p:cNvSpPr>
            <a:spLocks noGrp="1"/>
          </p:cNvSpPr>
          <p:nvPr>
            <p:ph type="sldNum" sz="quarter" idx="12"/>
          </p:nvPr>
        </p:nvSpPr>
        <p:spPr/>
        <p:txBody>
          <a:bodyPr/>
          <a:lstStyle/>
          <a:p>
            <a:fld id="{3764AA29-B7F6-4299-8215-1A6CF7A7C7F0}" type="slidenum">
              <a:rPr lang="fi-FI" smtClean="0"/>
              <a:t>3</a:t>
            </a:fld>
            <a:endParaRPr lang="fi-FI"/>
          </a:p>
        </p:txBody>
      </p:sp>
      <p:sp>
        <p:nvSpPr>
          <p:cNvPr id="96" name="Rectangle 8" descr="Kaatuminen">
            <a:extLst>
              <a:ext uri="{FF2B5EF4-FFF2-40B4-BE49-F238E27FC236}">
                <a16:creationId xmlns:a16="http://schemas.microsoft.com/office/drawing/2014/main" id="{549A3551-C6B0-44F3-8FCA-A9762D6678FC}"/>
              </a:ext>
            </a:extLst>
          </p:cNvPr>
          <p:cNvSpPr>
            <a:spLocks noChangeArrowheads="1"/>
          </p:cNvSpPr>
          <p:nvPr>
            <p:custDataLst>
              <p:tags r:id="rId3"/>
            </p:custDataLst>
          </p:nvPr>
        </p:nvSpPr>
        <p:spPr bwMode="auto">
          <a:xfrm>
            <a:off x="7471626" y="937971"/>
            <a:ext cx="309562" cy="3921125"/>
          </a:xfrm>
          <a:prstGeom prst="rect">
            <a:avLst/>
          </a:prstGeom>
          <a:gradFill rotWithShape="1">
            <a:gsLst>
              <a:gs pos="0">
                <a:srgbClr val="9CD0FF"/>
              </a:gs>
              <a:gs pos="35001">
                <a:srgbClr val="BADDFF"/>
              </a:gs>
              <a:gs pos="100000">
                <a:srgbClr val="E3F2FF"/>
              </a:gs>
            </a:gsLst>
            <a:lin ang="16200000" scaled="1"/>
          </a:gradFill>
          <a:ln w="9525" algn="ctr">
            <a:solidFill>
              <a:srgbClr val="408FC6"/>
            </a:solidFill>
            <a:miter lim="800000"/>
            <a:headEnd/>
            <a:tailEnd/>
          </a:ln>
          <a:effectLst>
            <a:outerShdw blurRad="40000" dist="20000" dir="5400000" rotWithShape="0">
              <a:srgbClr val="000000">
                <a:alpha val="37999"/>
              </a:srgbClr>
            </a:outerShdw>
          </a:effectLst>
        </p:spPr>
        <p:txBody>
          <a:bodyPr anchor="ctr"/>
          <a:lstStyle>
            <a:defPPr>
              <a:defRPr lang="sv-fi"/>
            </a:defPPr>
            <a:lvl1pPr marL="0" indent="0" algn="l" defTabSz="914400" rtl="0" eaLnBrk="0" fontAlgn="base" hangingPunct="0">
              <a:lnSpc>
                <a:spcPct val="100000"/>
              </a:lnSpc>
              <a:spcBef>
                <a:spcPct val="0"/>
              </a:spcBef>
              <a:spcAft>
                <a:spcPct val="0"/>
              </a:spcAft>
              <a:buClrTx/>
              <a:buSzTx/>
              <a:buFontTx/>
              <a:buNone/>
              <a:defRPr kumimoji="0" lang="sv-fi" altLang="en-US" sz="18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0"/>
              </a:spcBef>
              <a:spcAft>
                <a:spcPct val="0"/>
              </a:spcAft>
              <a:buClrTx/>
              <a:buSzTx/>
              <a:buFontTx/>
              <a:buNone/>
              <a:defRPr kumimoji="0" lang="sv-fi" altLang="en-US" sz="18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0"/>
              </a:spcBef>
              <a:spcAft>
                <a:spcPct val="0"/>
              </a:spcAft>
              <a:buClrTx/>
              <a:buSzTx/>
              <a:buFontTx/>
              <a:buNone/>
              <a:defRPr kumimoji="0" lang="sv-fi" altLang="en-US" sz="18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0"/>
              </a:spcBef>
              <a:spcAft>
                <a:spcPct val="0"/>
              </a:spcAft>
              <a:buClrTx/>
              <a:buSzTx/>
              <a:buFontTx/>
              <a:buNone/>
              <a:defRPr kumimoji="0" lang="sv-fi" altLang="en-US" sz="18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0"/>
              </a:spcBef>
              <a:spcAft>
                <a:spcPct val="0"/>
              </a:spcAft>
              <a:buClrTx/>
              <a:buSzTx/>
              <a:buFontTx/>
              <a:buNone/>
              <a:defRPr kumimoji="0" lang="sv-fi" altLang="en-US" sz="1800" b="0" i="0" u="none" baseline="0">
                <a:solidFill>
                  <a:schemeClr val="tx1"/>
                </a:solidFill>
                <a:effectLst/>
                <a:latin typeface="Calibri" pitchFamily="34" charset="0"/>
              </a:defRPr>
            </a:lvl5pPr>
          </a:lstStyle>
          <a:p>
            <a:pPr algn="ctr" defTabSz="457200" eaLnBrk="1" hangingPunct="1">
              <a:defRPr/>
            </a:pPr>
            <a:r>
              <a:rPr b="1" dirty="0">
                <a:ln w="9525" cap="flat" cmpd="sng" algn="ctr">
                  <a:noFill/>
                  <a:prstDash val="solid"/>
                  <a:round/>
                  <a:headEnd type="none" w="med" len="med"/>
                  <a:tailEnd type="none" w="med" len="med"/>
                </a:ln>
                <a:solidFill>
                  <a:srgbClr val="000000"/>
                </a:solidFill>
                <a:effectLst>
                  <a:outerShdw blurRad="38100" dist="38100" dir="2700000" algn="tl">
                    <a:srgbClr val="000000">
                      <a:alpha val="43137"/>
                    </a:srgbClr>
                  </a:outerShdw>
                </a:effectLst>
                <a:cs typeface="Arial"/>
                <a:sym typeface="Wingdings"/>
              </a:rPr>
              <a:t>FALLOLYCKA</a:t>
            </a:r>
            <a:endParaRPr b="1" dirty="0">
              <a:solidFill>
                <a:srgbClr val="000000"/>
              </a:solidFill>
              <a:cs typeface="Calibri" panose="020F0502020204030204" pitchFamily="34" charset="0"/>
            </a:endParaRPr>
          </a:p>
        </p:txBody>
      </p:sp>
      <p:sp>
        <p:nvSpPr>
          <p:cNvPr id="18" name="Arrow: Right 17">
            <a:extLst>
              <a:ext uri="{FF2B5EF4-FFF2-40B4-BE49-F238E27FC236}">
                <a16:creationId xmlns:a16="http://schemas.microsoft.com/office/drawing/2014/main" id="{D5D1B4E0-608E-4C3E-9155-E43CA3ECB2A6}"/>
              </a:ext>
            </a:extLst>
          </p:cNvPr>
          <p:cNvSpPr/>
          <p:nvPr/>
        </p:nvSpPr>
        <p:spPr>
          <a:xfrm>
            <a:off x="7072111" y="2479040"/>
            <a:ext cx="39951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Arrow: Left 19">
            <a:extLst>
              <a:ext uri="{FF2B5EF4-FFF2-40B4-BE49-F238E27FC236}">
                <a16:creationId xmlns:a16="http://schemas.microsoft.com/office/drawing/2014/main" id="{8FF5EE01-01AB-43F9-912A-8CB1AF6A5121}"/>
              </a:ext>
            </a:extLst>
          </p:cNvPr>
          <p:cNvSpPr/>
          <p:nvPr/>
        </p:nvSpPr>
        <p:spPr>
          <a:xfrm>
            <a:off x="7781188" y="2590800"/>
            <a:ext cx="399515"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Arrow: Left 30">
            <a:extLst>
              <a:ext uri="{FF2B5EF4-FFF2-40B4-BE49-F238E27FC236}">
                <a16:creationId xmlns:a16="http://schemas.microsoft.com/office/drawing/2014/main" id="{D47B1604-C61C-4AB6-A7D2-A50C8C3C6009}"/>
              </a:ext>
            </a:extLst>
          </p:cNvPr>
          <p:cNvSpPr/>
          <p:nvPr/>
        </p:nvSpPr>
        <p:spPr>
          <a:xfrm>
            <a:off x="7781188" y="4277157"/>
            <a:ext cx="399515"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Rectangle 20">
            <a:extLst>
              <a:ext uri="{FF2B5EF4-FFF2-40B4-BE49-F238E27FC236}">
                <a16:creationId xmlns:a16="http://schemas.microsoft.com/office/drawing/2014/main" id="{A3E10F63-BB99-42E8-83A3-5852ED682A8E}"/>
              </a:ext>
            </a:extLst>
          </p:cNvPr>
          <p:cNvSpPr/>
          <p:nvPr/>
        </p:nvSpPr>
        <p:spPr>
          <a:xfrm>
            <a:off x="3562307" y="525144"/>
            <a:ext cx="3509804" cy="55264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Fallolyckans interna riskfaktorer:</a:t>
            </a:r>
          </a:p>
          <a:p>
            <a:pPr marL="285750" indent="-285750">
              <a:buFont typeface="Arial" panose="020B0604020202020204" pitchFamily="34" charset="0"/>
              <a:buChar char="•"/>
            </a:pPr>
            <a:r>
              <a:rPr lang="sv-SE" dirty="0">
                <a:solidFill>
                  <a:schemeClr val="tx1"/>
                </a:solidFill>
              </a:rPr>
              <a:t>hög ålder</a:t>
            </a:r>
          </a:p>
          <a:p>
            <a:pPr marL="285750" indent="-285750">
              <a:buFont typeface="Arial" panose="020B0604020202020204" pitchFamily="34" charset="0"/>
              <a:buChar char="•"/>
            </a:pPr>
            <a:r>
              <a:rPr lang="sv-SE" dirty="0">
                <a:solidFill>
                  <a:schemeClr val="tx1"/>
                </a:solidFill>
              </a:rPr>
              <a:t>kvinnokön</a:t>
            </a:r>
          </a:p>
          <a:p>
            <a:pPr marL="285750" indent="-285750">
              <a:buFont typeface="Arial" panose="020B0604020202020204" pitchFamily="34" charset="0"/>
              <a:buChar char="•"/>
            </a:pPr>
            <a:r>
              <a:rPr lang="sv-SE" dirty="0">
                <a:solidFill>
                  <a:schemeClr val="tx1"/>
                </a:solidFill>
              </a:rPr>
              <a:t>tidigare fallolycka</a:t>
            </a:r>
          </a:p>
          <a:p>
            <a:pPr marL="285750" indent="-285750">
              <a:buFont typeface="Arial" panose="020B0604020202020204" pitchFamily="34" charset="0"/>
              <a:buChar char="•"/>
            </a:pPr>
            <a:r>
              <a:rPr lang="sv-SE" dirty="0">
                <a:solidFill>
                  <a:schemeClr val="tx1"/>
                </a:solidFill>
              </a:rPr>
              <a:t>muskelsvaghet</a:t>
            </a:r>
          </a:p>
          <a:p>
            <a:pPr marL="285750" indent="-285750">
              <a:buFont typeface="Arial" panose="020B0604020202020204" pitchFamily="34" charset="0"/>
              <a:buChar char="•"/>
            </a:pPr>
            <a:r>
              <a:rPr lang="sv-SE" dirty="0">
                <a:solidFill>
                  <a:schemeClr val="tx1"/>
                </a:solidFill>
              </a:rPr>
              <a:t>balanssvårigheter</a:t>
            </a:r>
          </a:p>
          <a:p>
            <a:pPr marL="285750" indent="-285750">
              <a:buFont typeface="Arial" panose="020B0604020202020204" pitchFamily="34" charset="0"/>
              <a:buChar char="•"/>
            </a:pPr>
            <a:r>
              <a:rPr lang="sv-SE" dirty="0">
                <a:solidFill>
                  <a:schemeClr val="tx1"/>
                </a:solidFill>
              </a:rPr>
              <a:t>försvagad rörelseförmåga</a:t>
            </a:r>
          </a:p>
          <a:p>
            <a:pPr marL="285750" indent="-285750">
              <a:buFont typeface="Arial" panose="020B0604020202020204" pitchFamily="34" charset="0"/>
              <a:buChar char="•"/>
            </a:pPr>
            <a:r>
              <a:rPr lang="sv-SE" dirty="0">
                <a:solidFill>
                  <a:schemeClr val="tx1"/>
                </a:solidFill>
              </a:rPr>
              <a:t>försvagad funktionsförmåga</a:t>
            </a:r>
          </a:p>
          <a:p>
            <a:pPr marL="285750" indent="-285750">
              <a:buFont typeface="Arial" panose="020B0604020202020204" pitchFamily="34" charset="0"/>
              <a:buChar char="•"/>
            </a:pPr>
            <a:r>
              <a:rPr lang="sv-SE" dirty="0">
                <a:solidFill>
                  <a:schemeClr val="tx1"/>
                </a:solidFill>
              </a:rPr>
              <a:t>försvagad syn</a:t>
            </a:r>
          </a:p>
          <a:p>
            <a:pPr marL="285750" indent="-285750">
              <a:buFont typeface="Arial" panose="020B0604020202020204" pitchFamily="34" charset="0"/>
              <a:buChar char="•"/>
            </a:pPr>
            <a:r>
              <a:rPr lang="sv-SE" dirty="0">
                <a:solidFill>
                  <a:schemeClr val="tx1"/>
                </a:solidFill>
              </a:rPr>
              <a:t>nutritionstillstånd</a:t>
            </a:r>
          </a:p>
          <a:p>
            <a:pPr marL="285750" indent="-285750">
              <a:buFont typeface="Arial" panose="020B0604020202020204" pitchFamily="34" charset="0"/>
              <a:buChar char="•"/>
            </a:pPr>
            <a:r>
              <a:rPr lang="sv-SE" dirty="0">
                <a:solidFill>
                  <a:schemeClr val="tx1"/>
                </a:solidFill>
              </a:rPr>
              <a:t>nedsatt kognition</a:t>
            </a:r>
          </a:p>
          <a:p>
            <a:pPr marL="285750" indent="-285750">
              <a:buFont typeface="Arial" panose="020B0604020202020204" pitchFamily="34" charset="0"/>
              <a:buChar char="•"/>
            </a:pPr>
            <a:r>
              <a:rPr lang="sv-SE" dirty="0">
                <a:solidFill>
                  <a:schemeClr val="tx1"/>
                </a:solidFill>
              </a:rPr>
              <a:t>litet BMI</a:t>
            </a:r>
          </a:p>
          <a:p>
            <a:pPr marL="285750" indent="-285750">
              <a:buFont typeface="Arial" panose="020B0604020202020204" pitchFamily="34" charset="0"/>
              <a:buChar char="•"/>
            </a:pPr>
            <a:r>
              <a:rPr lang="sv-SE" dirty="0">
                <a:solidFill>
                  <a:schemeClr val="tx1"/>
                </a:solidFill>
              </a:rPr>
              <a:t>olämplig medicinering</a:t>
            </a:r>
          </a:p>
          <a:p>
            <a:pPr marL="285750" indent="-285750">
              <a:buFont typeface="Arial" panose="020B0604020202020204" pitchFamily="34" charset="0"/>
              <a:buChar char="•"/>
            </a:pPr>
            <a:r>
              <a:rPr lang="sv-SE" dirty="0">
                <a:solidFill>
                  <a:schemeClr val="tx1"/>
                </a:solidFill>
              </a:rPr>
              <a:t>alkoholkonsumtion</a:t>
            </a:r>
          </a:p>
          <a:p>
            <a:pPr marL="285750" indent="-285750">
              <a:buFont typeface="Arial" panose="020B0604020202020204" pitchFamily="34" charset="0"/>
              <a:buChar char="•"/>
            </a:pPr>
            <a:r>
              <a:rPr lang="sv-SE" dirty="0">
                <a:solidFill>
                  <a:schemeClr val="tx1"/>
                </a:solidFill>
              </a:rPr>
              <a:t>smärta</a:t>
            </a:r>
          </a:p>
          <a:p>
            <a:pPr marL="285750" indent="-285750">
              <a:buFont typeface="Arial" panose="020B0604020202020204" pitchFamily="34" charset="0"/>
              <a:buChar char="•"/>
            </a:pPr>
            <a:r>
              <a:rPr lang="sv-SE" dirty="0">
                <a:solidFill>
                  <a:schemeClr val="tx1"/>
                </a:solidFill>
              </a:rPr>
              <a:t>depression</a:t>
            </a:r>
          </a:p>
          <a:p>
            <a:pPr marL="285750" indent="-285750">
              <a:buFont typeface="Arial" panose="020B0604020202020204" pitchFamily="34" charset="0"/>
              <a:buChar char="•"/>
            </a:pPr>
            <a:r>
              <a:rPr lang="sv-SE" dirty="0">
                <a:solidFill>
                  <a:schemeClr val="tx1"/>
                </a:solidFill>
              </a:rPr>
              <a:t>svindel</a:t>
            </a:r>
          </a:p>
          <a:p>
            <a:pPr marL="285750" indent="-285750">
              <a:buFont typeface="Arial" panose="020B0604020202020204" pitchFamily="34" charset="0"/>
              <a:buChar char="•"/>
            </a:pPr>
            <a:r>
              <a:rPr lang="sv-SE" dirty="0">
                <a:solidFill>
                  <a:schemeClr val="tx1"/>
                </a:solidFill>
              </a:rPr>
              <a:t>andra sjukdomar bl.a. Parkinson, stroke, diabetes</a:t>
            </a:r>
          </a:p>
        </p:txBody>
      </p:sp>
      <p:sp>
        <p:nvSpPr>
          <p:cNvPr id="33" name="Rectangle 32">
            <a:extLst>
              <a:ext uri="{FF2B5EF4-FFF2-40B4-BE49-F238E27FC236}">
                <a16:creationId xmlns:a16="http://schemas.microsoft.com/office/drawing/2014/main" id="{57045326-80A4-4D9A-B2EF-44DFEEA38B01}"/>
              </a:ext>
            </a:extLst>
          </p:cNvPr>
          <p:cNvSpPr/>
          <p:nvPr/>
        </p:nvSpPr>
        <p:spPr>
          <a:xfrm>
            <a:off x="8180703" y="525144"/>
            <a:ext cx="3509804" cy="30714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Fallolyckans externa </a:t>
            </a:r>
          </a:p>
          <a:p>
            <a:pPr algn="ctr"/>
            <a:r>
              <a:rPr lang="sv-SE" b="1" dirty="0">
                <a:solidFill>
                  <a:schemeClr val="tx1"/>
                </a:solidFill>
              </a:rPr>
              <a:t>riskfaktorer:</a:t>
            </a:r>
          </a:p>
          <a:p>
            <a:pPr marL="285750" indent="-285750">
              <a:buFont typeface="Arial" panose="020B0604020202020204" pitchFamily="34" charset="0"/>
              <a:buChar char="•"/>
            </a:pPr>
            <a:r>
              <a:rPr lang="sv-SE" dirty="0">
                <a:solidFill>
                  <a:schemeClr val="tx1"/>
                </a:solidFill>
              </a:rPr>
              <a:t>dålig belysning</a:t>
            </a:r>
          </a:p>
          <a:p>
            <a:pPr marL="285750" indent="-285750">
              <a:buFont typeface="Arial" panose="020B0604020202020204" pitchFamily="34" charset="0"/>
              <a:buChar char="•"/>
            </a:pPr>
            <a:r>
              <a:rPr lang="sv-SE" dirty="0">
                <a:solidFill>
                  <a:schemeClr val="tx1"/>
                </a:solidFill>
              </a:rPr>
              <a:t>olämpliga skodon</a:t>
            </a:r>
          </a:p>
          <a:p>
            <a:pPr marL="285750" indent="-285750">
              <a:buFont typeface="Arial" panose="020B0604020202020204" pitchFamily="34" charset="0"/>
              <a:buChar char="•"/>
            </a:pPr>
            <a:r>
              <a:rPr lang="sv-SE" dirty="0">
                <a:solidFill>
                  <a:schemeClr val="tx1"/>
                </a:solidFill>
              </a:rPr>
              <a:t>vått eller halt golv</a:t>
            </a:r>
          </a:p>
          <a:p>
            <a:pPr marL="285750" indent="-285750">
              <a:buFont typeface="Arial" panose="020B0604020202020204" pitchFamily="34" charset="0"/>
              <a:buChar char="•"/>
            </a:pPr>
            <a:r>
              <a:rPr lang="sv-SE" dirty="0">
                <a:solidFill>
                  <a:schemeClr val="tx1"/>
                </a:solidFill>
              </a:rPr>
              <a:t>föremål på golvet</a:t>
            </a:r>
          </a:p>
          <a:p>
            <a:pPr marL="285750" indent="-285750">
              <a:buFont typeface="Arial" panose="020B0604020202020204" pitchFamily="34" charset="0"/>
              <a:buChar char="•"/>
            </a:pPr>
            <a:r>
              <a:rPr lang="sv-SE" dirty="0">
                <a:solidFill>
                  <a:schemeClr val="tx1"/>
                </a:solidFill>
              </a:rPr>
              <a:t>ojämnt rörelseunderlag</a:t>
            </a:r>
          </a:p>
          <a:p>
            <a:pPr marL="285750" indent="-285750">
              <a:buFont typeface="Arial" panose="020B0604020202020204" pitchFamily="34" charset="0"/>
              <a:buChar char="•"/>
            </a:pPr>
            <a:r>
              <a:rPr lang="sv-SE" dirty="0">
                <a:solidFill>
                  <a:schemeClr val="tx1"/>
                </a:solidFill>
              </a:rPr>
              <a:t>stöd, hjälpmedel fattas</a:t>
            </a:r>
          </a:p>
          <a:p>
            <a:pPr marL="285750" indent="-285750">
              <a:buFont typeface="Arial" panose="020B0604020202020204" pitchFamily="34" charset="0"/>
              <a:buChar char="•"/>
            </a:pPr>
            <a:r>
              <a:rPr lang="sv-SE" dirty="0">
                <a:solidFill>
                  <a:schemeClr val="tx1"/>
                </a:solidFill>
              </a:rPr>
              <a:t>rastplatser fattas</a:t>
            </a:r>
          </a:p>
        </p:txBody>
      </p:sp>
      <p:sp>
        <p:nvSpPr>
          <p:cNvPr id="34" name="Rectangle 33">
            <a:extLst>
              <a:ext uri="{FF2B5EF4-FFF2-40B4-BE49-F238E27FC236}">
                <a16:creationId xmlns:a16="http://schemas.microsoft.com/office/drawing/2014/main" id="{5429CC45-EB3B-4D08-A743-47D0BAF77752}"/>
              </a:ext>
            </a:extLst>
          </p:cNvPr>
          <p:cNvSpPr/>
          <p:nvPr/>
        </p:nvSpPr>
        <p:spPr>
          <a:xfrm>
            <a:off x="8180703" y="3647439"/>
            <a:ext cx="3509804" cy="2404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Situations- och beteendefaktorer:</a:t>
            </a:r>
          </a:p>
          <a:p>
            <a:pPr algn="ctr"/>
            <a:r>
              <a:rPr lang="sv-SE" dirty="0">
                <a:solidFill>
                  <a:schemeClr val="tx1"/>
                </a:solidFill>
              </a:rPr>
              <a:t>Brådska, vitalitet, risktagning, onödig försiktighet, ovarsamhet</a:t>
            </a:r>
          </a:p>
        </p:txBody>
      </p:sp>
      <p:pic>
        <p:nvPicPr>
          <p:cNvPr id="36" name="Picture 35">
            <a:extLst>
              <a:ext uri="{FF2B5EF4-FFF2-40B4-BE49-F238E27FC236}">
                <a16:creationId xmlns:a16="http://schemas.microsoft.com/office/drawing/2014/main" id="{F2E7721B-B3FD-4B3F-97D0-986E352621AE}"/>
              </a:ext>
            </a:extLst>
          </p:cNvPr>
          <p:cNvPicPr>
            <a:picLocks noChangeAspect="1"/>
          </p:cNvPicPr>
          <p:nvPr/>
        </p:nvPicPr>
        <p:blipFill>
          <a:blip r:embed="rId6"/>
          <a:stretch>
            <a:fillRect/>
          </a:stretch>
        </p:blipFill>
        <p:spPr>
          <a:xfrm>
            <a:off x="128337" y="1"/>
            <a:ext cx="1040063" cy="6986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CC68E"/>
        </a:solidFill>
        <a:effectLst/>
      </p:bgPr>
    </p:bg>
    <p:spTree>
      <p:nvGrpSpPr>
        <p:cNvPr id="1" name=""/>
        <p:cNvGrpSpPr/>
        <p:nvPr/>
      </p:nvGrpSpPr>
      <p:grpSpPr>
        <a:xfrm>
          <a:off x="0" y="0"/>
          <a:ext cx="0" cy="0"/>
          <a:chOff x="0" y="0"/>
          <a:chExt cx="0" cy="0"/>
        </a:xfrm>
      </p:grpSpPr>
      <p:pic>
        <p:nvPicPr>
          <p:cNvPr id="4" name="Content Placeholder 5" descr="A picture containing graphical user interface&#10;&#10;Description automatically generated">
            <a:extLst>
              <a:ext uri="{FF2B5EF4-FFF2-40B4-BE49-F238E27FC236}">
                <a16:creationId xmlns:a16="http://schemas.microsoft.com/office/drawing/2014/main" id="{1B4CE274-D8FD-4E2A-ABB4-AFC0E330D422}"/>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5208" t="12378" r="6275" b="5540"/>
          <a:stretch/>
        </p:blipFill>
        <p:spPr bwMode="auto">
          <a:xfrm>
            <a:off x="1" y="-3126"/>
            <a:ext cx="12192000" cy="6359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2824A19-1985-49F2-B91A-95E1B432524A}"/>
              </a:ext>
            </a:extLst>
          </p:cNvPr>
          <p:cNvSpPr>
            <a:spLocks noGrp="1"/>
          </p:cNvSpPr>
          <p:nvPr>
            <p:ph type="ftr" sz="quarter" idx="11"/>
          </p:nvPr>
        </p:nvSpPr>
        <p:spPr>
          <a:xfrm>
            <a:off x="3869268" y="6404118"/>
            <a:ext cx="5911517" cy="365125"/>
          </a:xfrm>
        </p:spPr>
        <p:txBody>
          <a:bodyPr>
            <a:normAutofit/>
          </a:bodyPr>
          <a:lstStyle/>
          <a:p>
            <a:pPr>
              <a:spcAft>
                <a:spcPts val="600"/>
              </a:spcAft>
            </a:pPr>
            <a:r>
              <a:rPr lang="sv-SE">
                <a:solidFill>
                  <a:srgbClr val="FFFFFF"/>
                </a:solidFill>
              </a:rPr>
              <a:t>Hemmets säkerhetsträning</a:t>
            </a:r>
            <a:endParaRPr lang="fi-FI">
              <a:solidFill>
                <a:srgbClr val="FFFFFF"/>
              </a:solidFill>
            </a:endParaRPr>
          </a:p>
        </p:txBody>
      </p:sp>
      <p:sp>
        <p:nvSpPr>
          <p:cNvPr id="3" name="Slide Number Placeholder 2">
            <a:extLst>
              <a:ext uri="{FF2B5EF4-FFF2-40B4-BE49-F238E27FC236}">
                <a16:creationId xmlns:a16="http://schemas.microsoft.com/office/drawing/2014/main" id="{51E327F2-C8DC-45EB-9D45-D780A8D9A028}"/>
              </a:ext>
            </a:extLst>
          </p:cNvPr>
          <p:cNvSpPr>
            <a:spLocks noGrp="1"/>
          </p:cNvSpPr>
          <p:nvPr>
            <p:ph type="sldNum" sz="quarter" idx="12"/>
          </p:nvPr>
        </p:nvSpPr>
        <p:spPr/>
        <p:txBody>
          <a:bodyPr>
            <a:normAutofit/>
          </a:bodyPr>
          <a:lstStyle/>
          <a:p>
            <a:pPr>
              <a:spcAft>
                <a:spcPts val="600"/>
              </a:spcAft>
            </a:pPr>
            <a:fld id="{3764AA29-B7F6-4299-8215-1A6CF7A7C7F0}" type="slidenum">
              <a:rPr lang="fi-FI">
                <a:solidFill>
                  <a:srgbClr val="FFFFFF"/>
                </a:solidFill>
              </a:rPr>
              <a:pPr>
                <a:spcAft>
                  <a:spcPts val="600"/>
                </a:spcAft>
              </a:pPr>
              <a:t>4</a:t>
            </a:fld>
            <a:endParaRPr lang="fi-FI">
              <a:solidFill>
                <a:srgbClr val="FFFFFF"/>
              </a:solidFill>
            </a:endParaRPr>
          </a:p>
        </p:txBody>
      </p:sp>
      <p:pic>
        <p:nvPicPr>
          <p:cNvPr id="5" name="Picture 4">
            <a:extLst>
              <a:ext uri="{FF2B5EF4-FFF2-40B4-BE49-F238E27FC236}">
                <a16:creationId xmlns:a16="http://schemas.microsoft.com/office/drawing/2014/main" id="{1C93C56A-BB42-4362-9A1E-8C1A53698F88}"/>
              </a:ext>
            </a:extLst>
          </p:cNvPr>
          <p:cNvPicPr>
            <a:picLocks noChangeAspect="1"/>
          </p:cNvPicPr>
          <p:nvPr/>
        </p:nvPicPr>
        <p:blipFill>
          <a:blip r:embed="rId5"/>
          <a:stretch>
            <a:fillRect/>
          </a:stretch>
        </p:blipFill>
        <p:spPr>
          <a:xfrm>
            <a:off x="128337" y="1"/>
            <a:ext cx="1040063" cy="698628"/>
          </a:xfrm>
          <a:prstGeom prst="rect">
            <a:avLst/>
          </a:prstGeom>
        </p:spPr>
      </p:pic>
      <p:sp>
        <p:nvSpPr>
          <p:cNvPr id="6" name="TextBox 5">
            <a:extLst>
              <a:ext uri="{FF2B5EF4-FFF2-40B4-BE49-F238E27FC236}">
                <a16:creationId xmlns:a16="http://schemas.microsoft.com/office/drawing/2014/main" id="{3A686688-39EC-A3EE-A187-D65BB4DAEAA7}"/>
              </a:ext>
            </a:extLst>
          </p:cNvPr>
          <p:cNvSpPr txBox="1"/>
          <p:nvPr/>
        </p:nvSpPr>
        <p:spPr>
          <a:xfrm>
            <a:off x="0" y="0"/>
            <a:ext cx="5735128" cy="1938992"/>
          </a:xfrm>
          <a:custGeom>
            <a:avLst/>
            <a:gdLst>
              <a:gd name="connsiteX0" fmla="*/ 0 w 4595646"/>
              <a:gd name="connsiteY0" fmla="*/ 0 h 1569660"/>
              <a:gd name="connsiteX1" fmla="*/ 4595646 w 4595646"/>
              <a:gd name="connsiteY1" fmla="*/ 0 h 1569660"/>
              <a:gd name="connsiteX2" fmla="*/ 4595646 w 4595646"/>
              <a:gd name="connsiteY2" fmla="*/ 1569660 h 1569660"/>
              <a:gd name="connsiteX3" fmla="*/ 0 w 4595646"/>
              <a:gd name="connsiteY3" fmla="*/ 1569660 h 1569660"/>
              <a:gd name="connsiteX4" fmla="*/ 0 w 4595646"/>
              <a:gd name="connsiteY4" fmla="*/ 0 h 1569660"/>
              <a:gd name="connsiteX0" fmla="*/ 0 w 4595646"/>
              <a:gd name="connsiteY0" fmla="*/ 0 h 1598235"/>
              <a:gd name="connsiteX1" fmla="*/ 4595646 w 4595646"/>
              <a:gd name="connsiteY1" fmla="*/ 0 h 1598235"/>
              <a:gd name="connsiteX2" fmla="*/ 3895558 w 4595646"/>
              <a:gd name="connsiteY2" fmla="*/ 1598235 h 1598235"/>
              <a:gd name="connsiteX3" fmla="*/ 0 w 4595646"/>
              <a:gd name="connsiteY3" fmla="*/ 1569660 h 1598235"/>
              <a:gd name="connsiteX4" fmla="*/ 0 w 4595646"/>
              <a:gd name="connsiteY4" fmla="*/ 0 h 159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646" h="1598235">
                <a:moveTo>
                  <a:pt x="0" y="0"/>
                </a:moveTo>
                <a:lnTo>
                  <a:pt x="4595646" y="0"/>
                </a:lnTo>
                <a:lnTo>
                  <a:pt x="3895558" y="1598235"/>
                </a:lnTo>
                <a:lnTo>
                  <a:pt x="0" y="1569660"/>
                </a:lnTo>
                <a:lnTo>
                  <a:pt x="0" y="0"/>
                </a:lnTo>
                <a:close/>
              </a:path>
            </a:pathLst>
          </a:custGeom>
          <a:solidFill>
            <a:srgbClr val="C9E4ED"/>
          </a:solidFill>
        </p:spPr>
        <p:txBody>
          <a:bodyPr wrap="square" rtlCol="0">
            <a:spAutoFit/>
          </a:bodyPr>
          <a:lstStyle/>
          <a:p>
            <a:pPr algn="ctr"/>
            <a:r>
              <a:rPr lang="fi-FI" sz="4000" dirty="0" err="1">
                <a:solidFill>
                  <a:schemeClr val="tx2">
                    <a:lumMod val="75000"/>
                  </a:schemeClr>
                </a:solidFill>
                <a:latin typeface="Arial Black" panose="020B0A04020102020204" pitchFamily="34" charset="0"/>
                <a:cs typeface="Aharoni" panose="02010803020104030203" pitchFamily="2" charset="-79"/>
              </a:rPr>
              <a:t>Vanligaste</a:t>
            </a:r>
            <a:r>
              <a:rPr lang="fi-FI" sz="4000" dirty="0">
                <a:solidFill>
                  <a:schemeClr val="tx2">
                    <a:lumMod val="75000"/>
                  </a:schemeClr>
                </a:solidFill>
                <a:latin typeface="Arial Black" panose="020B0A04020102020204" pitchFamily="34" charset="0"/>
                <a:cs typeface="Aharoni" panose="02010803020104030203" pitchFamily="2" charset="-79"/>
              </a:rPr>
              <a:t> </a:t>
            </a:r>
            <a:r>
              <a:rPr lang="fi-FI" sz="4000" dirty="0" err="1">
                <a:solidFill>
                  <a:schemeClr val="tx2">
                    <a:lumMod val="75000"/>
                  </a:schemeClr>
                </a:solidFill>
                <a:latin typeface="Arial Black" panose="020B0A04020102020204" pitchFamily="34" charset="0"/>
                <a:cs typeface="Aharoni" panose="02010803020104030203" pitchFamily="2" charset="-79"/>
              </a:rPr>
              <a:t>faroplatserna</a:t>
            </a:r>
            <a:r>
              <a:rPr lang="fi-FI" sz="4000" dirty="0">
                <a:solidFill>
                  <a:schemeClr val="tx2">
                    <a:lumMod val="75000"/>
                  </a:schemeClr>
                </a:solidFill>
                <a:latin typeface="Arial Black" panose="020B0A04020102020204" pitchFamily="34" charset="0"/>
                <a:cs typeface="Aharoni" panose="02010803020104030203" pitchFamily="2" charset="-79"/>
              </a:rPr>
              <a:t> i </a:t>
            </a:r>
            <a:r>
              <a:rPr lang="fi-FI" sz="4000" dirty="0" err="1">
                <a:solidFill>
                  <a:schemeClr val="tx2">
                    <a:lumMod val="75000"/>
                  </a:schemeClr>
                </a:solidFill>
                <a:latin typeface="Arial Black" panose="020B0A04020102020204" pitchFamily="34" charset="0"/>
                <a:cs typeface="Aharoni" panose="02010803020104030203" pitchFamily="2" charset="-79"/>
              </a:rPr>
              <a:t>hemmet</a:t>
            </a:r>
            <a:endParaRPr lang="fi-FI" sz="4000" dirty="0">
              <a:solidFill>
                <a:schemeClr val="tx2">
                  <a:lumMod val="75000"/>
                </a:schemeClr>
              </a:solidFill>
              <a:latin typeface="Arial Black" panose="020B0A0402010202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3007FDCC-3A26-8F02-745C-905F7C881A44}"/>
              </a:ext>
            </a:extLst>
          </p:cNvPr>
          <p:cNvSpPr txBox="1"/>
          <p:nvPr/>
        </p:nvSpPr>
        <p:spPr>
          <a:xfrm>
            <a:off x="7386637" y="345067"/>
            <a:ext cx="4486275" cy="2523768"/>
          </a:xfrm>
          <a:prstGeom prst="rect">
            <a:avLst/>
          </a:prstGeom>
          <a:solidFill>
            <a:srgbClr val="C9E4ED"/>
          </a:solidFill>
        </p:spPr>
        <p:txBody>
          <a:bodyPr wrap="square" rtlCol="0">
            <a:spAutoFit/>
          </a:bodyPr>
          <a:lstStyle/>
          <a:p>
            <a:pPr algn="ctr"/>
            <a:r>
              <a:rPr lang="sv-FI" altLang="fi-FI" sz="2800" dirty="0">
                <a:solidFill>
                  <a:schemeClr val="tx2">
                    <a:lumMod val="75000"/>
                  </a:schemeClr>
                </a:solidFill>
                <a:latin typeface="Aptos" panose="020B0004020202020204" pitchFamily="34" charset="0"/>
                <a:sym typeface="Arial" panose="020B0604020202020204" pitchFamily="34" charset="0"/>
              </a:rPr>
              <a:t>Äldre råkar till största delen ut för fallolyckor i hemmet under sktiv dagtid i samband med dagliga funktioner.</a:t>
            </a:r>
          </a:p>
          <a:p>
            <a:endParaRPr lang="fi-FI" dirty="0"/>
          </a:p>
        </p:txBody>
      </p:sp>
      <p:sp>
        <p:nvSpPr>
          <p:cNvPr id="8" name="TextBox 7">
            <a:extLst>
              <a:ext uri="{FF2B5EF4-FFF2-40B4-BE49-F238E27FC236}">
                <a16:creationId xmlns:a16="http://schemas.microsoft.com/office/drawing/2014/main" id="{7C9432B8-5703-837F-FE09-EC9FC64D37C9}"/>
              </a:ext>
            </a:extLst>
          </p:cNvPr>
          <p:cNvSpPr txBox="1"/>
          <p:nvPr/>
        </p:nvSpPr>
        <p:spPr>
          <a:xfrm>
            <a:off x="442388" y="4175355"/>
            <a:ext cx="1277573" cy="646331"/>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3" h="789206">
                <a:moveTo>
                  <a:pt x="0" y="0"/>
                </a:moveTo>
                <a:lnTo>
                  <a:pt x="1277573" y="57150"/>
                </a:lnTo>
                <a:lnTo>
                  <a:pt x="1063260" y="789206"/>
                </a:lnTo>
                <a:lnTo>
                  <a:pt x="0" y="646331"/>
                </a:lnTo>
                <a:lnTo>
                  <a:pt x="0" y="0"/>
                </a:ln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ledstänger fattas</a:t>
            </a:r>
            <a:endParaRPr lang="fi-FI" sz="1800" kern="1200" dirty="0">
              <a:solidFill>
                <a:schemeClr val="bg1"/>
              </a:solidFill>
              <a:effectLst/>
              <a:latin typeface="+mn-lt"/>
              <a:ea typeface="+mn-ea"/>
              <a:cs typeface="+mn-cs"/>
            </a:endParaRPr>
          </a:p>
        </p:txBody>
      </p:sp>
      <p:sp>
        <p:nvSpPr>
          <p:cNvPr id="15" name="TextBox 14">
            <a:extLst>
              <a:ext uri="{FF2B5EF4-FFF2-40B4-BE49-F238E27FC236}">
                <a16:creationId xmlns:a16="http://schemas.microsoft.com/office/drawing/2014/main" id="{6A688807-1E14-E33B-173F-1934101B2D8E}"/>
              </a:ext>
            </a:extLst>
          </p:cNvPr>
          <p:cNvSpPr txBox="1"/>
          <p:nvPr/>
        </p:nvSpPr>
        <p:spPr>
          <a:xfrm>
            <a:off x="2172913" y="4215346"/>
            <a:ext cx="1496414" cy="646331"/>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3" h="789206">
                <a:moveTo>
                  <a:pt x="0" y="0"/>
                </a:moveTo>
                <a:lnTo>
                  <a:pt x="1277573" y="57150"/>
                </a:lnTo>
                <a:lnTo>
                  <a:pt x="1063260" y="789206"/>
                </a:lnTo>
                <a:lnTo>
                  <a:pt x="115404" y="704586"/>
                </a:lnTo>
                <a:lnTo>
                  <a:pt x="0" y="0"/>
                </a:ln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nattbelysning fattas</a:t>
            </a:r>
            <a:endParaRPr lang="fi-FI" sz="1800" kern="1200" dirty="0">
              <a:solidFill>
                <a:schemeClr val="bg1"/>
              </a:solidFill>
              <a:effectLst/>
              <a:latin typeface="+mn-lt"/>
              <a:ea typeface="+mn-ea"/>
              <a:cs typeface="+mn-cs"/>
            </a:endParaRPr>
          </a:p>
        </p:txBody>
      </p:sp>
      <p:sp>
        <p:nvSpPr>
          <p:cNvPr id="16" name="TextBox 15">
            <a:extLst>
              <a:ext uri="{FF2B5EF4-FFF2-40B4-BE49-F238E27FC236}">
                <a16:creationId xmlns:a16="http://schemas.microsoft.com/office/drawing/2014/main" id="{150E8427-C7CF-D7DE-81EA-86D4147EB0D2}"/>
              </a:ext>
            </a:extLst>
          </p:cNvPr>
          <p:cNvSpPr txBox="1"/>
          <p:nvPr/>
        </p:nvSpPr>
        <p:spPr>
          <a:xfrm>
            <a:off x="3476647" y="5345993"/>
            <a:ext cx="1496414" cy="942793"/>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 name="connsiteX0" fmla="*/ 0 w 1277573"/>
              <a:gd name="connsiteY0" fmla="*/ 0 h 741632"/>
              <a:gd name="connsiteX1" fmla="*/ 1277573 w 1277573"/>
              <a:gd name="connsiteY1" fmla="*/ 57150 h 741632"/>
              <a:gd name="connsiteX2" fmla="*/ 1103991 w 1277573"/>
              <a:gd name="connsiteY2" fmla="*/ 741632 h 741632"/>
              <a:gd name="connsiteX3" fmla="*/ 115404 w 1277573"/>
              <a:gd name="connsiteY3" fmla="*/ 704586 h 741632"/>
              <a:gd name="connsiteX4" fmla="*/ 0 w 1277573"/>
              <a:gd name="connsiteY4" fmla="*/ 0 h 74163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72549"/>
              <a:gd name="connsiteX1" fmla="*/ 1277573 w 1277573"/>
              <a:gd name="connsiteY1" fmla="*/ 57150 h 772549"/>
              <a:gd name="connsiteX2" fmla="*/ 1103991 w 1277573"/>
              <a:gd name="connsiteY2" fmla="*/ 741632 h 772549"/>
              <a:gd name="connsiteX3" fmla="*/ 332635 w 1277573"/>
              <a:gd name="connsiteY3" fmla="*/ 772549 h 772549"/>
              <a:gd name="connsiteX4" fmla="*/ 0 w 1277573"/>
              <a:gd name="connsiteY4" fmla="*/ 0 h 772549"/>
              <a:gd name="connsiteX0" fmla="*/ 0 w 1277573"/>
              <a:gd name="connsiteY0" fmla="*/ 0 h 796471"/>
              <a:gd name="connsiteX1" fmla="*/ 1277573 w 1277573"/>
              <a:gd name="connsiteY1" fmla="*/ 57150 h 796471"/>
              <a:gd name="connsiteX2" fmla="*/ 1103991 w 1277573"/>
              <a:gd name="connsiteY2" fmla="*/ 741632 h 796471"/>
              <a:gd name="connsiteX3" fmla="*/ 332635 w 1277573"/>
              <a:gd name="connsiteY3" fmla="*/ 772549 h 796471"/>
              <a:gd name="connsiteX4" fmla="*/ 0 w 1277573"/>
              <a:gd name="connsiteY4" fmla="*/ 0 h 796471"/>
              <a:gd name="connsiteX0" fmla="*/ 0 w 1277573"/>
              <a:gd name="connsiteY0" fmla="*/ 0 h 790139"/>
              <a:gd name="connsiteX1" fmla="*/ 1277573 w 1277573"/>
              <a:gd name="connsiteY1" fmla="*/ 57150 h 790139"/>
              <a:gd name="connsiteX2" fmla="*/ 1063260 w 1277573"/>
              <a:gd name="connsiteY2" fmla="*/ 694058 h 790139"/>
              <a:gd name="connsiteX3" fmla="*/ 332635 w 1277573"/>
              <a:gd name="connsiteY3" fmla="*/ 772549 h 790139"/>
              <a:gd name="connsiteX4" fmla="*/ 0 w 1277573"/>
              <a:gd name="connsiteY4" fmla="*/ 0 h 790139"/>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3" h="805842">
                <a:moveTo>
                  <a:pt x="0" y="0"/>
                </a:moveTo>
                <a:lnTo>
                  <a:pt x="1277573" y="57150"/>
                </a:lnTo>
                <a:cubicBezTo>
                  <a:pt x="1206135" y="269453"/>
                  <a:pt x="1222948" y="447774"/>
                  <a:pt x="1063260" y="694058"/>
                </a:cubicBezTo>
                <a:cubicBezTo>
                  <a:pt x="799352" y="806308"/>
                  <a:pt x="616908" y="837002"/>
                  <a:pt x="332635" y="772549"/>
                </a:cubicBezTo>
                <a:cubicBezTo>
                  <a:pt x="133506" y="537688"/>
                  <a:pt x="97301" y="262047"/>
                  <a:pt x="0" y="0"/>
                </a:cubicBez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halkskydd fattas i bad-rummet</a:t>
            </a:r>
            <a:endParaRPr lang="fi-FI" sz="1800" kern="1200" dirty="0">
              <a:solidFill>
                <a:schemeClr val="bg1"/>
              </a:solidFill>
              <a:effectLst/>
              <a:latin typeface="+mn-lt"/>
              <a:ea typeface="+mn-ea"/>
              <a:cs typeface="+mn-cs"/>
            </a:endParaRPr>
          </a:p>
        </p:txBody>
      </p:sp>
      <p:sp>
        <p:nvSpPr>
          <p:cNvPr id="17" name="TextBox 16">
            <a:extLst>
              <a:ext uri="{FF2B5EF4-FFF2-40B4-BE49-F238E27FC236}">
                <a16:creationId xmlns:a16="http://schemas.microsoft.com/office/drawing/2014/main" id="{4A996766-0304-A3F4-35E0-CA0EF555C0C9}"/>
              </a:ext>
            </a:extLst>
          </p:cNvPr>
          <p:cNvSpPr txBox="1"/>
          <p:nvPr/>
        </p:nvSpPr>
        <p:spPr>
          <a:xfrm>
            <a:off x="5101247" y="5335356"/>
            <a:ext cx="1565452" cy="942793"/>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 name="connsiteX0" fmla="*/ 0 w 1277573"/>
              <a:gd name="connsiteY0" fmla="*/ 0 h 741632"/>
              <a:gd name="connsiteX1" fmla="*/ 1277573 w 1277573"/>
              <a:gd name="connsiteY1" fmla="*/ 57150 h 741632"/>
              <a:gd name="connsiteX2" fmla="*/ 1103991 w 1277573"/>
              <a:gd name="connsiteY2" fmla="*/ 741632 h 741632"/>
              <a:gd name="connsiteX3" fmla="*/ 115404 w 1277573"/>
              <a:gd name="connsiteY3" fmla="*/ 704586 h 741632"/>
              <a:gd name="connsiteX4" fmla="*/ 0 w 1277573"/>
              <a:gd name="connsiteY4" fmla="*/ 0 h 74163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72549"/>
              <a:gd name="connsiteX1" fmla="*/ 1277573 w 1277573"/>
              <a:gd name="connsiteY1" fmla="*/ 57150 h 772549"/>
              <a:gd name="connsiteX2" fmla="*/ 1103991 w 1277573"/>
              <a:gd name="connsiteY2" fmla="*/ 741632 h 772549"/>
              <a:gd name="connsiteX3" fmla="*/ 332635 w 1277573"/>
              <a:gd name="connsiteY3" fmla="*/ 772549 h 772549"/>
              <a:gd name="connsiteX4" fmla="*/ 0 w 1277573"/>
              <a:gd name="connsiteY4" fmla="*/ 0 h 772549"/>
              <a:gd name="connsiteX0" fmla="*/ 0 w 1277573"/>
              <a:gd name="connsiteY0" fmla="*/ 0 h 796471"/>
              <a:gd name="connsiteX1" fmla="*/ 1277573 w 1277573"/>
              <a:gd name="connsiteY1" fmla="*/ 57150 h 796471"/>
              <a:gd name="connsiteX2" fmla="*/ 1103991 w 1277573"/>
              <a:gd name="connsiteY2" fmla="*/ 741632 h 796471"/>
              <a:gd name="connsiteX3" fmla="*/ 332635 w 1277573"/>
              <a:gd name="connsiteY3" fmla="*/ 772549 h 796471"/>
              <a:gd name="connsiteX4" fmla="*/ 0 w 1277573"/>
              <a:gd name="connsiteY4" fmla="*/ 0 h 796471"/>
              <a:gd name="connsiteX0" fmla="*/ 0 w 1277573"/>
              <a:gd name="connsiteY0" fmla="*/ 0 h 790139"/>
              <a:gd name="connsiteX1" fmla="*/ 1277573 w 1277573"/>
              <a:gd name="connsiteY1" fmla="*/ 57150 h 790139"/>
              <a:gd name="connsiteX2" fmla="*/ 1063260 w 1277573"/>
              <a:gd name="connsiteY2" fmla="*/ 694058 h 790139"/>
              <a:gd name="connsiteX3" fmla="*/ 332635 w 1277573"/>
              <a:gd name="connsiteY3" fmla="*/ 772549 h 790139"/>
              <a:gd name="connsiteX4" fmla="*/ 0 w 1277573"/>
              <a:gd name="connsiteY4" fmla="*/ 0 h 790139"/>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58942 w 1336515"/>
              <a:gd name="connsiteY0" fmla="*/ 0 h 805842"/>
              <a:gd name="connsiteX1" fmla="*/ 1336515 w 1336515"/>
              <a:gd name="connsiteY1" fmla="*/ 57150 h 805842"/>
              <a:gd name="connsiteX2" fmla="*/ 1122202 w 1336515"/>
              <a:gd name="connsiteY2" fmla="*/ 694058 h 805842"/>
              <a:gd name="connsiteX3" fmla="*/ 391577 w 1336515"/>
              <a:gd name="connsiteY3" fmla="*/ 772549 h 805842"/>
              <a:gd name="connsiteX4" fmla="*/ 213423 w 1336515"/>
              <a:gd name="connsiteY4" fmla="*/ 591251 h 805842"/>
              <a:gd name="connsiteX5" fmla="*/ 58942 w 1336515"/>
              <a:gd name="connsiteY5" fmla="*/ 0 h 8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515" h="805842">
                <a:moveTo>
                  <a:pt x="58942" y="0"/>
                </a:moveTo>
                <a:lnTo>
                  <a:pt x="1336515" y="57150"/>
                </a:lnTo>
                <a:cubicBezTo>
                  <a:pt x="1265077" y="269453"/>
                  <a:pt x="1281890" y="447774"/>
                  <a:pt x="1122202" y="694058"/>
                </a:cubicBezTo>
                <a:cubicBezTo>
                  <a:pt x="858294" y="806308"/>
                  <a:pt x="675850" y="837002"/>
                  <a:pt x="391577" y="772549"/>
                </a:cubicBezTo>
                <a:cubicBezTo>
                  <a:pt x="249165" y="753149"/>
                  <a:pt x="268862" y="720009"/>
                  <a:pt x="213423" y="591251"/>
                </a:cubicBezTo>
                <a:cubicBezTo>
                  <a:pt x="157984" y="462493"/>
                  <a:pt x="-119189" y="86751"/>
                  <a:pt x="58942" y="0"/>
                </a:cubicBez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halkskydd fattas under mattor</a:t>
            </a:r>
            <a:endParaRPr lang="fi-FI" sz="1800" kern="1200" dirty="0">
              <a:solidFill>
                <a:schemeClr val="bg1"/>
              </a:solidFill>
              <a:effectLst/>
              <a:latin typeface="+mn-lt"/>
              <a:ea typeface="+mn-ea"/>
              <a:cs typeface="+mn-cs"/>
            </a:endParaRPr>
          </a:p>
        </p:txBody>
      </p:sp>
      <p:sp>
        <p:nvSpPr>
          <p:cNvPr id="20" name="TextBox 19">
            <a:extLst>
              <a:ext uri="{FF2B5EF4-FFF2-40B4-BE49-F238E27FC236}">
                <a16:creationId xmlns:a16="http://schemas.microsoft.com/office/drawing/2014/main" id="{4D32BBA0-3D62-508B-989A-C1D1F40CB012}"/>
              </a:ext>
            </a:extLst>
          </p:cNvPr>
          <p:cNvSpPr txBox="1"/>
          <p:nvPr/>
        </p:nvSpPr>
        <p:spPr>
          <a:xfrm>
            <a:off x="6884255" y="5330472"/>
            <a:ext cx="1565452" cy="646331"/>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 name="connsiteX0" fmla="*/ 0 w 1277573"/>
              <a:gd name="connsiteY0" fmla="*/ 0 h 741632"/>
              <a:gd name="connsiteX1" fmla="*/ 1277573 w 1277573"/>
              <a:gd name="connsiteY1" fmla="*/ 57150 h 741632"/>
              <a:gd name="connsiteX2" fmla="*/ 1103991 w 1277573"/>
              <a:gd name="connsiteY2" fmla="*/ 741632 h 741632"/>
              <a:gd name="connsiteX3" fmla="*/ 115404 w 1277573"/>
              <a:gd name="connsiteY3" fmla="*/ 704586 h 741632"/>
              <a:gd name="connsiteX4" fmla="*/ 0 w 1277573"/>
              <a:gd name="connsiteY4" fmla="*/ 0 h 74163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72549"/>
              <a:gd name="connsiteX1" fmla="*/ 1277573 w 1277573"/>
              <a:gd name="connsiteY1" fmla="*/ 57150 h 772549"/>
              <a:gd name="connsiteX2" fmla="*/ 1103991 w 1277573"/>
              <a:gd name="connsiteY2" fmla="*/ 741632 h 772549"/>
              <a:gd name="connsiteX3" fmla="*/ 332635 w 1277573"/>
              <a:gd name="connsiteY3" fmla="*/ 772549 h 772549"/>
              <a:gd name="connsiteX4" fmla="*/ 0 w 1277573"/>
              <a:gd name="connsiteY4" fmla="*/ 0 h 772549"/>
              <a:gd name="connsiteX0" fmla="*/ 0 w 1277573"/>
              <a:gd name="connsiteY0" fmla="*/ 0 h 796471"/>
              <a:gd name="connsiteX1" fmla="*/ 1277573 w 1277573"/>
              <a:gd name="connsiteY1" fmla="*/ 57150 h 796471"/>
              <a:gd name="connsiteX2" fmla="*/ 1103991 w 1277573"/>
              <a:gd name="connsiteY2" fmla="*/ 741632 h 796471"/>
              <a:gd name="connsiteX3" fmla="*/ 332635 w 1277573"/>
              <a:gd name="connsiteY3" fmla="*/ 772549 h 796471"/>
              <a:gd name="connsiteX4" fmla="*/ 0 w 1277573"/>
              <a:gd name="connsiteY4" fmla="*/ 0 h 796471"/>
              <a:gd name="connsiteX0" fmla="*/ 0 w 1277573"/>
              <a:gd name="connsiteY0" fmla="*/ 0 h 790139"/>
              <a:gd name="connsiteX1" fmla="*/ 1277573 w 1277573"/>
              <a:gd name="connsiteY1" fmla="*/ 57150 h 790139"/>
              <a:gd name="connsiteX2" fmla="*/ 1063260 w 1277573"/>
              <a:gd name="connsiteY2" fmla="*/ 694058 h 790139"/>
              <a:gd name="connsiteX3" fmla="*/ 332635 w 1277573"/>
              <a:gd name="connsiteY3" fmla="*/ 772549 h 790139"/>
              <a:gd name="connsiteX4" fmla="*/ 0 w 1277573"/>
              <a:gd name="connsiteY4" fmla="*/ 0 h 790139"/>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58942 w 1336515"/>
              <a:gd name="connsiteY0" fmla="*/ 0 h 805842"/>
              <a:gd name="connsiteX1" fmla="*/ 1336515 w 1336515"/>
              <a:gd name="connsiteY1" fmla="*/ 57150 h 805842"/>
              <a:gd name="connsiteX2" fmla="*/ 1122202 w 1336515"/>
              <a:gd name="connsiteY2" fmla="*/ 694058 h 805842"/>
              <a:gd name="connsiteX3" fmla="*/ 391577 w 1336515"/>
              <a:gd name="connsiteY3" fmla="*/ 772549 h 805842"/>
              <a:gd name="connsiteX4" fmla="*/ 213423 w 1336515"/>
              <a:gd name="connsiteY4" fmla="*/ 591251 h 805842"/>
              <a:gd name="connsiteX5" fmla="*/ 58942 w 1336515"/>
              <a:gd name="connsiteY5" fmla="*/ 0 h 8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515" h="805842">
                <a:moveTo>
                  <a:pt x="58942" y="0"/>
                </a:moveTo>
                <a:lnTo>
                  <a:pt x="1336515" y="57150"/>
                </a:lnTo>
                <a:cubicBezTo>
                  <a:pt x="1265077" y="269453"/>
                  <a:pt x="1281890" y="447774"/>
                  <a:pt x="1122202" y="694058"/>
                </a:cubicBezTo>
                <a:cubicBezTo>
                  <a:pt x="858294" y="806308"/>
                  <a:pt x="675850" y="837002"/>
                  <a:pt x="391577" y="772549"/>
                </a:cubicBezTo>
                <a:cubicBezTo>
                  <a:pt x="249165" y="753149"/>
                  <a:pt x="268862" y="720009"/>
                  <a:pt x="213423" y="591251"/>
                </a:cubicBezTo>
                <a:cubicBezTo>
                  <a:pt x="157984" y="462493"/>
                  <a:pt x="-119189" y="86751"/>
                  <a:pt x="58942" y="0"/>
                </a:cubicBez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dåliga inomhusskor</a:t>
            </a:r>
            <a:endParaRPr lang="fi-FI" sz="1800" kern="1200" dirty="0">
              <a:solidFill>
                <a:schemeClr val="bg1"/>
              </a:solidFill>
              <a:effectLst/>
              <a:latin typeface="+mn-lt"/>
              <a:ea typeface="+mn-ea"/>
              <a:cs typeface="+mn-cs"/>
            </a:endParaRPr>
          </a:p>
        </p:txBody>
      </p:sp>
      <p:sp>
        <p:nvSpPr>
          <p:cNvPr id="21" name="TextBox 20">
            <a:extLst>
              <a:ext uri="{FF2B5EF4-FFF2-40B4-BE49-F238E27FC236}">
                <a16:creationId xmlns:a16="http://schemas.microsoft.com/office/drawing/2014/main" id="{8C2FA1A7-ED5C-ED28-3C00-270A5E5446D7}"/>
              </a:ext>
            </a:extLst>
          </p:cNvPr>
          <p:cNvSpPr txBox="1"/>
          <p:nvPr/>
        </p:nvSpPr>
        <p:spPr>
          <a:xfrm>
            <a:off x="8405219" y="4164116"/>
            <a:ext cx="1569022" cy="789126"/>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 name="connsiteX0" fmla="*/ 0 w 1277573"/>
              <a:gd name="connsiteY0" fmla="*/ 0 h 741632"/>
              <a:gd name="connsiteX1" fmla="*/ 1277573 w 1277573"/>
              <a:gd name="connsiteY1" fmla="*/ 57150 h 741632"/>
              <a:gd name="connsiteX2" fmla="*/ 1103991 w 1277573"/>
              <a:gd name="connsiteY2" fmla="*/ 741632 h 741632"/>
              <a:gd name="connsiteX3" fmla="*/ 115404 w 1277573"/>
              <a:gd name="connsiteY3" fmla="*/ 704586 h 741632"/>
              <a:gd name="connsiteX4" fmla="*/ 0 w 1277573"/>
              <a:gd name="connsiteY4" fmla="*/ 0 h 74163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72549"/>
              <a:gd name="connsiteX1" fmla="*/ 1277573 w 1277573"/>
              <a:gd name="connsiteY1" fmla="*/ 57150 h 772549"/>
              <a:gd name="connsiteX2" fmla="*/ 1103991 w 1277573"/>
              <a:gd name="connsiteY2" fmla="*/ 741632 h 772549"/>
              <a:gd name="connsiteX3" fmla="*/ 332635 w 1277573"/>
              <a:gd name="connsiteY3" fmla="*/ 772549 h 772549"/>
              <a:gd name="connsiteX4" fmla="*/ 0 w 1277573"/>
              <a:gd name="connsiteY4" fmla="*/ 0 h 772549"/>
              <a:gd name="connsiteX0" fmla="*/ 0 w 1277573"/>
              <a:gd name="connsiteY0" fmla="*/ 0 h 796471"/>
              <a:gd name="connsiteX1" fmla="*/ 1277573 w 1277573"/>
              <a:gd name="connsiteY1" fmla="*/ 57150 h 796471"/>
              <a:gd name="connsiteX2" fmla="*/ 1103991 w 1277573"/>
              <a:gd name="connsiteY2" fmla="*/ 741632 h 796471"/>
              <a:gd name="connsiteX3" fmla="*/ 332635 w 1277573"/>
              <a:gd name="connsiteY3" fmla="*/ 772549 h 796471"/>
              <a:gd name="connsiteX4" fmla="*/ 0 w 1277573"/>
              <a:gd name="connsiteY4" fmla="*/ 0 h 796471"/>
              <a:gd name="connsiteX0" fmla="*/ 0 w 1277573"/>
              <a:gd name="connsiteY0" fmla="*/ 0 h 790139"/>
              <a:gd name="connsiteX1" fmla="*/ 1277573 w 1277573"/>
              <a:gd name="connsiteY1" fmla="*/ 57150 h 790139"/>
              <a:gd name="connsiteX2" fmla="*/ 1063260 w 1277573"/>
              <a:gd name="connsiteY2" fmla="*/ 694058 h 790139"/>
              <a:gd name="connsiteX3" fmla="*/ 332635 w 1277573"/>
              <a:gd name="connsiteY3" fmla="*/ 772549 h 790139"/>
              <a:gd name="connsiteX4" fmla="*/ 0 w 1277573"/>
              <a:gd name="connsiteY4" fmla="*/ 0 h 790139"/>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58942 w 1336515"/>
              <a:gd name="connsiteY0" fmla="*/ 0 h 805842"/>
              <a:gd name="connsiteX1" fmla="*/ 1336515 w 1336515"/>
              <a:gd name="connsiteY1" fmla="*/ 57150 h 805842"/>
              <a:gd name="connsiteX2" fmla="*/ 1122202 w 1336515"/>
              <a:gd name="connsiteY2" fmla="*/ 694058 h 805842"/>
              <a:gd name="connsiteX3" fmla="*/ 391577 w 1336515"/>
              <a:gd name="connsiteY3" fmla="*/ 772549 h 805842"/>
              <a:gd name="connsiteX4" fmla="*/ 213423 w 1336515"/>
              <a:gd name="connsiteY4" fmla="*/ 591251 h 805842"/>
              <a:gd name="connsiteX5" fmla="*/ 58942 w 1336515"/>
              <a:gd name="connsiteY5" fmla="*/ 0 h 805842"/>
              <a:gd name="connsiteX0" fmla="*/ 58942 w 1336515"/>
              <a:gd name="connsiteY0" fmla="*/ 0 h 972550"/>
              <a:gd name="connsiteX1" fmla="*/ 1336515 w 1336515"/>
              <a:gd name="connsiteY1" fmla="*/ 57150 h 972550"/>
              <a:gd name="connsiteX2" fmla="*/ 1122202 w 1336515"/>
              <a:gd name="connsiteY2" fmla="*/ 694058 h 972550"/>
              <a:gd name="connsiteX3" fmla="*/ 459462 w 1336515"/>
              <a:gd name="connsiteY3" fmla="*/ 960907 h 972550"/>
              <a:gd name="connsiteX4" fmla="*/ 213423 w 1336515"/>
              <a:gd name="connsiteY4" fmla="*/ 591251 h 972550"/>
              <a:gd name="connsiteX5" fmla="*/ 58942 w 1336515"/>
              <a:gd name="connsiteY5" fmla="*/ 0 h 972550"/>
              <a:gd name="connsiteX0" fmla="*/ 58942 w 1336515"/>
              <a:gd name="connsiteY0" fmla="*/ 0 h 983878"/>
              <a:gd name="connsiteX1" fmla="*/ 1336515 w 1336515"/>
              <a:gd name="connsiteY1" fmla="*/ 57150 h 983878"/>
              <a:gd name="connsiteX2" fmla="*/ 1088260 w 1336515"/>
              <a:gd name="connsiteY2" fmla="*/ 832849 h 983878"/>
              <a:gd name="connsiteX3" fmla="*/ 459462 w 1336515"/>
              <a:gd name="connsiteY3" fmla="*/ 960907 h 983878"/>
              <a:gd name="connsiteX4" fmla="*/ 213423 w 1336515"/>
              <a:gd name="connsiteY4" fmla="*/ 591251 h 983878"/>
              <a:gd name="connsiteX5" fmla="*/ 58942 w 1336515"/>
              <a:gd name="connsiteY5" fmla="*/ 0 h 983878"/>
              <a:gd name="connsiteX0" fmla="*/ 61990 w 1339563"/>
              <a:gd name="connsiteY0" fmla="*/ 0 h 983878"/>
              <a:gd name="connsiteX1" fmla="*/ 1339563 w 1339563"/>
              <a:gd name="connsiteY1" fmla="*/ 57150 h 983878"/>
              <a:gd name="connsiteX2" fmla="*/ 1091308 w 1339563"/>
              <a:gd name="connsiteY2" fmla="*/ 832849 h 983878"/>
              <a:gd name="connsiteX3" fmla="*/ 462510 w 1339563"/>
              <a:gd name="connsiteY3" fmla="*/ 960907 h 983878"/>
              <a:gd name="connsiteX4" fmla="*/ 196106 w 1339563"/>
              <a:gd name="connsiteY4" fmla="*/ 700302 h 983878"/>
              <a:gd name="connsiteX5" fmla="*/ 61990 w 1339563"/>
              <a:gd name="connsiteY5" fmla="*/ 0 h 98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563" h="983878">
                <a:moveTo>
                  <a:pt x="61990" y="0"/>
                </a:moveTo>
                <a:lnTo>
                  <a:pt x="1339563" y="57150"/>
                </a:lnTo>
                <a:cubicBezTo>
                  <a:pt x="1268125" y="269453"/>
                  <a:pt x="1250996" y="586565"/>
                  <a:pt x="1091308" y="832849"/>
                </a:cubicBezTo>
                <a:cubicBezTo>
                  <a:pt x="827400" y="945099"/>
                  <a:pt x="746783" y="1025360"/>
                  <a:pt x="462510" y="960907"/>
                </a:cubicBezTo>
                <a:cubicBezTo>
                  <a:pt x="320098" y="941507"/>
                  <a:pt x="251545" y="829060"/>
                  <a:pt x="196106" y="700302"/>
                </a:cubicBezTo>
                <a:cubicBezTo>
                  <a:pt x="140667" y="571544"/>
                  <a:pt x="-116141" y="86751"/>
                  <a:pt x="61990" y="0"/>
                </a:cubicBez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farliga köksstegar</a:t>
            </a:r>
            <a:endParaRPr lang="fi-FI" sz="1800" kern="1200" dirty="0">
              <a:solidFill>
                <a:schemeClr val="bg1"/>
              </a:solidFill>
              <a:effectLst/>
              <a:latin typeface="+mn-lt"/>
              <a:ea typeface="+mn-ea"/>
              <a:cs typeface="+mn-cs"/>
            </a:endParaRPr>
          </a:p>
        </p:txBody>
      </p:sp>
      <p:sp>
        <p:nvSpPr>
          <p:cNvPr id="22" name="TextBox 21">
            <a:extLst>
              <a:ext uri="{FF2B5EF4-FFF2-40B4-BE49-F238E27FC236}">
                <a16:creationId xmlns:a16="http://schemas.microsoft.com/office/drawing/2014/main" id="{AB199EEB-6025-358B-FBA3-B4B9CDA6FD6E}"/>
              </a:ext>
            </a:extLst>
          </p:cNvPr>
          <p:cNvSpPr txBox="1"/>
          <p:nvPr/>
        </p:nvSpPr>
        <p:spPr>
          <a:xfrm>
            <a:off x="10298610" y="4192647"/>
            <a:ext cx="1569022" cy="646331"/>
          </a:xfrm>
          <a:custGeom>
            <a:avLst/>
            <a:gdLst>
              <a:gd name="connsiteX0" fmla="*/ 0 w 1420448"/>
              <a:gd name="connsiteY0" fmla="*/ 0 h 646331"/>
              <a:gd name="connsiteX1" fmla="*/ 1420448 w 1420448"/>
              <a:gd name="connsiteY1" fmla="*/ 0 h 646331"/>
              <a:gd name="connsiteX2" fmla="*/ 1420448 w 1420448"/>
              <a:gd name="connsiteY2" fmla="*/ 646331 h 646331"/>
              <a:gd name="connsiteX3" fmla="*/ 0 w 1420448"/>
              <a:gd name="connsiteY3" fmla="*/ 646331 h 646331"/>
              <a:gd name="connsiteX4" fmla="*/ 0 w 1420448"/>
              <a:gd name="connsiteY4" fmla="*/ 0 h 646331"/>
              <a:gd name="connsiteX0" fmla="*/ 0 w 1420448"/>
              <a:gd name="connsiteY0" fmla="*/ 0 h 817781"/>
              <a:gd name="connsiteX1" fmla="*/ 1420448 w 1420448"/>
              <a:gd name="connsiteY1" fmla="*/ 0 h 817781"/>
              <a:gd name="connsiteX2" fmla="*/ 1091835 w 1420448"/>
              <a:gd name="connsiteY2" fmla="*/ 817781 h 817781"/>
              <a:gd name="connsiteX3" fmla="*/ 0 w 1420448"/>
              <a:gd name="connsiteY3" fmla="*/ 646331 h 817781"/>
              <a:gd name="connsiteX4" fmla="*/ 0 w 1420448"/>
              <a:gd name="connsiteY4" fmla="*/ 0 h 817781"/>
              <a:gd name="connsiteX0" fmla="*/ 0 w 1277573"/>
              <a:gd name="connsiteY0" fmla="*/ 0 h 817781"/>
              <a:gd name="connsiteX1" fmla="*/ 1277573 w 1277573"/>
              <a:gd name="connsiteY1" fmla="*/ 57150 h 817781"/>
              <a:gd name="connsiteX2" fmla="*/ 1091835 w 1277573"/>
              <a:gd name="connsiteY2" fmla="*/ 817781 h 817781"/>
              <a:gd name="connsiteX3" fmla="*/ 0 w 1277573"/>
              <a:gd name="connsiteY3" fmla="*/ 646331 h 817781"/>
              <a:gd name="connsiteX4" fmla="*/ 0 w 1277573"/>
              <a:gd name="connsiteY4" fmla="*/ 0 h 817781"/>
              <a:gd name="connsiteX0" fmla="*/ 0 w 1277573"/>
              <a:gd name="connsiteY0" fmla="*/ 0 h 789206"/>
              <a:gd name="connsiteX1" fmla="*/ 1277573 w 1277573"/>
              <a:gd name="connsiteY1" fmla="*/ 57150 h 789206"/>
              <a:gd name="connsiteX2" fmla="*/ 1063260 w 1277573"/>
              <a:gd name="connsiteY2" fmla="*/ 789206 h 789206"/>
              <a:gd name="connsiteX3" fmla="*/ 0 w 1277573"/>
              <a:gd name="connsiteY3" fmla="*/ 646331 h 789206"/>
              <a:gd name="connsiteX4" fmla="*/ 0 w 1277573"/>
              <a:gd name="connsiteY4" fmla="*/ 0 h 789206"/>
              <a:gd name="connsiteX0" fmla="*/ 0 w 1277573"/>
              <a:gd name="connsiteY0" fmla="*/ 0 h 789206"/>
              <a:gd name="connsiteX1" fmla="*/ 1277573 w 1277573"/>
              <a:gd name="connsiteY1" fmla="*/ 57150 h 789206"/>
              <a:gd name="connsiteX2" fmla="*/ 1063260 w 1277573"/>
              <a:gd name="connsiteY2" fmla="*/ 789206 h 789206"/>
              <a:gd name="connsiteX3" fmla="*/ 115404 w 1277573"/>
              <a:gd name="connsiteY3" fmla="*/ 704586 h 789206"/>
              <a:gd name="connsiteX4" fmla="*/ 0 w 1277573"/>
              <a:gd name="connsiteY4" fmla="*/ 0 h 789206"/>
              <a:gd name="connsiteX0" fmla="*/ 0 w 1277573"/>
              <a:gd name="connsiteY0" fmla="*/ 0 h 741632"/>
              <a:gd name="connsiteX1" fmla="*/ 1277573 w 1277573"/>
              <a:gd name="connsiteY1" fmla="*/ 57150 h 741632"/>
              <a:gd name="connsiteX2" fmla="*/ 1103991 w 1277573"/>
              <a:gd name="connsiteY2" fmla="*/ 741632 h 741632"/>
              <a:gd name="connsiteX3" fmla="*/ 115404 w 1277573"/>
              <a:gd name="connsiteY3" fmla="*/ 704586 h 741632"/>
              <a:gd name="connsiteX4" fmla="*/ 0 w 1277573"/>
              <a:gd name="connsiteY4" fmla="*/ 0 h 74163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86142"/>
              <a:gd name="connsiteX1" fmla="*/ 1277573 w 1277573"/>
              <a:gd name="connsiteY1" fmla="*/ 57150 h 786142"/>
              <a:gd name="connsiteX2" fmla="*/ 1103991 w 1277573"/>
              <a:gd name="connsiteY2" fmla="*/ 741632 h 786142"/>
              <a:gd name="connsiteX3" fmla="*/ 291904 w 1277573"/>
              <a:gd name="connsiteY3" fmla="*/ 786142 h 786142"/>
              <a:gd name="connsiteX4" fmla="*/ 0 w 1277573"/>
              <a:gd name="connsiteY4" fmla="*/ 0 h 786142"/>
              <a:gd name="connsiteX0" fmla="*/ 0 w 1277573"/>
              <a:gd name="connsiteY0" fmla="*/ 0 h 772549"/>
              <a:gd name="connsiteX1" fmla="*/ 1277573 w 1277573"/>
              <a:gd name="connsiteY1" fmla="*/ 57150 h 772549"/>
              <a:gd name="connsiteX2" fmla="*/ 1103991 w 1277573"/>
              <a:gd name="connsiteY2" fmla="*/ 741632 h 772549"/>
              <a:gd name="connsiteX3" fmla="*/ 332635 w 1277573"/>
              <a:gd name="connsiteY3" fmla="*/ 772549 h 772549"/>
              <a:gd name="connsiteX4" fmla="*/ 0 w 1277573"/>
              <a:gd name="connsiteY4" fmla="*/ 0 h 772549"/>
              <a:gd name="connsiteX0" fmla="*/ 0 w 1277573"/>
              <a:gd name="connsiteY0" fmla="*/ 0 h 796471"/>
              <a:gd name="connsiteX1" fmla="*/ 1277573 w 1277573"/>
              <a:gd name="connsiteY1" fmla="*/ 57150 h 796471"/>
              <a:gd name="connsiteX2" fmla="*/ 1103991 w 1277573"/>
              <a:gd name="connsiteY2" fmla="*/ 741632 h 796471"/>
              <a:gd name="connsiteX3" fmla="*/ 332635 w 1277573"/>
              <a:gd name="connsiteY3" fmla="*/ 772549 h 796471"/>
              <a:gd name="connsiteX4" fmla="*/ 0 w 1277573"/>
              <a:gd name="connsiteY4" fmla="*/ 0 h 796471"/>
              <a:gd name="connsiteX0" fmla="*/ 0 w 1277573"/>
              <a:gd name="connsiteY0" fmla="*/ 0 h 790139"/>
              <a:gd name="connsiteX1" fmla="*/ 1277573 w 1277573"/>
              <a:gd name="connsiteY1" fmla="*/ 57150 h 790139"/>
              <a:gd name="connsiteX2" fmla="*/ 1063260 w 1277573"/>
              <a:gd name="connsiteY2" fmla="*/ 694058 h 790139"/>
              <a:gd name="connsiteX3" fmla="*/ 332635 w 1277573"/>
              <a:gd name="connsiteY3" fmla="*/ 772549 h 790139"/>
              <a:gd name="connsiteX4" fmla="*/ 0 w 1277573"/>
              <a:gd name="connsiteY4" fmla="*/ 0 h 790139"/>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0 w 1277573"/>
              <a:gd name="connsiteY0" fmla="*/ 0 h 805842"/>
              <a:gd name="connsiteX1" fmla="*/ 1277573 w 1277573"/>
              <a:gd name="connsiteY1" fmla="*/ 57150 h 805842"/>
              <a:gd name="connsiteX2" fmla="*/ 1063260 w 1277573"/>
              <a:gd name="connsiteY2" fmla="*/ 694058 h 805842"/>
              <a:gd name="connsiteX3" fmla="*/ 332635 w 1277573"/>
              <a:gd name="connsiteY3" fmla="*/ 772549 h 805842"/>
              <a:gd name="connsiteX4" fmla="*/ 0 w 1277573"/>
              <a:gd name="connsiteY4" fmla="*/ 0 h 805842"/>
              <a:gd name="connsiteX0" fmla="*/ 58942 w 1336515"/>
              <a:gd name="connsiteY0" fmla="*/ 0 h 805842"/>
              <a:gd name="connsiteX1" fmla="*/ 1336515 w 1336515"/>
              <a:gd name="connsiteY1" fmla="*/ 57150 h 805842"/>
              <a:gd name="connsiteX2" fmla="*/ 1122202 w 1336515"/>
              <a:gd name="connsiteY2" fmla="*/ 694058 h 805842"/>
              <a:gd name="connsiteX3" fmla="*/ 391577 w 1336515"/>
              <a:gd name="connsiteY3" fmla="*/ 772549 h 805842"/>
              <a:gd name="connsiteX4" fmla="*/ 213423 w 1336515"/>
              <a:gd name="connsiteY4" fmla="*/ 591251 h 805842"/>
              <a:gd name="connsiteX5" fmla="*/ 58942 w 1336515"/>
              <a:gd name="connsiteY5" fmla="*/ 0 h 805842"/>
              <a:gd name="connsiteX0" fmla="*/ 58942 w 1336515"/>
              <a:gd name="connsiteY0" fmla="*/ 0 h 972550"/>
              <a:gd name="connsiteX1" fmla="*/ 1336515 w 1336515"/>
              <a:gd name="connsiteY1" fmla="*/ 57150 h 972550"/>
              <a:gd name="connsiteX2" fmla="*/ 1122202 w 1336515"/>
              <a:gd name="connsiteY2" fmla="*/ 694058 h 972550"/>
              <a:gd name="connsiteX3" fmla="*/ 459462 w 1336515"/>
              <a:gd name="connsiteY3" fmla="*/ 960907 h 972550"/>
              <a:gd name="connsiteX4" fmla="*/ 213423 w 1336515"/>
              <a:gd name="connsiteY4" fmla="*/ 591251 h 972550"/>
              <a:gd name="connsiteX5" fmla="*/ 58942 w 1336515"/>
              <a:gd name="connsiteY5" fmla="*/ 0 h 972550"/>
              <a:gd name="connsiteX0" fmla="*/ 58942 w 1336515"/>
              <a:gd name="connsiteY0" fmla="*/ 0 h 983878"/>
              <a:gd name="connsiteX1" fmla="*/ 1336515 w 1336515"/>
              <a:gd name="connsiteY1" fmla="*/ 57150 h 983878"/>
              <a:gd name="connsiteX2" fmla="*/ 1088260 w 1336515"/>
              <a:gd name="connsiteY2" fmla="*/ 832849 h 983878"/>
              <a:gd name="connsiteX3" fmla="*/ 459462 w 1336515"/>
              <a:gd name="connsiteY3" fmla="*/ 960907 h 983878"/>
              <a:gd name="connsiteX4" fmla="*/ 213423 w 1336515"/>
              <a:gd name="connsiteY4" fmla="*/ 591251 h 983878"/>
              <a:gd name="connsiteX5" fmla="*/ 58942 w 1336515"/>
              <a:gd name="connsiteY5" fmla="*/ 0 h 983878"/>
              <a:gd name="connsiteX0" fmla="*/ 61990 w 1339563"/>
              <a:gd name="connsiteY0" fmla="*/ 0 h 983878"/>
              <a:gd name="connsiteX1" fmla="*/ 1339563 w 1339563"/>
              <a:gd name="connsiteY1" fmla="*/ 57150 h 983878"/>
              <a:gd name="connsiteX2" fmla="*/ 1091308 w 1339563"/>
              <a:gd name="connsiteY2" fmla="*/ 832849 h 983878"/>
              <a:gd name="connsiteX3" fmla="*/ 462510 w 1339563"/>
              <a:gd name="connsiteY3" fmla="*/ 960907 h 983878"/>
              <a:gd name="connsiteX4" fmla="*/ 196106 w 1339563"/>
              <a:gd name="connsiteY4" fmla="*/ 700302 h 983878"/>
              <a:gd name="connsiteX5" fmla="*/ 61990 w 1339563"/>
              <a:gd name="connsiteY5" fmla="*/ 0 h 98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563" h="983878">
                <a:moveTo>
                  <a:pt x="61990" y="0"/>
                </a:moveTo>
                <a:lnTo>
                  <a:pt x="1339563" y="57150"/>
                </a:lnTo>
                <a:cubicBezTo>
                  <a:pt x="1268125" y="269453"/>
                  <a:pt x="1250996" y="586565"/>
                  <a:pt x="1091308" y="832849"/>
                </a:cubicBezTo>
                <a:cubicBezTo>
                  <a:pt x="827400" y="945099"/>
                  <a:pt x="746783" y="1025360"/>
                  <a:pt x="462510" y="960907"/>
                </a:cubicBezTo>
                <a:cubicBezTo>
                  <a:pt x="320098" y="941507"/>
                  <a:pt x="251545" y="829060"/>
                  <a:pt x="196106" y="700302"/>
                </a:cubicBezTo>
                <a:cubicBezTo>
                  <a:pt x="140667" y="571544"/>
                  <a:pt x="-116141" y="86751"/>
                  <a:pt x="61990" y="0"/>
                </a:cubicBezTo>
                <a:close/>
              </a:path>
            </a:pathLst>
          </a:custGeom>
          <a:solidFill>
            <a:srgbClr val="324C62"/>
          </a:solidFill>
        </p:spPr>
        <p:txBody>
          <a:bodyPr wrap="square" rtlCol="0">
            <a:spAutoFit/>
          </a:bodyPr>
          <a:lstStyle/>
          <a:p>
            <a:pPr algn="ctr"/>
            <a:r>
              <a:rPr lang="sv-FI" sz="1800" kern="1200" dirty="0">
                <a:solidFill>
                  <a:schemeClr val="bg1"/>
                </a:solidFill>
                <a:effectLst/>
                <a:latin typeface="+mn-lt"/>
                <a:ea typeface="+mn-ea"/>
                <a:cs typeface="+mn-cs"/>
              </a:rPr>
              <a:t>farliga utomhuskor</a:t>
            </a:r>
            <a:endParaRPr lang="fi-FI"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93875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website&#10;&#10;Description automatically generated">
            <a:extLst>
              <a:ext uri="{FF2B5EF4-FFF2-40B4-BE49-F238E27FC236}">
                <a16:creationId xmlns:a16="http://schemas.microsoft.com/office/drawing/2014/main" id="{95BF22B5-B300-4534-8D42-13251B0E5569}"/>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2543" t="28230" r="13898" b="6383"/>
          <a:stretch>
            <a:fillRect/>
          </a:stretch>
        </p:blipFill>
        <p:spPr bwMode="auto">
          <a:xfrm>
            <a:off x="824147" y="771434"/>
            <a:ext cx="10543706" cy="5271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5F73211-D914-4898-A7C9-4F3571E01AB9}"/>
              </a:ext>
            </a:extLst>
          </p:cNvPr>
          <p:cNvSpPr>
            <a:spLocks noGrp="1"/>
          </p:cNvSpPr>
          <p:nvPr>
            <p:ph type="ftr" sz="quarter" idx="11"/>
          </p:nvPr>
        </p:nvSpPr>
        <p:spPr>
          <a:xfrm>
            <a:off x="3869268" y="6404118"/>
            <a:ext cx="5911517" cy="365125"/>
          </a:xfrm>
        </p:spPr>
        <p:txBody>
          <a:bodyPr>
            <a:normAutofit/>
          </a:bodyPr>
          <a:lstStyle/>
          <a:p>
            <a:pPr>
              <a:spcAft>
                <a:spcPts val="600"/>
              </a:spcAft>
            </a:pPr>
            <a:r>
              <a:rPr lang="sv-SE">
                <a:solidFill>
                  <a:srgbClr val="FFFFFF"/>
                </a:solidFill>
              </a:rPr>
              <a:t>Hemmets säkerhetsträning</a:t>
            </a:r>
            <a:endParaRPr lang="fi-FI">
              <a:solidFill>
                <a:srgbClr val="FFFFFF"/>
              </a:solidFill>
            </a:endParaRPr>
          </a:p>
        </p:txBody>
      </p:sp>
      <p:sp>
        <p:nvSpPr>
          <p:cNvPr id="3" name="Slide Number Placeholder 2">
            <a:extLst>
              <a:ext uri="{FF2B5EF4-FFF2-40B4-BE49-F238E27FC236}">
                <a16:creationId xmlns:a16="http://schemas.microsoft.com/office/drawing/2014/main" id="{5BDAC60D-9993-4643-AAD0-9EEC58BE5D4B}"/>
              </a:ext>
            </a:extLst>
          </p:cNvPr>
          <p:cNvSpPr>
            <a:spLocks noGrp="1"/>
          </p:cNvSpPr>
          <p:nvPr>
            <p:ph type="sldNum" sz="quarter" idx="12"/>
          </p:nvPr>
        </p:nvSpPr>
        <p:spPr/>
        <p:txBody>
          <a:bodyPr>
            <a:normAutofit/>
          </a:bodyPr>
          <a:lstStyle/>
          <a:p>
            <a:pPr>
              <a:spcAft>
                <a:spcPts val="600"/>
              </a:spcAft>
            </a:pPr>
            <a:fld id="{3764AA29-B7F6-4299-8215-1A6CF7A7C7F0}" type="slidenum">
              <a:rPr lang="fi-FI">
                <a:solidFill>
                  <a:srgbClr val="FFFFFF"/>
                </a:solidFill>
              </a:rPr>
              <a:pPr>
                <a:spcAft>
                  <a:spcPts val="600"/>
                </a:spcAft>
              </a:pPr>
              <a:t>5</a:t>
            </a:fld>
            <a:endParaRPr lang="fi-FI">
              <a:solidFill>
                <a:srgbClr val="FFFFFF"/>
              </a:solidFill>
            </a:endParaRPr>
          </a:p>
        </p:txBody>
      </p:sp>
      <p:pic>
        <p:nvPicPr>
          <p:cNvPr id="5" name="Picture 4">
            <a:extLst>
              <a:ext uri="{FF2B5EF4-FFF2-40B4-BE49-F238E27FC236}">
                <a16:creationId xmlns:a16="http://schemas.microsoft.com/office/drawing/2014/main" id="{7BBB8CCE-2206-4919-A09B-B353627F9F8E}"/>
              </a:ext>
            </a:extLst>
          </p:cNvPr>
          <p:cNvPicPr>
            <a:picLocks noChangeAspect="1"/>
          </p:cNvPicPr>
          <p:nvPr/>
        </p:nvPicPr>
        <p:blipFill>
          <a:blip r:embed="rId5"/>
          <a:stretch>
            <a:fillRect/>
          </a:stretch>
        </p:blipFill>
        <p:spPr>
          <a:xfrm>
            <a:off x="128337" y="1"/>
            <a:ext cx="1040063" cy="698628"/>
          </a:xfrm>
          <a:prstGeom prst="rect">
            <a:avLst/>
          </a:prstGeom>
        </p:spPr>
      </p:pic>
      <p:sp>
        <p:nvSpPr>
          <p:cNvPr id="7" name="TextBox 6">
            <a:extLst>
              <a:ext uri="{FF2B5EF4-FFF2-40B4-BE49-F238E27FC236}">
                <a16:creationId xmlns:a16="http://schemas.microsoft.com/office/drawing/2014/main" id="{90C4CD2B-6F1E-CCA7-F342-7A1CC6B9D6E2}"/>
              </a:ext>
            </a:extLst>
          </p:cNvPr>
          <p:cNvSpPr txBox="1"/>
          <p:nvPr/>
        </p:nvSpPr>
        <p:spPr>
          <a:xfrm>
            <a:off x="1042989" y="1923248"/>
            <a:ext cx="3940326" cy="1644089"/>
          </a:xfrm>
          <a:custGeom>
            <a:avLst/>
            <a:gdLst>
              <a:gd name="connsiteX0" fmla="*/ 0 w 3686175"/>
              <a:gd name="connsiteY0" fmla="*/ 0 h 1569660"/>
              <a:gd name="connsiteX1" fmla="*/ 3686175 w 3686175"/>
              <a:gd name="connsiteY1" fmla="*/ 0 h 1569660"/>
              <a:gd name="connsiteX2" fmla="*/ 3686175 w 3686175"/>
              <a:gd name="connsiteY2" fmla="*/ 1569660 h 1569660"/>
              <a:gd name="connsiteX3" fmla="*/ 0 w 3686175"/>
              <a:gd name="connsiteY3" fmla="*/ 1569660 h 1569660"/>
              <a:gd name="connsiteX4" fmla="*/ 0 w 3686175"/>
              <a:gd name="connsiteY4" fmla="*/ 0 h 1569660"/>
              <a:gd name="connsiteX0" fmla="*/ 0 w 3686175"/>
              <a:gd name="connsiteY0" fmla="*/ 0 h 1622823"/>
              <a:gd name="connsiteX1" fmla="*/ 3686175 w 3686175"/>
              <a:gd name="connsiteY1" fmla="*/ 0 h 1622823"/>
              <a:gd name="connsiteX2" fmla="*/ 3526687 w 3686175"/>
              <a:gd name="connsiteY2" fmla="*/ 1622823 h 1622823"/>
              <a:gd name="connsiteX3" fmla="*/ 0 w 3686175"/>
              <a:gd name="connsiteY3" fmla="*/ 1569660 h 1622823"/>
              <a:gd name="connsiteX4" fmla="*/ 0 w 3686175"/>
              <a:gd name="connsiteY4" fmla="*/ 0 h 1622823"/>
              <a:gd name="connsiteX0" fmla="*/ 0 w 3686175"/>
              <a:gd name="connsiteY0" fmla="*/ 0 h 1622823"/>
              <a:gd name="connsiteX1" fmla="*/ 3686175 w 3686175"/>
              <a:gd name="connsiteY1" fmla="*/ 0 h 1622823"/>
              <a:gd name="connsiteX2" fmla="*/ 3526687 w 3686175"/>
              <a:gd name="connsiteY2" fmla="*/ 1622823 h 1622823"/>
              <a:gd name="connsiteX3" fmla="*/ 0 w 3686175"/>
              <a:gd name="connsiteY3" fmla="*/ 1569660 h 1622823"/>
              <a:gd name="connsiteX4" fmla="*/ 0 w 3686175"/>
              <a:gd name="connsiteY4" fmla="*/ 0 h 1622823"/>
              <a:gd name="connsiteX0" fmla="*/ 0 w 3686175"/>
              <a:gd name="connsiteY0" fmla="*/ 0 h 1622823"/>
              <a:gd name="connsiteX1" fmla="*/ 3686175 w 3686175"/>
              <a:gd name="connsiteY1" fmla="*/ 0 h 1622823"/>
              <a:gd name="connsiteX2" fmla="*/ 3526687 w 3686175"/>
              <a:gd name="connsiteY2" fmla="*/ 1622823 h 1622823"/>
              <a:gd name="connsiteX3" fmla="*/ 0 w 3686175"/>
              <a:gd name="connsiteY3" fmla="*/ 1569660 h 1622823"/>
              <a:gd name="connsiteX4" fmla="*/ 0 w 3686175"/>
              <a:gd name="connsiteY4" fmla="*/ 0 h 1622823"/>
              <a:gd name="connsiteX0" fmla="*/ 0 w 3940326"/>
              <a:gd name="connsiteY0" fmla="*/ 0 h 1622823"/>
              <a:gd name="connsiteX1" fmla="*/ 3686175 w 3940326"/>
              <a:gd name="connsiteY1" fmla="*/ 0 h 1622823"/>
              <a:gd name="connsiteX2" fmla="*/ 3624705 w 3940326"/>
              <a:gd name="connsiteY2" fmla="*/ 788055 h 1622823"/>
              <a:gd name="connsiteX3" fmla="*/ 3526687 w 3940326"/>
              <a:gd name="connsiteY3" fmla="*/ 1622823 h 1622823"/>
              <a:gd name="connsiteX4" fmla="*/ 0 w 3940326"/>
              <a:gd name="connsiteY4" fmla="*/ 1569660 h 1622823"/>
              <a:gd name="connsiteX5" fmla="*/ 0 w 3940326"/>
              <a:gd name="connsiteY5" fmla="*/ 0 h 1622823"/>
              <a:gd name="connsiteX0" fmla="*/ 0 w 3940326"/>
              <a:gd name="connsiteY0" fmla="*/ 0 h 1633456"/>
              <a:gd name="connsiteX1" fmla="*/ 3686175 w 3940326"/>
              <a:gd name="connsiteY1" fmla="*/ 0 h 1633456"/>
              <a:gd name="connsiteX2" fmla="*/ 3624705 w 3940326"/>
              <a:gd name="connsiteY2" fmla="*/ 788055 h 1633456"/>
              <a:gd name="connsiteX3" fmla="*/ 3388464 w 3940326"/>
              <a:gd name="connsiteY3" fmla="*/ 1633456 h 1633456"/>
              <a:gd name="connsiteX4" fmla="*/ 0 w 3940326"/>
              <a:gd name="connsiteY4" fmla="*/ 1569660 h 1633456"/>
              <a:gd name="connsiteX5" fmla="*/ 0 w 3940326"/>
              <a:gd name="connsiteY5" fmla="*/ 0 h 1633456"/>
              <a:gd name="connsiteX0" fmla="*/ 0 w 3940326"/>
              <a:gd name="connsiteY0" fmla="*/ 0 h 1654721"/>
              <a:gd name="connsiteX1" fmla="*/ 3686175 w 3940326"/>
              <a:gd name="connsiteY1" fmla="*/ 0 h 1654721"/>
              <a:gd name="connsiteX2" fmla="*/ 3624705 w 3940326"/>
              <a:gd name="connsiteY2" fmla="*/ 788055 h 1654721"/>
              <a:gd name="connsiteX3" fmla="*/ 3335301 w 3940326"/>
              <a:gd name="connsiteY3" fmla="*/ 1654721 h 1654721"/>
              <a:gd name="connsiteX4" fmla="*/ 0 w 3940326"/>
              <a:gd name="connsiteY4" fmla="*/ 1569660 h 1654721"/>
              <a:gd name="connsiteX5" fmla="*/ 0 w 3940326"/>
              <a:gd name="connsiteY5" fmla="*/ 0 h 1654721"/>
              <a:gd name="connsiteX0" fmla="*/ 0 w 3940326"/>
              <a:gd name="connsiteY0" fmla="*/ 0 h 1644089"/>
              <a:gd name="connsiteX1" fmla="*/ 3686175 w 3940326"/>
              <a:gd name="connsiteY1" fmla="*/ 0 h 1644089"/>
              <a:gd name="connsiteX2" fmla="*/ 3624705 w 3940326"/>
              <a:gd name="connsiteY2" fmla="*/ 788055 h 1644089"/>
              <a:gd name="connsiteX3" fmla="*/ 3303404 w 3940326"/>
              <a:gd name="connsiteY3" fmla="*/ 1644089 h 1644089"/>
              <a:gd name="connsiteX4" fmla="*/ 0 w 3940326"/>
              <a:gd name="connsiteY4" fmla="*/ 1569660 h 1644089"/>
              <a:gd name="connsiteX5" fmla="*/ 0 w 3940326"/>
              <a:gd name="connsiteY5" fmla="*/ 0 h 1644089"/>
              <a:gd name="connsiteX0" fmla="*/ 0 w 3940326"/>
              <a:gd name="connsiteY0" fmla="*/ 0 h 1644089"/>
              <a:gd name="connsiteX1" fmla="*/ 3686175 w 3940326"/>
              <a:gd name="connsiteY1" fmla="*/ 0 h 1644089"/>
              <a:gd name="connsiteX2" fmla="*/ 3624705 w 3940326"/>
              <a:gd name="connsiteY2" fmla="*/ 788055 h 1644089"/>
              <a:gd name="connsiteX3" fmla="*/ 3207711 w 3940326"/>
              <a:gd name="connsiteY3" fmla="*/ 1644089 h 1644089"/>
              <a:gd name="connsiteX4" fmla="*/ 0 w 3940326"/>
              <a:gd name="connsiteY4" fmla="*/ 1569660 h 1644089"/>
              <a:gd name="connsiteX5" fmla="*/ 0 w 3940326"/>
              <a:gd name="connsiteY5" fmla="*/ 0 h 1644089"/>
              <a:gd name="connsiteX0" fmla="*/ 0 w 3940326"/>
              <a:gd name="connsiteY0" fmla="*/ 0 h 1644089"/>
              <a:gd name="connsiteX1" fmla="*/ 3686175 w 3940326"/>
              <a:gd name="connsiteY1" fmla="*/ 0 h 1644089"/>
              <a:gd name="connsiteX2" fmla="*/ 3624705 w 3940326"/>
              <a:gd name="connsiteY2" fmla="*/ 788055 h 1644089"/>
              <a:gd name="connsiteX3" fmla="*/ 3016325 w 3940326"/>
              <a:gd name="connsiteY3" fmla="*/ 1644089 h 1644089"/>
              <a:gd name="connsiteX4" fmla="*/ 0 w 3940326"/>
              <a:gd name="connsiteY4" fmla="*/ 1569660 h 1644089"/>
              <a:gd name="connsiteX5" fmla="*/ 0 w 3940326"/>
              <a:gd name="connsiteY5" fmla="*/ 0 h 1644089"/>
              <a:gd name="connsiteX0" fmla="*/ 0 w 3940326"/>
              <a:gd name="connsiteY0" fmla="*/ 0 h 1644089"/>
              <a:gd name="connsiteX1" fmla="*/ 3686175 w 3940326"/>
              <a:gd name="connsiteY1" fmla="*/ 0 h 1644089"/>
              <a:gd name="connsiteX2" fmla="*/ 3624705 w 3940326"/>
              <a:gd name="connsiteY2" fmla="*/ 788055 h 1644089"/>
              <a:gd name="connsiteX3" fmla="*/ 2846204 w 3940326"/>
              <a:gd name="connsiteY3" fmla="*/ 1644089 h 1644089"/>
              <a:gd name="connsiteX4" fmla="*/ 0 w 3940326"/>
              <a:gd name="connsiteY4" fmla="*/ 1569660 h 1644089"/>
              <a:gd name="connsiteX5" fmla="*/ 0 w 3940326"/>
              <a:gd name="connsiteY5" fmla="*/ 0 h 16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326" h="1644089">
                <a:moveTo>
                  <a:pt x="0" y="0"/>
                </a:moveTo>
                <a:lnTo>
                  <a:pt x="3686175" y="0"/>
                </a:lnTo>
                <a:cubicBezTo>
                  <a:pt x="4279660" y="124254"/>
                  <a:pt x="3651286" y="517585"/>
                  <a:pt x="3624705" y="788055"/>
                </a:cubicBezTo>
                <a:cubicBezTo>
                  <a:pt x="3598124" y="1058525"/>
                  <a:pt x="3439689" y="1506733"/>
                  <a:pt x="2846204" y="1644089"/>
                </a:cubicBezTo>
                <a:lnTo>
                  <a:pt x="0" y="1569660"/>
                </a:lnTo>
                <a:lnTo>
                  <a:pt x="0" y="0"/>
                </a:lnTo>
                <a:close/>
              </a:path>
            </a:pathLst>
          </a:custGeom>
          <a:solidFill>
            <a:srgbClr val="74AEDB"/>
          </a:solidFill>
        </p:spPr>
        <p:txBody>
          <a:bodyPr wrap="square" rtlCol="0">
            <a:spAutoFit/>
          </a:bodyPr>
          <a:lstStyle/>
          <a:p>
            <a:br>
              <a:rPr lang="sv-FI" sz="2400" kern="1200" dirty="0">
                <a:solidFill>
                  <a:schemeClr val="bg1"/>
                </a:solidFill>
                <a:effectLst/>
                <a:latin typeface="+mn-lt"/>
                <a:ea typeface="+mn-ea"/>
                <a:cs typeface="+mn-cs"/>
              </a:rPr>
            </a:br>
            <a:r>
              <a:rPr lang="sv-FI" sz="2400" kern="1200" dirty="0">
                <a:solidFill>
                  <a:schemeClr val="bg1"/>
                </a:solidFill>
                <a:effectLst/>
                <a:latin typeface="+mn-lt"/>
                <a:ea typeface="+mn-ea"/>
                <a:cs typeface="+mn-cs"/>
              </a:rPr>
              <a:t>Minst var femte, typiskt var tredje och ibland även hälften</a:t>
            </a:r>
            <a:r>
              <a:rPr lang="sv-FI" sz="1600" kern="1200" dirty="0">
                <a:solidFill>
                  <a:schemeClr val="bg1"/>
                </a:solidFill>
                <a:effectLst/>
                <a:latin typeface="+mn-lt"/>
                <a:ea typeface="+mn-ea"/>
                <a:cs typeface="+mn-cs"/>
              </a:rPr>
              <a:t>.</a:t>
            </a:r>
            <a:endParaRPr lang="fi-FI" sz="1600" kern="1200" dirty="0">
              <a:solidFill>
                <a:schemeClr val="bg1"/>
              </a:solidFill>
              <a:effectLst/>
              <a:latin typeface="+mn-lt"/>
              <a:ea typeface="+mn-ea"/>
              <a:cs typeface="+mn-cs"/>
            </a:endParaRPr>
          </a:p>
        </p:txBody>
      </p:sp>
      <p:sp>
        <p:nvSpPr>
          <p:cNvPr id="8" name="TextBox 7">
            <a:extLst>
              <a:ext uri="{FF2B5EF4-FFF2-40B4-BE49-F238E27FC236}">
                <a16:creationId xmlns:a16="http://schemas.microsoft.com/office/drawing/2014/main" id="{358F557E-AE70-84F0-060B-682BFB6B446C}"/>
              </a:ext>
            </a:extLst>
          </p:cNvPr>
          <p:cNvSpPr txBox="1"/>
          <p:nvPr/>
        </p:nvSpPr>
        <p:spPr>
          <a:xfrm>
            <a:off x="1042988" y="4149923"/>
            <a:ext cx="3909060" cy="1569660"/>
          </a:xfrm>
          <a:custGeom>
            <a:avLst/>
            <a:gdLst>
              <a:gd name="connsiteX0" fmla="*/ 0 w 3909060"/>
              <a:gd name="connsiteY0" fmla="*/ 0 h 1569660"/>
              <a:gd name="connsiteX1" fmla="*/ 3909060 w 3909060"/>
              <a:gd name="connsiteY1" fmla="*/ 0 h 1569660"/>
              <a:gd name="connsiteX2" fmla="*/ 3909060 w 3909060"/>
              <a:gd name="connsiteY2" fmla="*/ 1569660 h 1569660"/>
              <a:gd name="connsiteX3" fmla="*/ 0 w 3909060"/>
              <a:gd name="connsiteY3" fmla="*/ 1569660 h 1569660"/>
              <a:gd name="connsiteX4" fmla="*/ 0 w 3909060"/>
              <a:gd name="connsiteY4" fmla="*/ 0 h 1569660"/>
              <a:gd name="connsiteX0" fmla="*/ 0 w 3909060"/>
              <a:gd name="connsiteY0" fmla="*/ 0 h 1569660"/>
              <a:gd name="connsiteX1" fmla="*/ 3909060 w 3909060"/>
              <a:gd name="connsiteY1" fmla="*/ 0 h 1569660"/>
              <a:gd name="connsiteX2" fmla="*/ 3792102 w 3909060"/>
              <a:gd name="connsiteY2" fmla="*/ 1569660 h 1569660"/>
              <a:gd name="connsiteX3" fmla="*/ 0 w 3909060"/>
              <a:gd name="connsiteY3" fmla="*/ 1569660 h 1569660"/>
              <a:gd name="connsiteX4" fmla="*/ 0 w 3909060"/>
              <a:gd name="connsiteY4" fmla="*/ 0 h 1569660"/>
              <a:gd name="connsiteX0" fmla="*/ 0 w 3909060"/>
              <a:gd name="connsiteY0" fmla="*/ 0 h 1569660"/>
              <a:gd name="connsiteX1" fmla="*/ 3909060 w 3909060"/>
              <a:gd name="connsiteY1" fmla="*/ 0 h 1569660"/>
              <a:gd name="connsiteX2" fmla="*/ 3866530 w 3909060"/>
              <a:gd name="connsiteY2" fmla="*/ 1569660 h 1569660"/>
              <a:gd name="connsiteX3" fmla="*/ 0 w 3909060"/>
              <a:gd name="connsiteY3" fmla="*/ 1569660 h 1569660"/>
              <a:gd name="connsiteX4" fmla="*/ 0 w 3909060"/>
              <a:gd name="connsiteY4" fmla="*/ 0 h 1569660"/>
              <a:gd name="connsiteX0" fmla="*/ 0 w 3909060"/>
              <a:gd name="connsiteY0" fmla="*/ 0 h 1569660"/>
              <a:gd name="connsiteX1" fmla="*/ 3909060 w 3909060"/>
              <a:gd name="connsiteY1" fmla="*/ 0 h 1569660"/>
              <a:gd name="connsiteX2" fmla="*/ 3866530 w 3909060"/>
              <a:gd name="connsiteY2" fmla="*/ 1569660 h 1569660"/>
              <a:gd name="connsiteX3" fmla="*/ 0 w 3909060"/>
              <a:gd name="connsiteY3" fmla="*/ 1569660 h 1569660"/>
              <a:gd name="connsiteX4" fmla="*/ 0 w 3909060"/>
              <a:gd name="connsiteY4" fmla="*/ 0 h 1569660"/>
              <a:gd name="connsiteX0" fmla="*/ 0 w 3909060"/>
              <a:gd name="connsiteY0" fmla="*/ 0 h 1569660"/>
              <a:gd name="connsiteX1" fmla="*/ 3909060 w 3909060"/>
              <a:gd name="connsiteY1" fmla="*/ 0 h 1569660"/>
              <a:gd name="connsiteX2" fmla="*/ 3877162 w 3909060"/>
              <a:gd name="connsiteY2" fmla="*/ 1537763 h 1569660"/>
              <a:gd name="connsiteX3" fmla="*/ 0 w 3909060"/>
              <a:gd name="connsiteY3" fmla="*/ 1569660 h 1569660"/>
              <a:gd name="connsiteX4" fmla="*/ 0 w 390906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060" h="1569660">
                <a:moveTo>
                  <a:pt x="0" y="0"/>
                </a:moveTo>
                <a:lnTo>
                  <a:pt x="3909060" y="0"/>
                </a:lnTo>
                <a:cubicBezTo>
                  <a:pt x="3894883" y="523220"/>
                  <a:pt x="3816911" y="823157"/>
                  <a:pt x="3877162" y="1537763"/>
                </a:cubicBezTo>
                <a:lnTo>
                  <a:pt x="0" y="1569660"/>
                </a:lnTo>
                <a:lnTo>
                  <a:pt x="0" y="0"/>
                </a:lnTo>
                <a:close/>
              </a:path>
            </a:pathLst>
          </a:custGeom>
          <a:solidFill>
            <a:srgbClr val="ACC68E"/>
          </a:solidFill>
        </p:spPr>
        <p:txBody>
          <a:bodyPr wrap="square" rtlCol="0">
            <a:spAutoFit/>
          </a:bodyPr>
          <a:lstStyle/>
          <a:p>
            <a:r>
              <a:rPr lang="sv-FI" sz="2400" kern="1200" dirty="0">
                <a:solidFill>
                  <a:schemeClr val="bg1"/>
                </a:solidFill>
                <a:effectLst/>
                <a:latin typeface="+mn-lt"/>
                <a:ea typeface="+mn-ea"/>
                <a:cs typeface="+mn-cs"/>
              </a:rPr>
              <a:t>Mångsidig motion är den effektivaste metoden för att förebygga enskilda fallolyckor.</a:t>
            </a:r>
            <a:endParaRPr lang="fi-FI" sz="24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FA08D816-CA9A-DAFD-7EA8-E12843E14582}"/>
              </a:ext>
            </a:extLst>
          </p:cNvPr>
          <p:cNvSpPr txBox="1"/>
          <p:nvPr/>
        </p:nvSpPr>
        <p:spPr>
          <a:xfrm>
            <a:off x="6205010" y="2145328"/>
            <a:ext cx="4056300" cy="1590925"/>
          </a:xfrm>
          <a:custGeom>
            <a:avLst/>
            <a:gdLst>
              <a:gd name="connsiteX0" fmla="*/ 0 w 4056300"/>
              <a:gd name="connsiteY0" fmla="*/ 0 h 1569660"/>
              <a:gd name="connsiteX1" fmla="*/ 4056300 w 4056300"/>
              <a:gd name="connsiteY1" fmla="*/ 0 h 1569660"/>
              <a:gd name="connsiteX2" fmla="*/ 4056300 w 4056300"/>
              <a:gd name="connsiteY2" fmla="*/ 1569660 h 1569660"/>
              <a:gd name="connsiteX3" fmla="*/ 0 w 4056300"/>
              <a:gd name="connsiteY3" fmla="*/ 1569660 h 1569660"/>
              <a:gd name="connsiteX4" fmla="*/ 0 w 4056300"/>
              <a:gd name="connsiteY4" fmla="*/ 0 h 1569660"/>
              <a:gd name="connsiteX0" fmla="*/ 0 w 4056300"/>
              <a:gd name="connsiteY0" fmla="*/ 0 h 1590925"/>
              <a:gd name="connsiteX1" fmla="*/ 4056300 w 4056300"/>
              <a:gd name="connsiteY1" fmla="*/ 0 h 1590925"/>
              <a:gd name="connsiteX2" fmla="*/ 3928709 w 4056300"/>
              <a:gd name="connsiteY2" fmla="*/ 1590925 h 1590925"/>
              <a:gd name="connsiteX3" fmla="*/ 0 w 4056300"/>
              <a:gd name="connsiteY3" fmla="*/ 1569660 h 1590925"/>
              <a:gd name="connsiteX4" fmla="*/ 0 w 4056300"/>
              <a:gd name="connsiteY4" fmla="*/ 0 h 1590925"/>
              <a:gd name="connsiteX0" fmla="*/ 0 w 4056300"/>
              <a:gd name="connsiteY0" fmla="*/ 0 h 1590925"/>
              <a:gd name="connsiteX1" fmla="*/ 4056300 w 4056300"/>
              <a:gd name="connsiteY1" fmla="*/ 0 h 1590925"/>
              <a:gd name="connsiteX2" fmla="*/ 3928709 w 4056300"/>
              <a:gd name="connsiteY2" fmla="*/ 1590925 h 1590925"/>
              <a:gd name="connsiteX3" fmla="*/ 0 w 4056300"/>
              <a:gd name="connsiteY3" fmla="*/ 1569660 h 1590925"/>
              <a:gd name="connsiteX4" fmla="*/ 0 w 4056300"/>
              <a:gd name="connsiteY4" fmla="*/ 0 h 159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300" h="1590925">
                <a:moveTo>
                  <a:pt x="0" y="0"/>
                </a:moveTo>
                <a:lnTo>
                  <a:pt x="4056300" y="0"/>
                </a:lnTo>
                <a:cubicBezTo>
                  <a:pt x="4013770" y="530308"/>
                  <a:pt x="3939341" y="752273"/>
                  <a:pt x="3928709" y="1590925"/>
                </a:cubicBezTo>
                <a:lnTo>
                  <a:pt x="0" y="1569660"/>
                </a:lnTo>
                <a:lnTo>
                  <a:pt x="0" y="0"/>
                </a:lnTo>
                <a:close/>
              </a:path>
            </a:pathLst>
          </a:custGeom>
          <a:solidFill>
            <a:srgbClr val="ACC68E"/>
          </a:solidFill>
        </p:spPr>
        <p:txBody>
          <a:bodyPr wrap="square" rtlCol="0">
            <a:spAutoFit/>
          </a:bodyPr>
          <a:lstStyle/>
          <a:p>
            <a:r>
              <a:rPr lang="sv-FI" sz="2400" kern="1200" dirty="0">
                <a:solidFill>
                  <a:schemeClr val="bg1"/>
                </a:solidFill>
                <a:effectLst/>
                <a:latin typeface="+mn-lt"/>
                <a:ea typeface="+mn-ea"/>
                <a:cs typeface="+mn-cs"/>
              </a:rPr>
              <a:t>Effektiv och resultatrikt arbete för att förebygga fallolyckor grundar sig på bedömning av fallrisken.</a:t>
            </a:r>
            <a:endParaRPr lang="fi-FI" sz="2400" kern="1200" dirty="0">
              <a:solidFill>
                <a:schemeClr val="bg1"/>
              </a:solidFill>
              <a:effectLst/>
              <a:latin typeface="+mn-lt"/>
              <a:ea typeface="+mn-ea"/>
              <a:cs typeface="+mn-cs"/>
            </a:endParaRPr>
          </a:p>
        </p:txBody>
      </p:sp>
      <p:sp>
        <p:nvSpPr>
          <p:cNvPr id="10" name="TextBox 9">
            <a:extLst>
              <a:ext uri="{FF2B5EF4-FFF2-40B4-BE49-F238E27FC236}">
                <a16:creationId xmlns:a16="http://schemas.microsoft.com/office/drawing/2014/main" id="{2EBCD53E-6B95-9CE1-A47E-42627CC35BF5}"/>
              </a:ext>
            </a:extLst>
          </p:cNvPr>
          <p:cNvSpPr txBox="1"/>
          <p:nvPr/>
        </p:nvSpPr>
        <p:spPr>
          <a:xfrm>
            <a:off x="6205010" y="4027951"/>
            <a:ext cx="4944002" cy="2000548"/>
          </a:xfrm>
          <a:custGeom>
            <a:avLst/>
            <a:gdLst>
              <a:gd name="connsiteX0" fmla="*/ 0 w 4958290"/>
              <a:gd name="connsiteY0" fmla="*/ 0 h 954107"/>
              <a:gd name="connsiteX1" fmla="*/ 4958290 w 4958290"/>
              <a:gd name="connsiteY1" fmla="*/ 0 h 954107"/>
              <a:gd name="connsiteX2" fmla="*/ 4958290 w 4958290"/>
              <a:gd name="connsiteY2" fmla="*/ 954107 h 954107"/>
              <a:gd name="connsiteX3" fmla="*/ 0 w 4958290"/>
              <a:gd name="connsiteY3" fmla="*/ 954107 h 954107"/>
              <a:gd name="connsiteX4" fmla="*/ 0 w 4958290"/>
              <a:gd name="connsiteY4" fmla="*/ 0 h 954107"/>
              <a:gd name="connsiteX0" fmla="*/ 0 w 4958290"/>
              <a:gd name="connsiteY0" fmla="*/ 0 h 982682"/>
              <a:gd name="connsiteX1" fmla="*/ 4958290 w 4958290"/>
              <a:gd name="connsiteY1" fmla="*/ 0 h 982682"/>
              <a:gd name="connsiteX2" fmla="*/ 3929590 w 4958290"/>
              <a:gd name="connsiteY2" fmla="*/ 982682 h 982682"/>
              <a:gd name="connsiteX3" fmla="*/ 0 w 4958290"/>
              <a:gd name="connsiteY3" fmla="*/ 954107 h 982682"/>
              <a:gd name="connsiteX4" fmla="*/ 0 w 4958290"/>
              <a:gd name="connsiteY4" fmla="*/ 0 h 982682"/>
              <a:gd name="connsiteX0" fmla="*/ 0 w 4958290"/>
              <a:gd name="connsiteY0" fmla="*/ 0 h 982682"/>
              <a:gd name="connsiteX1" fmla="*/ 4958290 w 4958290"/>
              <a:gd name="connsiteY1" fmla="*/ 0 h 982682"/>
              <a:gd name="connsiteX2" fmla="*/ 3929590 w 4958290"/>
              <a:gd name="connsiteY2" fmla="*/ 982682 h 982682"/>
              <a:gd name="connsiteX3" fmla="*/ 0 w 4958290"/>
              <a:gd name="connsiteY3" fmla="*/ 954107 h 982682"/>
              <a:gd name="connsiteX4" fmla="*/ 0 w 4958290"/>
              <a:gd name="connsiteY4" fmla="*/ 0 h 982682"/>
              <a:gd name="connsiteX0" fmla="*/ 0 w 4958290"/>
              <a:gd name="connsiteY0" fmla="*/ 0 h 968646"/>
              <a:gd name="connsiteX1" fmla="*/ 4958290 w 4958290"/>
              <a:gd name="connsiteY1" fmla="*/ 0 h 968646"/>
              <a:gd name="connsiteX2" fmla="*/ 3986740 w 4958290"/>
              <a:gd name="connsiteY2" fmla="*/ 968646 h 968646"/>
              <a:gd name="connsiteX3" fmla="*/ 0 w 4958290"/>
              <a:gd name="connsiteY3" fmla="*/ 954107 h 968646"/>
              <a:gd name="connsiteX4" fmla="*/ 0 w 4958290"/>
              <a:gd name="connsiteY4" fmla="*/ 0 h 968646"/>
              <a:gd name="connsiteX0" fmla="*/ 0 w 4958290"/>
              <a:gd name="connsiteY0" fmla="*/ 0 h 968646"/>
              <a:gd name="connsiteX1" fmla="*/ 4958290 w 4958290"/>
              <a:gd name="connsiteY1" fmla="*/ 0 h 968646"/>
              <a:gd name="connsiteX2" fmla="*/ 3986740 w 4958290"/>
              <a:gd name="connsiteY2" fmla="*/ 968646 h 968646"/>
              <a:gd name="connsiteX3" fmla="*/ 0 w 4958290"/>
              <a:gd name="connsiteY3" fmla="*/ 954107 h 968646"/>
              <a:gd name="connsiteX4" fmla="*/ 0 w 4958290"/>
              <a:gd name="connsiteY4" fmla="*/ 0 h 968646"/>
              <a:gd name="connsiteX0" fmla="*/ 0 w 4944002"/>
              <a:gd name="connsiteY0" fmla="*/ 0 h 968646"/>
              <a:gd name="connsiteX1" fmla="*/ 4944002 w 4944002"/>
              <a:gd name="connsiteY1" fmla="*/ 7018 h 968646"/>
              <a:gd name="connsiteX2" fmla="*/ 3986740 w 4944002"/>
              <a:gd name="connsiteY2" fmla="*/ 968646 h 968646"/>
              <a:gd name="connsiteX3" fmla="*/ 0 w 4944002"/>
              <a:gd name="connsiteY3" fmla="*/ 954107 h 968646"/>
              <a:gd name="connsiteX4" fmla="*/ 0 w 4944002"/>
              <a:gd name="connsiteY4" fmla="*/ 0 h 968646"/>
              <a:gd name="connsiteX0" fmla="*/ 0 w 4944002"/>
              <a:gd name="connsiteY0" fmla="*/ 0 h 968646"/>
              <a:gd name="connsiteX1" fmla="*/ 4944002 w 4944002"/>
              <a:gd name="connsiteY1" fmla="*/ 7018 h 968646"/>
              <a:gd name="connsiteX2" fmla="*/ 3986740 w 4944002"/>
              <a:gd name="connsiteY2" fmla="*/ 968646 h 968646"/>
              <a:gd name="connsiteX3" fmla="*/ 0 w 4944002"/>
              <a:gd name="connsiteY3" fmla="*/ 954107 h 968646"/>
              <a:gd name="connsiteX4" fmla="*/ 0 w 4944002"/>
              <a:gd name="connsiteY4" fmla="*/ 0 h 96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002" h="968646">
                <a:moveTo>
                  <a:pt x="0" y="0"/>
                </a:moveTo>
                <a:lnTo>
                  <a:pt x="4944002" y="7018"/>
                </a:lnTo>
                <a:cubicBezTo>
                  <a:pt x="4086752" y="439851"/>
                  <a:pt x="4258202" y="367127"/>
                  <a:pt x="3986740" y="968646"/>
                </a:cubicBezTo>
                <a:lnTo>
                  <a:pt x="0" y="954107"/>
                </a:lnTo>
                <a:lnTo>
                  <a:pt x="0" y="0"/>
                </a:lnTo>
                <a:close/>
              </a:path>
            </a:pathLst>
          </a:custGeom>
          <a:solidFill>
            <a:srgbClr val="74AEDB"/>
          </a:solidFill>
        </p:spPr>
        <p:txBody>
          <a:bodyPr wrap="square" rtlCol="0">
            <a:spAutoFit/>
          </a:bodyPr>
          <a:lstStyle/>
          <a:p>
            <a:r>
              <a:rPr lang="sv-FI" sz="2400" kern="1200" dirty="0">
                <a:solidFill>
                  <a:schemeClr val="bg1"/>
                </a:solidFill>
                <a:effectLst/>
                <a:latin typeface="+mn-lt"/>
                <a:ea typeface="+mn-ea"/>
                <a:cs typeface="+mn-cs"/>
              </a:rPr>
              <a:t>Om det finns flera riskfaktorer för en fallolycka behövs omfattande bedömning av fallrisken och individuellt planerade åtgärder.</a:t>
            </a:r>
            <a:endParaRPr lang="fi-FI" sz="2400" kern="1200" dirty="0">
              <a:solidFill>
                <a:schemeClr val="bg1"/>
              </a:solidFill>
              <a:effectLst/>
              <a:latin typeface="+mn-lt"/>
              <a:ea typeface="+mn-ea"/>
              <a:cs typeface="+mn-cs"/>
            </a:endParaRPr>
          </a:p>
          <a:p>
            <a:endParaRPr lang="fi-FI" sz="2800" kern="1200" dirty="0">
              <a:solidFill>
                <a:schemeClr val="bg1"/>
              </a:solidFill>
              <a:effectLst/>
              <a:latin typeface="+mn-lt"/>
              <a:ea typeface="+mn-ea"/>
              <a:cs typeface="+mn-cs"/>
            </a:endParaRPr>
          </a:p>
        </p:txBody>
      </p:sp>
      <p:sp>
        <p:nvSpPr>
          <p:cNvPr id="12" name="TextBox 11">
            <a:extLst>
              <a:ext uri="{FF2B5EF4-FFF2-40B4-BE49-F238E27FC236}">
                <a16:creationId xmlns:a16="http://schemas.microsoft.com/office/drawing/2014/main" id="{3E8358A1-05DF-D266-17B3-08BF4B61B97D}"/>
              </a:ext>
            </a:extLst>
          </p:cNvPr>
          <p:cNvSpPr txBox="1"/>
          <p:nvPr/>
        </p:nvSpPr>
        <p:spPr>
          <a:xfrm>
            <a:off x="1105694" y="927109"/>
            <a:ext cx="7246938" cy="584775"/>
          </a:xfrm>
          <a:prstGeom prst="rect">
            <a:avLst/>
          </a:prstGeom>
          <a:solidFill>
            <a:srgbClr val="F2F2F2"/>
          </a:solidFill>
        </p:spPr>
        <p:txBody>
          <a:bodyPr wrap="square" rtlCol="0">
            <a:spAutoFit/>
          </a:bodyPr>
          <a:lstStyle/>
          <a:p>
            <a:r>
              <a:rPr lang="sv-FI" sz="3200" b="1" kern="1200" dirty="0">
                <a:solidFill>
                  <a:schemeClr val="tx2">
                    <a:lumMod val="75000"/>
                  </a:schemeClr>
                </a:solidFill>
                <a:effectLst/>
                <a:latin typeface="Arial Black" panose="020B0A04020102020204" pitchFamily="34" charset="0"/>
              </a:rPr>
              <a:t>Fallolyckor kan förebyggas</a:t>
            </a:r>
            <a:endParaRPr lang="fi-FI" sz="3200" b="1" kern="1200" dirty="0">
              <a:solidFill>
                <a:schemeClr val="tx2">
                  <a:lumMod val="75000"/>
                </a:schemeClr>
              </a:solidFill>
              <a:effectLst/>
              <a:latin typeface="Arial Black" panose="020B0A04020102020204" pitchFamily="34" charset="0"/>
            </a:endParaRPr>
          </a:p>
        </p:txBody>
      </p:sp>
    </p:spTree>
    <p:extLst>
      <p:ext uri="{BB962C8B-B14F-4D97-AF65-F5344CB8AC3E}">
        <p14:creationId xmlns:p14="http://schemas.microsoft.com/office/powerpoint/2010/main" val="199865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up of a chart&#10;&#10;Description automatically generated">
            <a:extLst>
              <a:ext uri="{FF2B5EF4-FFF2-40B4-BE49-F238E27FC236}">
                <a16:creationId xmlns:a16="http://schemas.microsoft.com/office/drawing/2014/main" id="{DC12B3C3-B715-4BAE-999A-844B39EB0F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584" t="11302" r="16760" b="10667"/>
          <a:stretch>
            <a:fillRect/>
          </a:stretch>
        </p:blipFill>
        <p:spPr bwMode="auto">
          <a:xfrm>
            <a:off x="2153008" y="771434"/>
            <a:ext cx="7885985" cy="5271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2CEA1C28-BBEC-3D4C-6F7C-804F53800D9F}"/>
              </a:ext>
            </a:extLst>
          </p:cNvPr>
          <p:cNvSpPr>
            <a:spLocks noGrp="1"/>
          </p:cNvSpPr>
          <p:nvPr>
            <p:ph type="ftr" sz="quarter" idx="11"/>
          </p:nvPr>
        </p:nvSpPr>
        <p:spPr>
          <a:xfrm>
            <a:off x="3869268" y="6404118"/>
            <a:ext cx="5911517"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Hemmets säkerhetsträning</a:t>
            </a:r>
          </a:p>
        </p:txBody>
      </p:sp>
      <p:sp>
        <p:nvSpPr>
          <p:cNvPr id="5" name="Slide Number Placeholder 4">
            <a:extLst>
              <a:ext uri="{FF2B5EF4-FFF2-40B4-BE49-F238E27FC236}">
                <a16:creationId xmlns:a16="http://schemas.microsoft.com/office/drawing/2014/main" id="{5D69D9E7-7580-0B0F-83A3-12AB99FE2336}"/>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764AA29-B7F6-4299-8215-1A6CF7A7C7F0}" type="slidenum">
              <a:rPr lang="en-US">
                <a:solidFill>
                  <a:srgbClr val="FFFFFF"/>
                </a:solidFill>
              </a:rPr>
              <a:pPr>
                <a:spcAft>
                  <a:spcPts val="600"/>
                </a:spcAft>
              </a:pPr>
              <a:t>6</a:t>
            </a:fld>
            <a:endParaRPr lang="en-US">
              <a:solidFill>
                <a:srgbClr val="FFFFFF"/>
              </a:solidFill>
            </a:endParaRPr>
          </a:p>
        </p:txBody>
      </p:sp>
      <p:sp>
        <p:nvSpPr>
          <p:cNvPr id="7" name="TextBox 6">
            <a:extLst>
              <a:ext uri="{FF2B5EF4-FFF2-40B4-BE49-F238E27FC236}">
                <a16:creationId xmlns:a16="http://schemas.microsoft.com/office/drawing/2014/main" id="{7B405D5D-77B8-A15A-3BFE-CB61CB8504A6}"/>
              </a:ext>
            </a:extLst>
          </p:cNvPr>
          <p:cNvSpPr txBox="1"/>
          <p:nvPr/>
        </p:nvSpPr>
        <p:spPr>
          <a:xfrm>
            <a:off x="2427327" y="2391067"/>
            <a:ext cx="1065681" cy="276999"/>
          </a:xfrm>
          <a:prstGeom prst="rect">
            <a:avLst/>
          </a:prstGeom>
          <a:solidFill>
            <a:srgbClr val="DAE3F3"/>
          </a:solidFill>
        </p:spPr>
        <p:txBody>
          <a:bodyPr wrap="square" rtlCol="0">
            <a:spAutoFit/>
          </a:bodyPr>
          <a:lstStyle/>
          <a:p>
            <a:r>
              <a:rPr lang="fi-FI" sz="1200" dirty="0" err="1"/>
              <a:t>Hög</a:t>
            </a:r>
            <a:r>
              <a:rPr lang="fi-FI" sz="1200" dirty="0"/>
              <a:t> </a:t>
            </a:r>
            <a:r>
              <a:rPr lang="fi-FI" sz="1200" dirty="0" err="1"/>
              <a:t>ålder</a:t>
            </a:r>
            <a:endParaRPr lang="fi-FI" sz="1200" dirty="0"/>
          </a:p>
        </p:txBody>
      </p:sp>
      <p:sp>
        <p:nvSpPr>
          <p:cNvPr id="8" name="TextBox 7">
            <a:extLst>
              <a:ext uri="{FF2B5EF4-FFF2-40B4-BE49-F238E27FC236}">
                <a16:creationId xmlns:a16="http://schemas.microsoft.com/office/drawing/2014/main" id="{6C29D025-A8CE-9044-C90C-E0B0E3CAD5F3}"/>
              </a:ext>
            </a:extLst>
          </p:cNvPr>
          <p:cNvSpPr txBox="1"/>
          <p:nvPr/>
        </p:nvSpPr>
        <p:spPr>
          <a:xfrm>
            <a:off x="3601694" y="2473198"/>
            <a:ext cx="804672" cy="461665"/>
          </a:xfrm>
          <a:prstGeom prst="rect">
            <a:avLst/>
          </a:prstGeom>
          <a:solidFill>
            <a:srgbClr val="DAE3F3"/>
          </a:solidFill>
        </p:spPr>
        <p:txBody>
          <a:bodyPr wrap="square" rtlCol="0">
            <a:spAutoFit/>
          </a:bodyPr>
          <a:lstStyle/>
          <a:p>
            <a:pPr algn="ctr"/>
            <a:r>
              <a:rPr lang="fi-FI" sz="1200"/>
              <a:t>Nedsatt syn</a:t>
            </a:r>
            <a:endParaRPr lang="fi-FI" sz="1200" dirty="0"/>
          </a:p>
        </p:txBody>
      </p:sp>
      <p:sp>
        <p:nvSpPr>
          <p:cNvPr id="10" name="TextBox 9">
            <a:extLst>
              <a:ext uri="{FF2B5EF4-FFF2-40B4-BE49-F238E27FC236}">
                <a16:creationId xmlns:a16="http://schemas.microsoft.com/office/drawing/2014/main" id="{3D11EAF2-D760-FCD7-363E-5819E436A471}"/>
              </a:ext>
            </a:extLst>
          </p:cNvPr>
          <p:cNvSpPr txBox="1"/>
          <p:nvPr/>
        </p:nvSpPr>
        <p:spPr>
          <a:xfrm>
            <a:off x="4813507" y="1107198"/>
            <a:ext cx="1065681" cy="276999"/>
          </a:xfrm>
          <a:prstGeom prst="rect">
            <a:avLst/>
          </a:prstGeom>
          <a:solidFill>
            <a:srgbClr val="DAE3F3"/>
          </a:solidFill>
        </p:spPr>
        <p:txBody>
          <a:bodyPr wrap="square" rtlCol="0">
            <a:spAutoFit/>
          </a:bodyPr>
          <a:lstStyle/>
          <a:p>
            <a:r>
              <a:rPr lang="fi-FI" sz="1200" dirty="0" err="1"/>
              <a:t>Kvinnokön</a:t>
            </a:r>
            <a:r>
              <a:rPr lang="fi-FI" sz="1200" dirty="0"/>
              <a:t> </a:t>
            </a:r>
          </a:p>
        </p:txBody>
      </p:sp>
      <p:sp>
        <p:nvSpPr>
          <p:cNvPr id="12" name="TextBox 11">
            <a:extLst>
              <a:ext uri="{FF2B5EF4-FFF2-40B4-BE49-F238E27FC236}">
                <a16:creationId xmlns:a16="http://schemas.microsoft.com/office/drawing/2014/main" id="{FF08004D-87AF-8538-781B-981D89FC09D7}"/>
              </a:ext>
            </a:extLst>
          </p:cNvPr>
          <p:cNvSpPr txBox="1"/>
          <p:nvPr/>
        </p:nvSpPr>
        <p:spPr>
          <a:xfrm>
            <a:off x="2427327" y="1027339"/>
            <a:ext cx="1561149" cy="461665"/>
          </a:xfrm>
          <a:prstGeom prst="rect">
            <a:avLst/>
          </a:prstGeom>
          <a:solidFill>
            <a:srgbClr val="DAE3F3"/>
          </a:solidFill>
        </p:spPr>
        <p:txBody>
          <a:bodyPr wrap="square" rtlCol="0">
            <a:spAutoFit/>
          </a:bodyPr>
          <a:lstStyle/>
          <a:p>
            <a:pPr algn="ctr"/>
            <a:r>
              <a:rPr lang="fi-FI" sz="1200" dirty="0" err="1"/>
              <a:t>Sjukdomar</a:t>
            </a:r>
            <a:r>
              <a:rPr lang="fi-FI" sz="1200" dirty="0"/>
              <a:t>, </a:t>
            </a:r>
            <a:r>
              <a:rPr lang="fi-FI" sz="1200" dirty="0" err="1"/>
              <a:t>såsom</a:t>
            </a:r>
            <a:r>
              <a:rPr lang="fi-FI" sz="1200" dirty="0"/>
              <a:t> </a:t>
            </a:r>
            <a:r>
              <a:rPr lang="fi-FI" sz="1200" dirty="0" err="1"/>
              <a:t>Parkinsons</a:t>
            </a:r>
            <a:r>
              <a:rPr lang="fi-FI" sz="1200" dirty="0"/>
              <a:t> </a:t>
            </a:r>
            <a:r>
              <a:rPr lang="fi-FI" sz="1200" dirty="0" err="1"/>
              <a:t>sjukdom</a:t>
            </a:r>
            <a:endParaRPr lang="fi-FI" sz="1200" dirty="0"/>
          </a:p>
        </p:txBody>
      </p:sp>
      <p:sp>
        <p:nvSpPr>
          <p:cNvPr id="14" name="TextBox 13">
            <a:extLst>
              <a:ext uri="{FF2B5EF4-FFF2-40B4-BE49-F238E27FC236}">
                <a16:creationId xmlns:a16="http://schemas.microsoft.com/office/drawing/2014/main" id="{7187D91C-313E-26FE-46A0-046A51351D0D}"/>
              </a:ext>
            </a:extLst>
          </p:cNvPr>
          <p:cNvSpPr txBox="1"/>
          <p:nvPr/>
        </p:nvSpPr>
        <p:spPr>
          <a:xfrm>
            <a:off x="2615261" y="1686987"/>
            <a:ext cx="2962579" cy="584775"/>
          </a:xfrm>
          <a:prstGeom prst="rect">
            <a:avLst/>
          </a:prstGeom>
          <a:solidFill>
            <a:srgbClr val="DAE3F3"/>
          </a:solidFill>
        </p:spPr>
        <p:txBody>
          <a:bodyPr wrap="square" rtlCol="0">
            <a:spAutoFit/>
          </a:bodyPr>
          <a:lstStyle/>
          <a:p>
            <a:pPr algn="ctr"/>
            <a:r>
              <a:rPr lang="fi-FI" sz="1600" b="1" dirty="0" err="1">
                <a:latin typeface="+mj-lt"/>
              </a:rPr>
              <a:t>Infre</a:t>
            </a:r>
            <a:r>
              <a:rPr lang="fi-FI" sz="1600" b="1" dirty="0">
                <a:latin typeface="+mj-lt"/>
              </a:rPr>
              <a:t> </a:t>
            </a:r>
            <a:r>
              <a:rPr lang="fi-FI" sz="1600" b="1" dirty="0" err="1">
                <a:latin typeface="+mj-lt"/>
              </a:rPr>
              <a:t>faktorer</a:t>
            </a:r>
            <a:r>
              <a:rPr lang="fi-FI" sz="1600" b="1" dirty="0">
                <a:latin typeface="+mj-lt"/>
              </a:rPr>
              <a:t> </a:t>
            </a:r>
            <a:r>
              <a:rPr lang="fi-FI" sz="1600" b="1" dirty="0" err="1">
                <a:latin typeface="+mj-lt"/>
              </a:rPr>
              <a:t>som</a:t>
            </a:r>
            <a:r>
              <a:rPr lang="fi-FI" sz="1600" b="1" dirty="0">
                <a:latin typeface="+mj-lt"/>
              </a:rPr>
              <a:t> du </a:t>
            </a:r>
            <a:r>
              <a:rPr lang="fi-FI" sz="1600" b="1" dirty="0" err="1">
                <a:latin typeface="+mj-lt"/>
              </a:rPr>
              <a:t>själv</a:t>
            </a:r>
            <a:r>
              <a:rPr lang="fi-FI" sz="1600" b="1" dirty="0">
                <a:latin typeface="+mj-lt"/>
              </a:rPr>
              <a:t> </a:t>
            </a:r>
            <a:r>
              <a:rPr lang="fi-FI" sz="1600" b="1" dirty="0" err="1">
                <a:latin typeface="+mj-lt"/>
              </a:rPr>
              <a:t>kan</a:t>
            </a:r>
            <a:r>
              <a:rPr lang="fi-FI" sz="1600" b="1" dirty="0">
                <a:latin typeface="+mj-lt"/>
              </a:rPr>
              <a:t> </a:t>
            </a:r>
            <a:r>
              <a:rPr lang="fi-FI" sz="1600" b="1" dirty="0" err="1">
                <a:latin typeface="+mj-lt"/>
              </a:rPr>
              <a:t>påverka</a:t>
            </a:r>
            <a:endParaRPr lang="fi-FI" sz="1600" b="1" dirty="0">
              <a:latin typeface="+mj-lt"/>
            </a:endParaRPr>
          </a:p>
        </p:txBody>
      </p:sp>
      <p:sp>
        <p:nvSpPr>
          <p:cNvPr id="9" name="TextBox 8">
            <a:extLst>
              <a:ext uri="{FF2B5EF4-FFF2-40B4-BE49-F238E27FC236}">
                <a16:creationId xmlns:a16="http://schemas.microsoft.com/office/drawing/2014/main" id="{2FBE95A6-A4B8-B38F-3BA0-AB5AFBD6F0F6}"/>
              </a:ext>
            </a:extLst>
          </p:cNvPr>
          <p:cNvSpPr txBox="1"/>
          <p:nvPr/>
        </p:nvSpPr>
        <p:spPr>
          <a:xfrm>
            <a:off x="4824097" y="2114068"/>
            <a:ext cx="1065681" cy="461665"/>
          </a:xfrm>
          <a:prstGeom prst="rect">
            <a:avLst/>
          </a:prstGeom>
          <a:solidFill>
            <a:srgbClr val="DAE3F3"/>
          </a:solidFill>
        </p:spPr>
        <p:txBody>
          <a:bodyPr wrap="square" rtlCol="0">
            <a:spAutoFit/>
          </a:bodyPr>
          <a:lstStyle/>
          <a:p>
            <a:pPr algn="ctr"/>
            <a:r>
              <a:rPr lang="fi-FI" sz="1200" dirty="0" err="1"/>
              <a:t>Har</a:t>
            </a:r>
            <a:r>
              <a:rPr lang="fi-FI" sz="1200" dirty="0"/>
              <a:t> </a:t>
            </a:r>
            <a:r>
              <a:rPr lang="fi-FI" sz="1200" dirty="0" err="1"/>
              <a:t>fallit</a:t>
            </a:r>
            <a:r>
              <a:rPr lang="fi-FI" sz="1200" dirty="0"/>
              <a:t> </a:t>
            </a:r>
            <a:r>
              <a:rPr lang="fi-FI" sz="1200" dirty="0" err="1"/>
              <a:t>tidigare</a:t>
            </a:r>
            <a:endParaRPr lang="fi-FI" sz="1200" dirty="0"/>
          </a:p>
        </p:txBody>
      </p:sp>
      <p:sp>
        <p:nvSpPr>
          <p:cNvPr id="15" name="TextBox 14">
            <a:extLst>
              <a:ext uri="{FF2B5EF4-FFF2-40B4-BE49-F238E27FC236}">
                <a16:creationId xmlns:a16="http://schemas.microsoft.com/office/drawing/2014/main" id="{20482BF1-CF02-C96C-A8FE-06AD9672A0D9}"/>
              </a:ext>
            </a:extLst>
          </p:cNvPr>
          <p:cNvSpPr txBox="1"/>
          <p:nvPr/>
        </p:nvSpPr>
        <p:spPr>
          <a:xfrm>
            <a:off x="5005852" y="3115022"/>
            <a:ext cx="2025884" cy="584775"/>
          </a:xfrm>
          <a:prstGeom prst="rect">
            <a:avLst/>
          </a:prstGeom>
          <a:solidFill>
            <a:srgbClr val="B8C2E1"/>
          </a:solidFill>
        </p:spPr>
        <p:txBody>
          <a:bodyPr wrap="square" rtlCol="0">
            <a:spAutoFit/>
          </a:bodyPr>
          <a:lstStyle/>
          <a:p>
            <a:pPr algn="ctr"/>
            <a:r>
              <a:rPr lang="fi-FI" sz="3200" b="1" dirty="0" err="1">
                <a:latin typeface="+mj-lt"/>
              </a:rPr>
              <a:t>Fallolycka</a:t>
            </a:r>
            <a:endParaRPr lang="fi-FI" sz="3200" b="1" dirty="0">
              <a:latin typeface="+mj-lt"/>
            </a:endParaRPr>
          </a:p>
        </p:txBody>
      </p:sp>
      <p:sp>
        <p:nvSpPr>
          <p:cNvPr id="16" name="TextBox 15">
            <a:extLst>
              <a:ext uri="{FF2B5EF4-FFF2-40B4-BE49-F238E27FC236}">
                <a16:creationId xmlns:a16="http://schemas.microsoft.com/office/drawing/2014/main" id="{C8C5853B-AE13-C2C7-001B-BF94D07570A0}"/>
              </a:ext>
            </a:extLst>
          </p:cNvPr>
          <p:cNvSpPr txBox="1"/>
          <p:nvPr/>
        </p:nvSpPr>
        <p:spPr>
          <a:xfrm>
            <a:off x="2244007" y="3592761"/>
            <a:ext cx="1065681" cy="646331"/>
          </a:xfrm>
          <a:prstGeom prst="rect">
            <a:avLst/>
          </a:prstGeom>
          <a:solidFill>
            <a:srgbClr val="D6DCE5"/>
          </a:solidFill>
        </p:spPr>
        <p:txBody>
          <a:bodyPr wrap="square" rtlCol="0">
            <a:spAutoFit/>
          </a:bodyPr>
          <a:lstStyle/>
          <a:p>
            <a:pPr algn="ctr"/>
            <a:r>
              <a:rPr lang="fi-FI" sz="1200" dirty="0" err="1"/>
              <a:t>Sjukdomar</a:t>
            </a:r>
            <a:r>
              <a:rPr lang="fi-FI" sz="1200" dirty="0"/>
              <a:t> </a:t>
            </a:r>
            <a:r>
              <a:rPr lang="fi-FI" sz="1200" dirty="0">
                <a:sym typeface="Wingdings" panose="05000000000000000000" pitchFamily="2" charset="2"/>
              </a:rPr>
              <a:t> </a:t>
            </a:r>
            <a:r>
              <a:rPr lang="fi-FI" sz="1200" dirty="0" err="1">
                <a:sym typeface="Wingdings" panose="05000000000000000000" pitchFamily="2" charset="2"/>
              </a:rPr>
              <a:t>korrekt</a:t>
            </a:r>
            <a:r>
              <a:rPr lang="fi-FI" sz="1200" dirty="0">
                <a:sym typeface="Wingdings" panose="05000000000000000000" pitchFamily="2" charset="2"/>
              </a:rPr>
              <a:t> </a:t>
            </a:r>
            <a:r>
              <a:rPr lang="fi-FI" sz="1200" dirty="0" err="1">
                <a:sym typeface="Wingdings" panose="05000000000000000000" pitchFamily="2" charset="2"/>
              </a:rPr>
              <a:t>vård</a:t>
            </a:r>
            <a:r>
              <a:rPr lang="fi-FI" sz="1200" dirty="0">
                <a:sym typeface="Wingdings" panose="05000000000000000000" pitchFamily="2" charset="2"/>
              </a:rPr>
              <a:t> av </a:t>
            </a:r>
            <a:r>
              <a:rPr lang="fi-FI" sz="1200" dirty="0" err="1">
                <a:sym typeface="Wingdings" panose="05000000000000000000" pitchFamily="2" charset="2"/>
              </a:rPr>
              <a:t>dem</a:t>
            </a:r>
            <a:endParaRPr lang="fi-FI" sz="1200" dirty="0"/>
          </a:p>
        </p:txBody>
      </p:sp>
      <p:sp>
        <p:nvSpPr>
          <p:cNvPr id="17" name="TextBox 16">
            <a:extLst>
              <a:ext uri="{FF2B5EF4-FFF2-40B4-BE49-F238E27FC236}">
                <a16:creationId xmlns:a16="http://schemas.microsoft.com/office/drawing/2014/main" id="{A8FE739F-5D43-9C8C-F067-B3D3B17A9574}"/>
              </a:ext>
            </a:extLst>
          </p:cNvPr>
          <p:cNvSpPr txBox="1"/>
          <p:nvPr/>
        </p:nvSpPr>
        <p:spPr>
          <a:xfrm>
            <a:off x="3615958" y="3668924"/>
            <a:ext cx="1218640" cy="646331"/>
          </a:xfrm>
          <a:prstGeom prst="rect">
            <a:avLst/>
          </a:prstGeom>
          <a:solidFill>
            <a:srgbClr val="D6DCE5"/>
          </a:solidFill>
        </p:spPr>
        <p:txBody>
          <a:bodyPr wrap="square" rtlCol="0">
            <a:spAutoFit/>
          </a:bodyPr>
          <a:lstStyle/>
          <a:p>
            <a:pPr algn="ctr"/>
            <a:r>
              <a:rPr lang="fi-FI" sz="1200" dirty="0" err="1"/>
              <a:t>Nedsatt</a:t>
            </a:r>
            <a:r>
              <a:rPr lang="fi-FI" sz="1200" dirty="0"/>
              <a:t> </a:t>
            </a:r>
            <a:r>
              <a:rPr lang="fi-FI" sz="1200" dirty="0" err="1"/>
              <a:t>balans</a:t>
            </a:r>
            <a:r>
              <a:rPr lang="fi-FI" sz="1200" dirty="0"/>
              <a:t>- </a:t>
            </a:r>
            <a:r>
              <a:rPr lang="fi-FI" sz="1200" dirty="0" err="1"/>
              <a:t>och</a:t>
            </a:r>
            <a:r>
              <a:rPr lang="fi-FI" sz="1200" dirty="0"/>
              <a:t> </a:t>
            </a:r>
            <a:r>
              <a:rPr lang="fi-FI" sz="1200" dirty="0" err="1"/>
              <a:t>rörelsefärmåga</a:t>
            </a:r>
            <a:endParaRPr lang="fi-FI" sz="1200" dirty="0"/>
          </a:p>
        </p:txBody>
      </p:sp>
      <p:sp>
        <p:nvSpPr>
          <p:cNvPr id="19" name="TextBox 18">
            <a:extLst>
              <a:ext uri="{FF2B5EF4-FFF2-40B4-BE49-F238E27FC236}">
                <a16:creationId xmlns:a16="http://schemas.microsoft.com/office/drawing/2014/main" id="{F93D2397-1A35-7916-DFC1-BAE4746A0293}"/>
              </a:ext>
            </a:extLst>
          </p:cNvPr>
          <p:cNvSpPr txBox="1"/>
          <p:nvPr/>
        </p:nvSpPr>
        <p:spPr>
          <a:xfrm>
            <a:off x="2703336" y="4407588"/>
            <a:ext cx="2889427" cy="584775"/>
          </a:xfrm>
          <a:prstGeom prst="rect">
            <a:avLst/>
          </a:prstGeom>
          <a:solidFill>
            <a:srgbClr val="D6DCE5"/>
          </a:solidFill>
        </p:spPr>
        <p:txBody>
          <a:bodyPr wrap="square" rtlCol="0">
            <a:spAutoFit/>
          </a:bodyPr>
          <a:lstStyle/>
          <a:p>
            <a:pPr algn="ctr"/>
            <a:r>
              <a:rPr lang="fi-FI" sz="1600" b="1" dirty="0" err="1">
                <a:latin typeface="+mj-lt"/>
              </a:rPr>
              <a:t>Infre</a:t>
            </a:r>
            <a:r>
              <a:rPr lang="fi-FI" sz="1600" b="1" dirty="0">
                <a:latin typeface="+mj-lt"/>
              </a:rPr>
              <a:t> </a:t>
            </a:r>
            <a:r>
              <a:rPr lang="fi-FI" sz="1600" b="1" dirty="0" err="1">
                <a:latin typeface="+mj-lt"/>
              </a:rPr>
              <a:t>faktorer</a:t>
            </a:r>
            <a:r>
              <a:rPr lang="fi-FI" sz="1600" b="1" dirty="0">
                <a:latin typeface="+mj-lt"/>
              </a:rPr>
              <a:t> </a:t>
            </a:r>
            <a:r>
              <a:rPr lang="fi-FI" sz="1600" b="1" dirty="0" err="1">
                <a:latin typeface="+mj-lt"/>
              </a:rPr>
              <a:t>som</a:t>
            </a:r>
            <a:r>
              <a:rPr lang="fi-FI" sz="1600" b="1" dirty="0">
                <a:latin typeface="+mj-lt"/>
              </a:rPr>
              <a:t> du </a:t>
            </a:r>
            <a:r>
              <a:rPr lang="fi-FI" sz="1600" b="1" dirty="0" err="1">
                <a:latin typeface="+mj-lt"/>
              </a:rPr>
              <a:t>själv</a:t>
            </a:r>
            <a:r>
              <a:rPr lang="fi-FI" sz="1600" b="1" dirty="0">
                <a:latin typeface="+mj-lt"/>
              </a:rPr>
              <a:t> </a:t>
            </a:r>
            <a:r>
              <a:rPr lang="fi-FI" sz="1600" b="1" dirty="0" err="1">
                <a:latin typeface="+mj-lt"/>
              </a:rPr>
              <a:t>inte</a:t>
            </a:r>
            <a:r>
              <a:rPr lang="fi-FI" sz="1600" b="1" dirty="0">
                <a:latin typeface="+mj-lt"/>
              </a:rPr>
              <a:t> </a:t>
            </a:r>
            <a:r>
              <a:rPr lang="fi-FI" sz="1600" b="1" dirty="0" err="1">
                <a:latin typeface="+mj-lt"/>
              </a:rPr>
              <a:t>kan</a:t>
            </a:r>
            <a:r>
              <a:rPr lang="fi-FI" sz="1600" b="1" dirty="0">
                <a:latin typeface="+mj-lt"/>
              </a:rPr>
              <a:t> </a:t>
            </a:r>
            <a:r>
              <a:rPr lang="fi-FI" sz="1600" b="1" dirty="0" err="1">
                <a:latin typeface="+mj-lt"/>
              </a:rPr>
              <a:t>påverka</a:t>
            </a:r>
            <a:endParaRPr lang="fi-FI" sz="1600" b="1" dirty="0">
              <a:latin typeface="+mj-lt"/>
            </a:endParaRPr>
          </a:p>
        </p:txBody>
      </p:sp>
      <p:sp>
        <p:nvSpPr>
          <p:cNvPr id="21" name="TextBox 20">
            <a:extLst>
              <a:ext uri="{FF2B5EF4-FFF2-40B4-BE49-F238E27FC236}">
                <a16:creationId xmlns:a16="http://schemas.microsoft.com/office/drawing/2014/main" id="{361208C0-B05F-3C85-9D44-32F8C7DED432}"/>
              </a:ext>
            </a:extLst>
          </p:cNvPr>
          <p:cNvSpPr txBox="1"/>
          <p:nvPr/>
        </p:nvSpPr>
        <p:spPr>
          <a:xfrm>
            <a:off x="2264176" y="5144554"/>
            <a:ext cx="1321714" cy="461665"/>
          </a:xfrm>
          <a:prstGeom prst="rect">
            <a:avLst/>
          </a:prstGeom>
          <a:solidFill>
            <a:srgbClr val="D6DCE5"/>
          </a:solidFill>
        </p:spPr>
        <p:txBody>
          <a:bodyPr wrap="square" rtlCol="0">
            <a:spAutoFit/>
          </a:bodyPr>
          <a:lstStyle/>
          <a:p>
            <a:pPr algn="ctr"/>
            <a:r>
              <a:rPr lang="fi-FI" sz="1200" dirty="0" err="1"/>
              <a:t>Försämrat</a:t>
            </a:r>
            <a:r>
              <a:rPr lang="fi-FI" sz="1200" dirty="0"/>
              <a:t> minne </a:t>
            </a:r>
            <a:r>
              <a:rPr lang="fi-FI" sz="1200" dirty="0" err="1"/>
              <a:t>och</a:t>
            </a:r>
            <a:r>
              <a:rPr lang="fi-FI" sz="1200" dirty="0"/>
              <a:t> kognition</a:t>
            </a:r>
          </a:p>
        </p:txBody>
      </p:sp>
      <p:sp>
        <p:nvSpPr>
          <p:cNvPr id="22" name="TextBox 21">
            <a:extLst>
              <a:ext uri="{FF2B5EF4-FFF2-40B4-BE49-F238E27FC236}">
                <a16:creationId xmlns:a16="http://schemas.microsoft.com/office/drawing/2014/main" id="{E33A5E81-6568-1DB3-62E3-5BC21614E339}"/>
              </a:ext>
            </a:extLst>
          </p:cNvPr>
          <p:cNvSpPr txBox="1"/>
          <p:nvPr/>
        </p:nvSpPr>
        <p:spPr>
          <a:xfrm>
            <a:off x="3529946" y="5423155"/>
            <a:ext cx="1065681" cy="276999"/>
          </a:xfrm>
          <a:prstGeom prst="rect">
            <a:avLst/>
          </a:prstGeom>
          <a:solidFill>
            <a:srgbClr val="D6DCE5"/>
          </a:solidFill>
        </p:spPr>
        <p:txBody>
          <a:bodyPr wrap="square" rtlCol="0">
            <a:spAutoFit/>
          </a:bodyPr>
          <a:lstStyle/>
          <a:p>
            <a:pPr algn="ctr"/>
            <a:r>
              <a:rPr lang="fi-FI" sz="1200" dirty="0" err="1"/>
              <a:t>Smärta</a:t>
            </a:r>
            <a:endParaRPr lang="fi-FI" sz="1200" dirty="0"/>
          </a:p>
        </p:txBody>
      </p:sp>
      <p:sp>
        <p:nvSpPr>
          <p:cNvPr id="23" name="TextBox 22">
            <a:extLst>
              <a:ext uri="{FF2B5EF4-FFF2-40B4-BE49-F238E27FC236}">
                <a16:creationId xmlns:a16="http://schemas.microsoft.com/office/drawing/2014/main" id="{A15D3BBF-BA26-C3E5-0EF4-84825F86D950}"/>
              </a:ext>
            </a:extLst>
          </p:cNvPr>
          <p:cNvSpPr txBox="1"/>
          <p:nvPr/>
        </p:nvSpPr>
        <p:spPr>
          <a:xfrm>
            <a:off x="4406366" y="5028328"/>
            <a:ext cx="1411316" cy="276999"/>
          </a:xfrm>
          <a:prstGeom prst="rect">
            <a:avLst/>
          </a:prstGeom>
          <a:solidFill>
            <a:srgbClr val="D6DCE5"/>
          </a:solidFill>
        </p:spPr>
        <p:txBody>
          <a:bodyPr wrap="square" rtlCol="0">
            <a:spAutoFit/>
          </a:bodyPr>
          <a:lstStyle/>
          <a:p>
            <a:r>
              <a:rPr lang="fi-FI" sz="1200" dirty="0" err="1"/>
              <a:t>Rädsla</a:t>
            </a:r>
            <a:r>
              <a:rPr lang="fi-FI" sz="1200" dirty="0"/>
              <a:t> </a:t>
            </a:r>
            <a:r>
              <a:rPr lang="fi-FI" sz="1200" dirty="0" err="1"/>
              <a:t>att</a:t>
            </a:r>
            <a:r>
              <a:rPr lang="fi-FI" sz="1200" dirty="0"/>
              <a:t> </a:t>
            </a:r>
            <a:r>
              <a:rPr lang="fi-FI" sz="1200" dirty="0" err="1"/>
              <a:t>falla</a:t>
            </a:r>
            <a:endParaRPr lang="fi-FI" sz="1200" dirty="0"/>
          </a:p>
        </p:txBody>
      </p:sp>
      <p:sp>
        <p:nvSpPr>
          <p:cNvPr id="24" name="TextBox 23">
            <a:extLst>
              <a:ext uri="{FF2B5EF4-FFF2-40B4-BE49-F238E27FC236}">
                <a16:creationId xmlns:a16="http://schemas.microsoft.com/office/drawing/2014/main" id="{B0AC3259-8334-D35D-EE9F-CA0507111E71}"/>
              </a:ext>
            </a:extLst>
          </p:cNvPr>
          <p:cNvSpPr txBox="1"/>
          <p:nvPr/>
        </p:nvSpPr>
        <p:spPr>
          <a:xfrm>
            <a:off x="4795716" y="5397054"/>
            <a:ext cx="1176849" cy="461665"/>
          </a:xfrm>
          <a:prstGeom prst="rect">
            <a:avLst/>
          </a:prstGeom>
          <a:solidFill>
            <a:srgbClr val="D6DCE5"/>
          </a:solidFill>
        </p:spPr>
        <p:txBody>
          <a:bodyPr wrap="square" rtlCol="0">
            <a:spAutoFit/>
          </a:bodyPr>
          <a:lstStyle/>
          <a:p>
            <a:pPr algn="ctr"/>
            <a:r>
              <a:rPr lang="fi-FI" sz="1200" dirty="0" err="1"/>
              <a:t>Nutritionstillstånd</a:t>
            </a:r>
            <a:r>
              <a:rPr lang="fi-FI" sz="1200" dirty="0"/>
              <a:t> </a:t>
            </a:r>
            <a:r>
              <a:rPr lang="fi-FI" sz="1200" dirty="0" err="1"/>
              <a:t>och</a:t>
            </a:r>
            <a:r>
              <a:rPr lang="fi-FI" sz="1200" dirty="0"/>
              <a:t> </a:t>
            </a:r>
            <a:r>
              <a:rPr lang="fi-FI" sz="1200" dirty="0" err="1"/>
              <a:t>lågt</a:t>
            </a:r>
            <a:r>
              <a:rPr lang="fi-FI" sz="1200" dirty="0"/>
              <a:t> BMI</a:t>
            </a:r>
          </a:p>
        </p:txBody>
      </p:sp>
      <p:sp>
        <p:nvSpPr>
          <p:cNvPr id="25" name="TextBox 24">
            <a:extLst>
              <a:ext uri="{FF2B5EF4-FFF2-40B4-BE49-F238E27FC236}">
                <a16:creationId xmlns:a16="http://schemas.microsoft.com/office/drawing/2014/main" id="{CC156256-735F-E883-E5F0-308719F13FDA}"/>
              </a:ext>
            </a:extLst>
          </p:cNvPr>
          <p:cNvSpPr txBox="1"/>
          <p:nvPr/>
        </p:nvSpPr>
        <p:spPr>
          <a:xfrm>
            <a:off x="6599239" y="4530698"/>
            <a:ext cx="3181546" cy="338554"/>
          </a:xfrm>
          <a:prstGeom prst="rect">
            <a:avLst/>
          </a:prstGeom>
          <a:solidFill>
            <a:srgbClr val="8FAADC"/>
          </a:solidFill>
        </p:spPr>
        <p:txBody>
          <a:bodyPr wrap="square" rtlCol="0">
            <a:spAutoFit/>
          </a:bodyPr>
          <a:lstStyle/>
          <a:p>
            <a:pPr algn="ctr"/>
            <a:r>
              <a:rPr lang="fi-FI" sz="1600" b="1" dirty="0" err="1">
                <a:latin typeface="+mj-lt"/>
              </a:rPr>
              <a:t>Situations</a:t>
            </a:r>
            <a:r>
              <a:rPr lang="fi-FI" sz="1600" b="1" dirty="0">
                <a:latin typeface="+mj-lt"/>
              </a:rPr>
              <a:t>- </a:t>
            </a:r>
            <a:r>
              <a:rPr lang="fi-FI" sz="1600" b="1" dirty="0" err="1">
                <a:latin typeface="+mj-lt"/>
              </a:rPr>
              <a:t>och</a:t>
            </a:r>
            <a:r>
              <a:rPr lang="fi-FI" sz="1600" b="1" dirty="0">
                <a:latin typeface="+mj-lt"/>
              </a:rPr>
              <a:t> </a:t>
            </a:r>
            <a:r>
              <a:rPr lang="fi-FI" sz="1600" b="1" dirty="0" err="1">
                <a:latin typeface="+mj-lt"/>
              </a:rPr>
              <a:t>beteendefaktorer</a:t>
            </a:r>
            <a:endParaRPr lang="fi-FI" sz="1600" b="1" dirty="0">
              <a:latin typeface="+mj-lt"/>
            </a:endParaRPr>
          </a:p>
        </p:txBody>
      </p:sp>
      <p:sp>
        <p:nvSpPr>
          <p:cNvPr id="27" name="TextBox 26">
            <a:extLst>
              <a:ext uri="{FF2B5EF4-FFF2-40B4-BE49-F238E27FC236}">
                <a16:creationId xmlns:a16="http://schemas.microsoft.com/office/drawing/2014/main" id="{59E55478-8C0D-E8F7-33EF-BCEFF14BDE0A}"/>
              </a:ext>
            </a:extLst>
          </p:cNvPr>
          <p:cNvSpPr txBox="1"/>
          <p:nvPr/>
        </p:nvSpPr>
        <p:spPr>
          <a:xfrm>
            <a:off x="6445147" y="5060814"/>
            <a:ext cx="1411316" cy="276999"/>
          </a:xfrm>
          <a:prstGeom prst="rect">
            <a:avLst/>
          </a:prstGeom>
          <a:solidFill>
            <a:srgbClr val="8FAADC"/>
          </a:solidFill>
        </p:spPr>
        <p:txBody>
          <a:bodyPr wrap="square" rtlCol="0">
            <a:spAutoFit/>
          </a:bodyPr>
          <a:lstStyle/>
          <a:p>
            <a:r>
              <a:rPr lang="fi-FI" sz="1200" dirty="0" err="1"/>
              <a:t>Ovarsamhet</a:t>
            </a:r>
            <a:endParaRPr lang="fi-FI" sz="1200" dirty="0"/>
          </a:p>
        </p:txBody>
      </p:sp>
      <p:sp>
        <p:nvSpPr>
          <p:cNvPr id="29" name="TextBox 28">
            <a:extLst>
              <a:ext uri="{FF2B5EF4-FFF2-40B4-BE49-F238E27FC236}">
                <a16:creationId xmlns:a16="http://schemas.microsoft.com/office/drawing/2014/main" id="{DB14CF6D-C7B0-0D50-0E81-46038CF7690F}"/>
              </a:ext>
            </a:extLst>
          </p:cNvPr>
          <p:cNvSpPr txBox="1"/>
          <p:nvPr/>
        </p:nvSpPr>
        <p:spPr>
          <a:xfrm>
            <a:off x="8354759" y="5144554"/>
            <a:ext cx="1411316" cy="461665"/>
          </a:xfrm>
          <a:prstGeom prst="rect">
            <a:avLst/>
          </a:prstGeom>
          <a:solidFill>
            <a:srgbClr val="8FAADC"/>
          </a:solidFill>
        </p:spPr>
        <p:txBody>
          <a:bodyPr wrap="square" rtlCol="0">
            <a:spAutoFit/>
          </a:bodyPr>
          <a:lstStyle/>
          <a:p>
            <a:pPr algn="ctr"/>
            <a:r>
              <a:rPr lang="fi-FI" sz="1200" dirty="0" err="1"/>
              <a:t>Vakenhet</a:t>
            </a:r>
            <a:r>
              <a:rPr lang="fi-FI" sz="1200" dirty="0"/>
              <a:t> </a:t>
            </a:r>
            <a:r>
              <a:rPr lang="fi-FI" sz="1200" dirty="0" err="1"/>
              <a:t>eller</a:t>
            </a:r>
            <a:r>
              <a:rPr lang="fi-FI" sz="1200" dirty="0"/>
              <a:t> </a:t>
            </a:r>
            <a:r>
              <a:rPr lang="fi-FI" sz="1200" dirty="0" err="1"/>
              <a:t>trötthet</a:t>
            </a:r>
            <a:endParaRPr lang="fi-FI" sz="1200" dirty="0"/>
          </a:p>
        </p:txBody>
      </p:sp>
      <p:sp>
        <p:nvSpPr>
          <p:cNvPr id="30" name="TextBox 29">
            <a:extLst>
              <a:ext uri="{FF2B5EF4-FFF2-40B4-BE49-F238E27FC236}">
                <a16:creationId xmlns:a16="http://schemas.microsoft.com/office/drawing/2014/main" id="{DEF96FE3-3476-D6E1-53AC-B1FF40329214}"/>
              </a:ext>
            </a:extLst>
          </p:cNvPr>
          <p:cNvSpPr txBox="1"/>
          <p:nvPr/>
        </p:nvSpPr>
        <p:spPr>
          <a:xfrm>
            <a:off x="7397340" y="3560338"/>
            <a:ext cx="1411316" cy="646331"/>
          </a:xfrm>
          <a:prstGeom prst="rect">
            <a:avLst/>
          </a:prstGeom>
          <a:solidFill>
            <a:srgbClr val="8FAADC"/>
          </a:solidFill>
        </p:spPr>
        <p:txBody>
          <a:bodyPr wrap="square" rtlCol="0">
            <a:spAutoFit/>
          </a:bodyPr>
          <a:lstStyle/>
          <a:p>
            <a:pPr algn="ctr"/>
            <a:r>
              <a:rPr lang="fi-FI" sz="1200" dirty="0" err="1"/>
              <a:t>Över</a:t>
            </a:r>
            <a:r>
              <a:rPr lang="fi-FI" sz="1200" dirty="0"/>
              <a:t>- </a:t>
            </a:r>
            <a:r>
              <a:rPr lang="fi-FI" sz="1200" dirty="0" err="1"/>
              <a:t>eller</a:t>
            </a:r>
            <a:r>
              <a:rPr lang="fi-FI" sz="1200" dirty="0"/>
              <a:t> </a:t>
            </a:r>
            <a:r>
              <a:rPr lang="fi-FI" sz="1200" dirty="0" err="1"/>
              <a:t>underskattande</a:t>
            </a:r>
            <a:r>
              <a:rPr lang="fi-FI" sz="1200" dirty="0"/>
              <a:t> av </a:t>
            </a:r>
            <a:r>
              <a:rPr lang="fi-FI" sz="1200" dirty="0" err="1"/>
              <a:t>egna</a:t>
            </a:r>
            <a:r>
              <a:rPr lang="fi-FI" sz="1200" dirty="0"/>
              <a:t> </a:t>
            </a:r>
            <a:r>
              <a:rPr lang="fi-FI" sz="1200" dirty="0" err="1"/>
              <a:t>resurser</a:t>
            </a:r>
            <a:endParaRPr lang="fi-FI" sz="1200" dirty="0"/>
          </a:p>
        </p:txBody>
      </p:sp>
      <p:sp>
        <p:nvSpPr>
          <p:cNvPr id="31" name="TextBox 30">
            <a:extLst>
              <a:ext uri="{FF2B5EF4-FFF2-40B4-BE49-F238E27FC236}">
                <a16:creationId xmlns:a16="http://schemas.microsoft.com/office/drawing/2014/main" id="{37512369-FA04-C250-D8D3-234D3787F1BD}"/>
              </a:ext>
            </a:extLst>
          </p:cNvPr>
          <p:cNvSpPr txBox="1"/>
          <p:nvPr/>
        </p:nvSpPr>
        <p:spPr>
          <a:xfrm>
            <a:off x="8865876" y="4100592"/>
            <a:ext cx="1115897" cy="276999"/>
          </a:xfrm>
          <a:prstGeom prst="rect">
            <a:avLst/>
          </a:prstGeom>
          <a:solidFill>
            <a:srgbClr val="8FAADC"/>
          </a:solidFill>
        </p:spPr>
        <p:txBody>
          <a:bodyPr wrap="square" rtlCol="0">
            <a:spAutoFit/>
          </a:bodyPr>
          <a:lstStyle/>
          <a:p>
            <a:r>
              <a:rPr lang="fi-FI" sz="1200" dirty="0" err="1"/>
              <a:t>Brådska</a:t>
            </a:r>
            <a:endParaRPr lang="fi-FI" sz="1200" dirty="0"/>
          </a:p>
        </p:txBody>
      </p:sp>
      <p:sp>
        <p:nvSpPr>
          <p:cNvPr id="32" name="TextBox 31">
            <a:extLst>
              <a:ext uri="{FF2B5EF4-FFF2-40B4-BE49-F238E27FC236}">
                <a16:creationId xmlns:a16="http://schemas.microsoft.com/office/drawing/2014/main" id="{9ECE2AF8-A36C-C754-DF38-80D79D551CF1}"/>
              </a:ext>
            </a:extLst>
          </p:cNvPr>
          <p:cNvSpPr txBox="1"/>
          <p:nvPr/>
        </p:nvSpPr>
        <p:spPr>
          <a:xfrm>
            <a:off x="6445147" y="1636185"/>
            <a:ext cx="3500828" cy="584775"/>
          </a:xfrm>
          <a:prstGeom prst="rect">
            <a:avLst/>
          </a:prstGeom>
          <a:solidFill>
            <a:srgbClr val="B4C7E7"/>
          </a:solidFill>
        </p:spPr>
        <p:txBody>
          <a:bodyPr wrap="square" rtlCol="0">
            <a:spAutoFit/>
          </a:bodyPr>
          <a:lstStyle/>
          <a:p>
            <a:pPr algn="ctr"/>
            <a:r>
              <a:rPr lang="fi-FI" sz="1600" b="1" dirty="0" err="1">
                <a:latin typeface="+mj-lt"/>
              </a:rPr>
              <a:t>Yttre</a:t>
            </a:r>
            <a:r>
              <a:rPr lang="fi-FI" sz="1600" b="1" dirty="0">
                <a:latin typeface="+mj-lt"/>
              </a:rPr>
              <a:t> </a:t>
            </a:r>
            <a:r>
              <a:rPr lang="fi-FI" sz="1600" b="1" dirty="0" err="1">
                <a:latin typeface="+mj-lt"/>
              </a:rPr>
              <a:t>faktorer</a:t>
            </a:r>
            <a:r>
              <a:rPr lang="fi-FI" sz="1600" b="1" dirty="0">
                <a:latin typeface="+mj-lt"/>
              </a:rPr>
              <a:t> </a:t>
            </a:r>
            <a:r>
              <a:rPr lang="fi-FI" sz="1600" b="1" dirty="0" err="1">
                <a:latin typeface="+mj-lt"/>
              </a:rPr>
              <a:t>som</a:t>
            </a:r>
            <a:r>
              <a:rPr lang="fi-FI" sz="1600" b="1" dirty="0">
                <a:latin typeface="+mj-lt"/>
              </a:rPr>
              <a:t> du </a:t>
            </a:r>
            <a:r>
              <a:rPr lang="fi-FI" sz="1600" b="1" dirty="0" err="1">
                <a:latin typeface="+mj-lt"/>
              </a:rPr>
              <a:t>själv</a:t>
            </a:r>
            <a:r>
              <a:rPr lang="fi-FI" sz="1600" b="1" dirty="0">
                <a:latin typeface="+mj-lt"/>
              </a:rPr>
              <a:t> </a:t>
            </a:r>
            <a:r>
              <a:rPr lang="fi-FI" sz="1600" b="1" dirty="0" err="1">
                <a:latin typeface="+mj-lt"/>
              </a:rPr>
              <a:t>kan</a:t>
            </a:r>
            <a:r>
              <a:rPr lang="fi-FI" sz="1600" b="1" dirty="0">
                <a:latin typeface="+mj-lt"/>
              </a:rPr>
              <a:t> </a:t>
            </a:r>
            <a:r>
              <a:rPr lang="fi-FI" sz="1600" b="1" dirty="0" err="1">
                <a:latin typeface="+mj-lt"/>
              </a:rPr>
              <a:t>påverka</a:t>
            </a:r>
            <a:r>
              <a:rPr lang="fi-FI" sz="1600" b="1" dirty="0">
                <a:latin typeface="+mj-lt"/>
              </a:rPr>
              <a:t> i </a:t>
            </a:r>
            <a:r>
              <a:rPr lang="fi-FI" sz="1600" b="1" dirty="0" err="1">
                <a:latin typeface="+mj-lt"/>
              </a:rPr>
              <a:t>hemförhållanden</a:t>
            </a:r>
            <a:endParaRPr lang="fi-FI" sz="1600" b="1" dirty="0">
              <a:latin typeface="+mj-lt"/>
            </a:endParaRPr>
          </a:p>
        </p:txBody>
      </p:sp>
      <p:sp>
        <p:nvSpPr>
          <p:cNvPr id="33" name="TextBox 32">
            <a:extLst>
              <a:ext uri="{FF2B5EF4-FFF2-40B4-BE49-F238E27FC236}">
                <a16:creationId xmlns:a16="http://schemas.microsoft.com/office/drawing/2014/main" id="{AB97A1F6-2996-164A-04AF-99D0B29536FB}"/>
              </a:ext>
            </a:extLst>
          </p:cNvPr>
          <p:cNvSpPr txBox="1"/>
          <p:nvPr/>
        </p:nvSpPr>
        <p:spPr>
          <a:xfrm>
            <a:off x="6360569" y="825849"/>
            <a:ext cx="1065681" cy="646331"/>
          </a:xfrm>
          <a:prstGeom prst="rect">
            <a:avLst/>
          </a:prstGeom>
          <a:solidFill>
            <a:srgbClr val="B4C7E7"/>
          </a:solidFill>
        </p:spPr>
        <p:txBody>
          <a:bodyPr wrap="square" rtlCol="0">
            <a:spAutoFit/>
          </a:bodyPr>
          <a:lstStyle/>
          <a:p>
            <a:pPr algn="ctr"/>
            <a:r>
              <a:rPr lang="fi-FI" sz="1200" dirty="0" err="1"/>
              <a:t>Halt</a:t>
            </a:r>
            <a:r>
              <a:rPr lang="fi-FI" sz="1200" dirty="0"/>
              <a:t> </a:t>
            </a:r>
            <a:r>
              <a:rPr lang="fi-FI" sz="1200" dirty="0" err="1"/>
              <a:t>eller</a:t>
            </a:r>
            <a:r>
              <a:rPr lang="fi-FI" sz="1200" dirty="0"/>
              <a:t> </a:t>
            </a:r>
            <a:r>
              <a:rPr lang="fi-FI" sz="1200" dirty="0" err="1"/>
              <a:t>ojämnt</a:t>
            </a:r>
            <a:r>
              <a:rPr lang="fi-FI" sz="1200" dirty="0"/>
              <a:t> </a:t>
            </a:r>
            <a:r>
              <a:rPr lang="fi-FI" sz="1200" dirty="0" err="1"/>
              <a:t>underlag</a:t>
            </a:r>
            <a:endParaRPr lang="fi-FI" sz="1200" dirty="0"/>
          </a:p>
        </p:txBody>
      </p:sp>
      <p:sp>
        <p:nvSpPr>
          <p:cNvPr id="34" name="TextBox 33">
            <a:extLst>
              <a:ext uri="{FF2B5EF4-FFF2-40B4-BE49-F238E27FC236}">
                <a16:creationId xmlns:a16="http://schemas.microsoft.com/office/drawing/2014/main" id="{6194A9D7-76C1-1057-2E46-D45F92EC5119}"/>
              </a:ext>
            </a:extLst>
          </p:cNvPr>
          <p:cNvSpPr txBox="1"/>
          <p:nvPr/>
        </p:nvSpPr>
        <p:spPr>
          <a:xfrm>
            <a:off x="6054853" y="1610631"/>
            <a:ext cx="739140" cy="276999"/>
          </a:xfrm>
          <a:prstGeom prst="rect">
            <a:avLst/>
          </a:prstGeom>
          <a:solidFill>
            <a:srgbClr val="B4C7E7"/>
          </a:solidFill>
        </p:spPr>
        <p:txBody>
          <a:bodyPr wrap="square" rtlCol="0">
            <a:spAutoFit/>
          </a:bodyPr>
          <a:lstStyle/>
          <a:p>
            <a:pPr algn="ctr"/>
            <a:r>
              <a:rPr lang="fi-FI" sz="1200" dirty="0" err="1"/>
              <a:t>Alkohol</a:t>
            </a:r>
            <a:endParaRPr lang="fi-FI" sz="1200" dirty="0"/>
          </a:p>
        </p:txBody>
      </p:sp>
      <p:sp>
        <p:nvSpPr>
          <p:cNvPr id="35" name="TextBox 34">
            <a:extLst>
              <a:ext uri="{FF2B5EF4-FFF2-40B4-BE49-F238E27FC236}">
                <a16:creationId xmlns:a16="http://schemas.microsoft.com/office/drawing/2014/main" id="{4673B8DE-E1A7-D2C1-3D04-2BA94EFCAA93}"/>
              </a:ext>
            </a:extLst>
          </p:cNvPr>
          <p:cNvSpPr txBox="1"/>
          <p:nvPr/>
        </p:nvSpPr>
        <p:spPr>
          <a:xfrm>
            <a:off x="6082362" y="2174745"/>
            <a:ext cx="1065681" cy="461665"/>
          </a:xfrm>
          <a:prstGeom prst="rect">
            <a:avLst/>
          </a:prstGeom>
          <a:solidFill>
            <a:srgbClr val="B4C7E7"/>
          </a:solidFill>
        </p:spPr>
        <p:txBody>
          <a:bodyPr wrap="square" rtlCol="0">
            <a:spAutoFit/>
          </a:bodyPr>
          <a:lstStyle/>
          <a:p>
            <a:pPr algn="ctr"/>
            <a:r>
              <a:rPr lang="fi-FI" sz="1200" dirty="0" err="1"/>
              <a:t>Svag</a:t>
            </a:r>
            <a:r>
              <a:rPr lang="fi-FI" sz="1200" dirty="0"/>
              <a:t> </a:t>
            </a:r>
            <a:r>
              <a:rPr lang="fi-FI" sz="1200" dirty="0" err="1"/>
              <a:t>belysning</a:t>
            </a:r>
            <a:endParaRPr lang="fi-FI" sz="1200" dirty="0"/>
          </a:p>
        </p:txBody>
      </p:sp>
      <p:sp>
        <p:nvSpPr>
          <p:cNvPr id="36" name="TextBox 35">
            <a:extLst>
              <a:ext uri="{FF2B5EF4-FFF2-40B4-BE49-F238E27FC236}">
                <a16:creationId xmlns:a16="http://schemas.microsoft.com/office/drawing/2014/main" id="{1DD98B29-14D5-FA14-E6A7-D8AE5CDD1304}"/>
              </a:ext>
            </a:extLst>
          </p:cNvPr>
          <p:cNvSpPr txBox="1"/>
          <p:nvPr/>
        </p:nvSpPr>
        <p:spPr>
          <a:xfrm>
            <a:off x="8662497" y="888839"/>
            <a:ext cx="1065681" cy="276999"/>
          </a:xfrm>
          <a:prstGeom prst="rect">
            <a:avLst/>
          </a:prstGeom>
          <a:solidFill>
            <a:srgbClr val="B4C7E7"/>
          </a:solidFill>
        </p:spPr>
        <p:txBody>
          <a:bodyPr wrap="square" rtlCol="0">
            <a:spAutoFit/>
          </a:bodyPr>
          <a:lstStyle/>
          <a:p>
            <a:pPr algn="ctr"/>
            <a:r>
              <a:rPr lang="fi-FI" sz="1200" dirty="0" err="1"/>
              <a:t>Skor</a:t>
            </a:r>
            <a:endParaRPr lang="fi-FI" sz="1200" dirty="0"/>
          </a:p>
        </p:txBody>
      </p:sp>
      <p:sp>
        <p:nvSpPr>
          <p:cNvPr id="37" name="TextBox 36">
            <a:extLst>
              <a:ext uri="{FF2B5EF4-FFF2-40B4-BE49-F238E27FC236}">
                <a16:creationId xmlns:a16="http://schemas.microsoft.com/office/drawing/2014/main" id="{236AD31E-E0A7-1C9D-9E11-BD6BB89E2420}"/>
              </a:ext>
            </a:extLst>
          </p:cNvPr>
          <p:cNvSpPr txBox="1"/>
          <p:nvPr/>
        </p:nvSpPr>
        <p:spPr>
          <a:xfrm>
            <a:off x="7475869" y="847867"/>
            <a:ext cx="1332787" cy="830997"/>
          </a:xfrm>
          <a:prstGeom prst="rect">
            <a:avLst/>
          </a:prstGeom>
          <a:solidFill>
            <a:srgbClr val="B4C7E7"/>
          </a:solidFill>
        </p:spPr>
        <p:txBody>
          <a:bodyPr wrap="square" rtlCol="0">
            <a:spAutoFit/>
          </a:bodyPr>
          <a:lstStyle/>
          <a:p>
            <a:pPr algn="ctr"/>
            <a:r>
              <a:rPr lang="fi-FI" sz="1200" dirty="0" err="1"/>
              <a:t>Medicinering</a:t>
            </a:r>
            <a:r>
              <a:rPr lang="fi-FI" sz="1200" dirty="0"/>
              <a:t>: </a:t>
            </a:r>
            <a:r>
              <a:rPr lang="fi-FI" sz="1200" dirty="0" err="1"/>
              <a:t>ölämplig</a:t>
            </a:r>
            <a:r>
              <a:rPr lang="fi-FI" sz="1200" dirty="0"/>
              <a:t> </a:t>
            </a:r>
            <a:r>
              <a:rPr lang="fi-FI" sz="1200" dirty="0" err="1"/>
              <a:t>eller</a:t>
            </a:r>
            <a:r>
              <a:rPr lang="fi-FI" sz="1200" dirty="0"/>
              <a:t> des bi- </a:t>
            </a:r>
            <a:r>
              <a:rPr lang="fi-FI" sz="1200" dirty="0" err="1"/>
              <a:t>och</a:t>
            </a:r>
            <a:r>
              <a:rPr lang="fi-FI" sz="1200" dirty="0"/>
              <a:t> </a:t>
            </a:r>
            <a:r>
              <a:rPr lang="fi-FI" sz="1200" dirty="0" err="1"/>
              <a:t>skadeverkningar</a:t>
            </a:r>
            <a:endParaRPr lang="fi-FI" sz="1200" dirty="0"/>
          </a:p>
        </p:txBody>
      </p:sp>
      <p:sp>
        <p:nvSpPr>
          <p:cNvPr id="38" name="TextBox 37">
            <a:extLst>
              <a:ext uri="{FF2B5EF4-FFF2-40B4-BE49-F238E27FC236}">
                <a16:creationId xmlns:a16="http://schemas.microsoft.com/office/drawing/2014/main" id="{1623A613-359F-A30B-7A31-E2488D54BC42}"/>
              </a:ext>
            </a:extLst>
          </p:cNvPr>
          <p:cNvSpPr txBox="1"/>
          <p:nvPr/>
        </p:nvSpPr>
        <p:spPr>
          <a:xfrm>
            <a:off x="7426250" y="2405530"/>
            <a:ext cx="1065681" cy="830997"/>
          </a:xfrm>
          <a:prstGeom prst="rect">
            <a:avLst/>
          </a:prstGeom>
          <a:solidFill>
            <a:srgbClr val="B4C7E7"/>
          </a:solidFill>
        </p:spPr>
        <p:txBody>
          <a:bodyPr wrap="square" rtlCol="0">
            <a:spAutoFit/>
          </a:bodyPr>
          <a:lstStyle/>
          <a:p>
            <a:pPr algn="ctr"/>
            <a:r>
              <a:rPr lang="fi-FI" sz="1200" dirty="0" err="1"/>
              <a:t>Hinder</a:t>
            </a:r>
            <a:r>
              <a:rPr lang="fi-FI" sz="1200" dirty="0"/>
              <a:t> i </a:t>
            </a:r>
            <a:r>
              <a:rPr lang="fi-FI" sz="1200" dirty="0" err="1"/>
              <a:t>gångrutter</a:t>
            </a:r>
            <a:r>
              <a:rPr lang="fi-FI" sz="1200" dirty="0"/>
              <a:t>, </a:t>
            </a:r>
            <a:r>
              <a:rPr lang="fi-FI" sz="1200" dirty="0" err="1"/>
              <a:t>såsom</a:t>
            </a:r>
            <a:r>
              <a:rPr lang="fi-FI" sz="1200" dirty="0"/>
              <a:t> </a:t>
            </a:r>
            <a:r>
              <a:rPr lang="fi-FI" sz="1200" dirty="0" err="1"/>
              <a:t>hala</a:t>
            </a:r>
            <a:r>
              <a:rPr lang="fi-FI" sz="1200" dirty="0"/>
              <a:t> </a:t>
            </a:r>
            <a:r>
              <a:rPr lang="fi-FI" sz="1200" dirty="0" err="1"/>
              <a:t>mattor</a:t>
            </a:r>
            <a:endParaRPr lang="fi-FI" sz="1200" dirty="0"/>
          </a:p>
        </p:txBody>
      </p:sp>
      <p:sp>
        <p:nvSpPr>
          <p:cNvPr id="39" name="TextBox 38">
            <a:extLst>
              <a:ext uri="{FF2B5EF4-FFF2-40B4-BE49-F238E27FC236}">
                <a16:creationId xmlns:a16="http://schemas.microsoft.com/office/drawing/2014/main" id="{49F44197-4369-1BB4-ABD9-324ABA1F2440}"/>
              </a:ext>
            </a:extLst>
          </p:cNvPr>
          <p:cNvSpPr txBox="1"/>
          <p:nvPr/>
        </p:nvSpPr>
        <p:spPr>
          <a:xfrm>
            <a:off x="8808656" y="2454039"/>
            <a:ext cx="1155037" cy="830997"/>
          </a:xfrm>
          <a:prstGeom prst="rect">
            <a:avLst/>
          </a:prstGeom>
          <a:solidFill>
            <a:srgbClr val="B4C7E7"/>
          </a:solidFill>
        </p:spPr>
        <p:txBody>
          <a:bodyPr wrap="square" rtlCol="0">
            <a:spAutoFit/>
          </a:bodyPr>
          <a:lstStyle/>
          <a:p>
            <a:pPr algn="ctr"/>
            <a:r>
              <a:rPr lang="fi-FI" sz="1200" dirty="0" err="1"/>
              <a:t>Stöd</a:t>
            </a:r>
            <a:r>
              <a:rPr lang="fi-FI" sz="1200" dirty="0"/>
              <a:t>, </a:t>
            </a:r>
            <a:r>
              <a:rPr lang="fi-FI" sz="1200" dirty="0" err="1"/>
              <a:t>hjälpmedel</a:t>
            </a:r>
            <a:r>
              <a:rPr lang="fi-FI" sz="1200" dirty="0"/>
              <a:t> </a:t>
            </a:r>
            <a:r>
              <a:rPr lang="fi-FI" sz="1200" dirty="0" err="1"/>
              <a:t>och</a:t>
            </a:r>
            <a:r>
              <a:rPr lang="fi-FI" sz="1200" dirty="0"/>
              <a:t> </a:t>
            </a:r>
            <a:r>
              <a:rPr lang="fi-FI" sz="1200" dirty="0" err="1"/>
              <a:t>viloplatser</a:t>
            </a:r>
            <a:r>
              <a:rPr lang="fi-FI" sz="1200" dirty="0"/>
              <a:t> </a:t>
            </a:r>
            <a:r>
              <a:rPr lang="fi-FI" sz="1200" dirty="0" err="1"/>
              <a:t>fattas</a:t>
            </a:r>
            <a:endParaRPr lang="fi-FI" sz="1200" dirty="0"/>
          </a:p>
        </p:txBody>
      </p:sp>
    </p:spTree>
    <p:extLst>
      <p:ext uri="{BB962C8B-B14F-4D97-AF65-F5344CB8AC3E}">
        <p14:creationId xmlns:p14="http://schemas.microsoft.com/office/powerpoint/2010/main" val="395069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11BE-DB1E-4B80-9F5D-1EE408D913F3}"/>
              </a:ext>
            </a:extLst>
          </p:cNvPr>
          <p:cNvSpPr>
            <a:spLocks noGrp="1"/>
          </p:cNvSpPr>
          <p:nvPr>
            <p:ph type="title"/>
          </p:nvPr>
        </p:nvSpPr>
        <p:spPr/>
        <p:txBody>
          <a:bodyPr>
            <a:normAutofit/>
          </a:bodyPr>
          <a:lstStyle/>
          <a:p>
            <a:r>
              <a:rPr lang="sv-FI" altLang="en-US" sz="3200" b="1" dirty="0">
                <a:solidFill>
                  <a:schemeClr val="bg1"/>
                </a:solidFill>
                <a:sym typeface="Arial" panose="020B0604020202020204" pitchFamily="34" charset="0"/>
              </a:rPr>
              <a:t>Förutse: identifiera risker, förebygg fallolyckor</a:t>
            </a:r>
            <a:endParaRPr lang="fi-FI" sz="3200" dirty="0">
              <a:solidFill>
                <a:schemeClr val="bg1"/>
              </a:solidFill>
            </a:endParaRPr>
          </a:p>
        </p:txBody>
      </p:sp>
      <p:sp>
        <p:nvSpPr>
          <p:cNvPr id="3" name="Content Placeholder 2">
            <a:extLst>
              <a:ext uri="{FF2B5EF4-FFF2-40B4-BE49-F238E27FC236}">
                <a16:creationId xmlns:a16="http://schemas.microsoft.com/office/drawing/2014/main" id="{75398F79-DAC3-4CC1-BB93-91F0BB4EE8EC}"/>
              </a:ext>
            </a:extLst>
          </p:cNvPr>
          <p:cNvSpPr>
            <a:spLocks noGrp="1"/>
          </p:cNvSpPr>
          <p:nvPr>
            <p:ph idx="1"/>
          </p:nvPr>
        </p:nvSpPr>
        <p:spPr/>
        <p:txBody>
          <a:bodyPr/>
          <a:lstStyle/>
          <a:p>
            <a:r>
              <a:rPr lang="sv-FI" altLang="en-US" dirty="0">
                <a:sym typeface="Arial" panose="020B0604020202020204" pitchFamily="34" charset="0"/>
              </a:rPr>
              <a:t>Identifiera faktorer i anslutning till fallolyckor. </a:t>
            </a:r>
            <a:endParaRPr lang="sv-FI" altLang="fi-FI" dirty="0"/>
          </a:p>
          <a:p>
            <a:pPr>
              <a:spcBef>
                <a:spcPts val="2900"/>
              </a:spcBef>
            </a:pPr>
            <a:r>
              <a:rPr lang="sv-FI" altLang="en-US" dirty="0">
                <a:sym typeface="Arial" panose="020B0604020202020204" pitchFamily="34" charset="0"/>
              </a:rPr>
              <a:t>Fundera på åtgärder för riskfaktorer:</a:t>
            </a:r>
            <a:endParaRPr lang="sv-FI" altLang="fi-FI" dirty="0"/>
          </a:p>
          <a:p>
            <a:pPr lvl="1">
              <a:buFont typeface="Arial" panose="020B0604020202020204" pitchFamily="34" charset="0"/>
              <a:buChar char="•"/>
            </a:pPr>
            <a:r>
              <a:rPr lang="sv-FI" altLang="en-US" sz="2000" dirty="0">
                <a:sym typeface="Arial" panose="020B0604020202020204" pitchFamily="34" charset="0"/>
              </a:rPr>
              <a:t>att avlägsna dem delvis eller helt.</a:t>
            </a:r>
            <a:endParaRPr lang="sv-FI" altLang="fi-FI" sz="2000" dirty="0"/>
          </a:p>
          <a:p>
            <a:pPr lvl="1">
              <a:buFont typeface="Arial" panose="020B0604020202020204" pitchFamily="34" charset="0"/>
              <a:buChar char="•"/>
            </a:pPr>
            <a:r>
              <a:rPr lang="sv-FI" altLang="en-US" sz="2000" dirty="0">
                <a:sym typeface="Arial" panose="020B0604020202020204" pitchFamily="34" charset="0"/>
              </a:rPr>
              <a:t>att minska deras inverkan med att öka säkerheten.</a:t>
            </a:r>
            <a:endParaRPr lang="sv-FI" altLang="fi-FI" sz="2000" dirty="0"/>
          </a:p>
          <a:p>
            <a:endParaRPr lang="fi-FI" dirty="0"/>
          </a:p>
        </p:txBody>
      </p:sp>
      <p:sp>
        <p:nvSpPr>
          <p:cNvPr id="4" name="Footer Placeholder 3">
            <a:extLst>
              <a:ext uri="{FF2B5EF4-FFF2-40B4-BE49-F238E27FC236}">
                <a16:creationId xmlns:a16="http://schemas.microsoft.com/office/drawing/2014/main" id="{2E94AA95-CFFB-4082-9A97-4E4F436CB40A}"/>
              </a:ext>
            </a:extLst>
          </p:cNvPr>
          <p:cNvSpPr>
            <a:spLocks noGrp="1"/>
          </p:cNvSpPr>
          <p:nvPr>
            <p:ph type="ftr" sz="quarter" idx="11"/>
          </p:nvPr>
        </p:nvSpPr>
        <p:spPr/>
        <p:txBody>
          <a:bodyPr/>
          <a:lstStyle/>
          <a:p>
            <a:r>
              <a:rPr lang="en-US" dirty="0" err="1">
                <a:solidFill>
                  <a:prstClr val="black">
                    <a:lumMod val="50000"/>
                    <a:lumOff val="50000"/>
                  </a:prstClr>
                </a:solidFill>
              </a:rPr>
              <a:t>Trygghetscoachträning</a:t>
            </a:r>
            <a:endParaRPr lang="fi-FI" dirty="0"/>
          </a:p>
        </p:txBody>
      </p:sp>
      <p:sp>
        <p:nvSpPr>
          <p:cNvPr id="5" name="Slide Number Placeholder 4">
            <a:extLst>
              <a:ext uri="{FF2B5EF4-FFF2-40B4-BE49-F238E27FC236}">
                <a16:creationId xmlns:a16="http://schemas.microsoft.com/office/drawing/2014/main" id="{A32FC90F-07C2-4683-A3B9-FB689441181A}"/>
              </a:ext>
            </a:extLst>
          </p:cNvPr>
          <p:cNvSpPr>
            <a:spLocks noGrp="1"/>
          </p:cNvSpPr>
          <p:nvPr>
            <p:ph type="sldNum" sz="quarter" idx="12"/>
          </p:nvPr>
        </p:nvSpPr>
        <p:spPr/>
        <p:txBody>
          <a:bodyPr/>
          <a:lstStyle/>
          <a:p>
            <a:fld id="{3764AA29-B7F6-4299-8215-1A6CF7A7C7F0}" type="slidenum">
              <a:rPr lang="fi-FI" smtClean="0"/>
              <a:t>7</a:t>
            </a:fld>
            <a:endParaRPr lang="fi-FI"/>
          </a:p>
        </p:txBody>
      </p:sp>
      <p:pic>
        <p:nvPicPr>
          <p:cNvPr id="6" name="Picture 5">
            <a:extLst>
              <a:ext uri="{FF2B5EF4-FFF2-40B4-BE49-F238E27FC236}">
                <a16:creationId xmlns:a16="http://schemas.microsoft.com/office/drawing/2014/main" id="{63747368-5137-42D3-AAA9-1B43BC5EC660}"/>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6361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49D94E-2947-4560-8CA9-B8E326EB911E}"/>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altLang="en-US" sz="3200" b="1" dirty="0" err="1">
                <a:sym typeface="Arial" panose="020B0604020202020204" pitchFamily="34" charset="0"/>
              </a:rPr>
              <a:t>Förebyggande</a:t>
            </a:r>
            <a:r>
              <a:rPr lang="en-US" altLang="en-US" sz="3200" b="1" dirty="0">
                <a:sym typeface="Arial" panose="020B0604020202020204" pitchFamily="34" charset="0"/>
              </a:rPr>
              <a:t> av </a:t>
            </a:r>
            <a:r>
              <a:rPr lang="en-US" altLang="en-US" sz="3200" b="1" dirty="0" err="1">
                <a:sym typeface="Arial" panose="020B0604020202020204" pitchFamily="34" charset="0"/>
              </a:rPr>
              <a:t>fallolyckor</a:t>
            </a:r>
            <a:endParaRPr lang="en-US" sz="3200" dirty="0"/>
          </a:p>
        </p:txBody>
      </p:sp>
      <p:sp>
        <p:nvSpPr>
          <p:cNvPr id="3" name="Content Placeholder 2">
            <a:extLst>
              <a:ext uri="{FF2B5EF4-FFF2-40B4-BE49-F238E27FC236}">
                <a16:creationId xmlns:a16="http://schemas.microsoft.com/office/drawing/2014/main" id="{8BA5DA85-B3EC-4997-91DE-038239B0546D}"/>
              </a:ext>
            </a:extLst>
          </p:cNvPr>
          <p:cNvSpPr>
            <a:spLocks noGrp="1"/>
          </p:cNvSpPr>
          <p:nvPr>
            <p:ph sz="half" idx="1"/>
          </p:nvPr>
        </p:nvSpPr>
        <p:spPr>
          <a:xfrm>
            <a:off x="289248" y="2510395"/>
            <a:ext cx="6451109" cy="3274586"/>
          </a:xfrm>
        </p:spPr>
        <p:txBody>
          <a:bodyPr vert="horz" lIns="91440" tIns="45720" rIns="91440" bIns="45720" rtlCol="0" anchor="t">
            <a:normAutofit/>
          </a:bodyPr>
          <a:lstStyle/>
          <a:p>
            <a:pPr>
              <a:lnSpc>
                <a:spcPct val="100000"/>
              </a:lnSpc>
              <a:spcBef>
                <a:spcPct val="0"/>
              </a:spcBef>
              <a:buClr>
                <a:schemeClr val="bg1"/>
              </a:buClr>
              <a:buSzTx/>
            </a:pPr>
            <a:r>
              <a:rPr lang="en-US" altLang="en-US" sz="1800" b="1" dirty="0" err="1">
                <a:solidFill>
                  <a:srgbClr val="FFFFFF"/>
                </a:solidFill>
                <a:sym typeface="Arial" panose="020B0604020202020204" pitchFamily="34" charset="0"/>
              </a:rPr>
              <a:t>Tillgänglighet</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och</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prydlighet</a:t>
            </a:r>
            <a:r>
              <a:rPr lang="en-US" altLang="en-US" sz="1800" dirty="0">
                <a:solidFill>
                  <a:srgbClr val="FFFFFF"/>
                </a:solidFill>
                <a:sym typeface="Arial" panose="020B0604020202020204" pitchFamily="34" charset="0"/>
              </a:rPr>
              <a:t>: inga </a:t>
            </a:r>
            <a:r>
              <a:rPr lang="en-US" altLang="en-US" sz="1800" dirty="0" err="1">
                <a:solidFill>
                  <a:srgbClr val="FFFFFF"/>
                </a:solidFill>
                <a:sym typeface="Arial" panose="020B0604020202020204" pitchFamily="34" charset="0"/>
              </a:rPr>
              <a:t>skarvsladdar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eller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föremål</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på</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golvet</a:t>
            </a:r>
            <a:r>
              <a:rPr lang="en-US" altLang="en-US" sz="1800" dirty="0">
                <a:solidFill>
                  <a:srgbClr val="FFFFFF"/>
                </a:solidFill>
                <a:sym typeface="Arial" panose="020B0604020202020204" pitchFamily="34" charset="0"/>
              </a:rPr>
              <a:t>.</a:t>
            </a:r>
            <a:endParaRPr lang="en-US" altLang="fi-FI" sz="1800" dirty="0">
              <a:solidFill>
                <a:srgbClr val="FFFFFF"/>
              </a:solidFill>
            </a:endParaRPr>
          </a:p>
          <a:p>
            <a:pPr>
              <a:lnSpc>
                <a:spcPct val="100000"/>
              </a:lnSpc>
              <a:spcBef>
                <a:spcPct val="0"/>
              </a:spcBef>
              <a:buClr>
                <a:schemeClr val="bg1"/>
              </a:buClr>
              <a:buSzTx/>
            </a:pPr>
            <a:r>
              <a:rPr lang="en-US" altLang="en-US" sz="1800" b="1" dirty="0" err="1">
                <a:solidFill>
                  <a:srgbClr val="FFFFFF"/>
                </a:solidFill>
                <a:sym typeface="Arial" panose="020B0604020202020204" pitchFamily="34" charset="0"/>
              </a:rPr>
              <a:t>Halkskydd</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för</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mattor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halkskyddsmatta</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eller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behandling</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för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badrumsgolvet</a:t>
            </a:r>
            <a:r>
              <a:rPr lang="en-US" altLang="en-US" sz="1800" dirty="0">
                <a:solidFill>
                  <a:srgbClr val="FFFFFF"/>
                </a:solidFill>
                <a:sym typeface="Arial" panose="020B0604020202020204" pitchFamily="34" charset="0"/>
              </a:rPr>
              <a:t>.</a:t>
            </a:r>
            <a:endParaRPr lang="en-US" altLang="fi-FI" sz="1800" dirty="0">
              <a:solidFill>
                <a:srgbClr val="FFFFFF"/>
              </a:solidFill>
            </a:endParaRPr>
          </a:p>
          <a:p>
            <a:pPr>
              <a:lnSpc>
                <a:spcPct val="100000"/>
              </a:lnSpc>
              <a:spcBef>
                <a:spcPct val="0"/>
              </a:spcBef>
              <a:buClr>
                <a:schemeClr val="bg1"/>
              </a:buClr>
              <a:buSzTx/>
            </a:pPr>
            <a:r>
              <a:rPr lang="en-US" altLang="en-US" sz="1800" b="1" dirty="0" err="1">
                <a:solidFill>
                  <a:srgbClr val="FFFFFF"/>
                </a:solidFill>
                <a:sym typeface="Arial" panose="020B0604020202020204" pitchFamily="34" charset="0"/>
              </a:rPr>
              <a:t>Trappsteg</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som</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är</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lätta</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att</a:t>
            </a:r>
            <a:r>
              <a:rPr lang="en-US" altLang="en-US" sz="1800" b="1" dirty="0">
                <a:solidFill>
                  <a:srgbClr val="FFFFFF"/>
                </a:solidFill>
                <a:sym typeface="Arial" panose="020B0604020202020204" pitchFamily="34" charset="0"/>
              </a:rPr>
              <a:t> se &amp; </a:t>
            </a:r>
            <a:r>
              <a:rPr lang="en-US" altLang="en-US" sz="1800" b="1" dirty="0" err="1">
                <a:solidFill>
                  <a:srgbClr val="FFFFFF"/>
                </a:solidFill>
                <a:sym typeface="Arial" panose="020B0604020202020204" pitchFamily="34" charset="0"/>
              </a:rPr>
              <a:t>kan</a:t>
            </a:r>
            <a:r>
              <a:rPr lang="en-US" altLang="en-US" sz="1800" b="1" dirty="0">
                <a:solidFill>
                  <a:srgbClr val="FFFFFF"/>
                </a:solidFill>
                <a:sym typeface="Arial" panose="020B0604020202020204" pitchFamily="34" charset="0"/>
              </a:rPr>
              <a:t> </a:t>
            </a:r>
            <a:r>
              <a:rPr lang="en-US" altLang="en-US" sz="1800" b="1" dirty="0" err="1">
                <a:solidFill>
                  <a:srgbClr val="FFFFFF"/>
                </a:solidFill>
                <a:sym typeface="Arial" panose="020B0604020202020204" pitchFamily="34" charset="0"/>
              </a:rPr>
              <a:t>urskiljas</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och</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halkskydd</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i</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trappor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inomhus</a:t>
            </a:r>
            <a:r>
              <a:rPr lang="en-US" altLang="en-US" sz="1800" dirty="0">
                <a:solidFill>
                  <a:srgbClr val="FFFFFF"/>
                </a:solidFill>
                <a:sym typeface="Arial" panose="020B0604020202020204" pitchFamily="34" charset="0"/>
              </a:rPr>
              <a:t>.</a:t>
            </a:r>
            <a:endParaRPr lang="en-US" altLang="fi-FI" sz="1800" dirty="0">
              <a:solidFill>
                <a:srgbClr val="FFFFFF"/>
              </a:solidFill>
            </a:endParaRPr>
          </a:p>
          <a:p>
            <a:pPr>
              <a:lnSpc>
                <a:spcPct val="100000"/>
              </a:lnSpc>
              <a:spcBef>
                <a:spcPct val="0"/>
              </a:spcBef>
              <a:buClr>
                <a:schemeClr val="bg1"/>
              </a:buClr>
              <a:buSzTx/>
            </a:pPr>
            <a:r>
              <a:rPr lang="en-US" altLang="en-US" sz="1800" b="1" dirty="0" err="1">
                <a:solidFill>
                  <a:srgbClr val="FFFFFF"/>
                </a:solidFill>
                <a:sym typeface="Arial" panose="020B0604020202020204" pitchFamily="34" charset="0"/>
              </a:rPr>
              <a:t>Ledstång</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i</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trappan</a:t>
            </a:r>
            <a:r>
              <a:rPr lang="en-US" altLang="en-US" sz="1800" dirty="0">
                <a:solidFill>
                  <a:srgbClr val="FFFFFF"/>
                </a:solidFill>
                <a:sym typeface="Arial" panose="020B0604020202020204" pitchFamily="34" charset="0"/>
              </a:rPr>
              <a:t>.</a:t>
            </a:r>
            <a:endParaRPr lang="en-US" altLang="fi-FI" sz="1800" dirty="0">
              <a:solidFill>
                <a:srgbClr val="FFFFFF"/>
              </a:solidFill>
            </a:endParaRPr>
          </a:p>
          <a:p>
            <a:pPr>
              <a:lnSpc>
                <a:spcPct val="100000"/>
              </a:lnSpc>
              <a:spcBef>
                <a:spcPct val="0"/>
              </a:spcBef>
              <a:buClr>
                <a:schemeClr val="bg1"/>
              </a:buClr>
            </a:pPr>
            <a:r>
              <a:rPr lang="en-US" altLang="en-US" sz="1800" b="1" dirty="0" err="1">
                <a:solidFill>
                  <a:srgbClr val="FFFFFF"/>
                </a:solidFill>
                <a:sym typeface="Arial" panose="020B0604020202020204" pitchFamily="34" charset="0"/>
              </a:rPr>
              <a:t>Trösklar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kan</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avlägsnas</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eller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göras</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lägre</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och</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fästa</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eventuella</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lösa</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kablar</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i</a:t>
            </a:r>
            <a:r>
              <a:rPr lang="en-US" altLang="en-US" sz="1800" dirty="0">
                <a:solidFill>
                  <a:srgbClr val="FFFFFF"/>
                </a:solidFill>
                <a:sym typeface="Arial" panose="020B0604020202020204" pitchFamily="34" charset="0"/>
              </a:rPr>
              <a:t> </a:t>
            </a:r>
            <a:r>
              <a:rPr lang="en-US" altLang="en-US" sz="1800" dirty="0" err="1">
                <a:solidFill>
                  <a:srgbClr val="FFFFFF"/>
                </a:solidFill>
                <a:sym typeface="Arial" panose="020B0604020202020204" pitchFamily="34" charset="0"/>
              </a:rPr>
              <a:t>väggen</a:t>
            </a:r>
            <a:r>
              <a:rPr lang="en-US" altLang="en-US" sz="1800" dirty="0">
                <a:solidFill>
                  <a:srgbClr val="FFFFFF"/>
                </a:solidFill>
                <a:sym typeface="Arial" panose="020B0604020202020204" pitchFamily="34" charset="0"/>
              </a:rPr>
              <a:t>.</a:t>
            </a:r>
            <a:endParaRPr lang="en-US" altLang="fi-FI" sz="1800" dirty="0">
              <a:solidFill>
                <a:srgbClr val="FFFFFF"/>
              </a:solidFill>
            </a:endParaRPr>
          </a:p>
        </p:txBody>
      </p:sp>
      <p:pic>
        <p:nvPicPr>
          <p:cNvPr id="7" name="Kuvan paikkamerkki 14">
            <a:extLst>
              <a:ext uri="{FF2B5EF4-FFF2-40B4-BE49-F238E27FC236}">
                <a16:creationId xmlns:a16="http://schemas.microsoft.com/office/drawing/2014/main" id="{3952DA98-DA48-44DE-8711-39E79BCB3EC7}"/>
              </a:ext>
            </a:extLst>
          </p:cNvPr>
          <p:cNvPicPr>
            <a:picLocks noGrp="1" noChangeAspect="1" noChangeArrowheads="1"/>
          </p:cNvPicPr>
          <p:nvPr>
            <p:ph sz="half" idx="2"/>
            <p:custDataLst>
              <p:tags r:id="rId1"/>
            </p:custDataLst>
          </p:nvPr>
        </p:nvPicPr>
        <p:blipFill rotWithShape="1">
          <a:blip r:embed="rId4">
            <a:extLst>
              <a:ext uri="{28A0092B-C50C-407E-A947-70E740481C1C}">
                <a14:useLocalDpi xmlns:a14="http://schemas.microsoft.com/office/drawing/2010/main" val="0"/>
              </a:ext>
            </a:extLst>
          </a:blip>
          <a:srcRect r="1" b="13938"/>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66195776-3BA2-445B-8CF2-5D6106B2D701}"/>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dirty="0" err="1">
                <a:solidFill>
                  <a:prstClr val="black">
                    <a:lumMod val="50000"/>
                    <a:lumOff val="50000"/>
                  </a:prstClr>
                </a:solidFill>
              </a:rPr>
              <a:t>Trygghetscoachträning</a:t>
            </a:r>
            <a:endParaRPr lang="en-US" kern="1200" dirty="0">
              <a:solidFill>
                <a:schemeClr val="tx1">
                  <a:lumMod val="50000"/>
                  <a:lumOff val="50000"/>
                </a:schemeClr>
              </a:solidFill>
              <a:latin typeface="+mn-lt"/>
              <a:ea typeface="+mn-ea"/>
              <a:cs typeface="+mn-cs"/>
            </a:endParaRPr>
          </a:p>
        </p:txBody>
      </p:sp>
      <p:sp>
        <p:nvSpPr>
          <p:cNvPr id="6" name="Slide Number Placeholder 5">
            <a:extLst>
              <a:ext uri="{FF2B5EF4-FFF2-40B4-BE49-F238E27FC236}">
                <a16:creationId xmlns:a16="http://schemas.microsoft.com/office/drawing/2014/main" id="{F99C4DD9-BF7C-49BC-A97E-11E26139DC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764AA29-B7F6-4299-8215-1A6CF7A7C7F0}" type="slidenum">
              <a:rPr lang="en-US" dirty="0"/>
              <a:pPr>
                <a:spcAft>
                  <a:spcPts val="600"/>
                </a:spcAft>
              </a:pPr>
              <a:t>8</a:t>
            </a:fld>
            <a:endParaRPr lang="en-US"/>
          </a:p>
        </p:txBody>
      </p:sp>
      <p:pic>
        <p:nvPicPr>
          <p:cNvPr id="13" name="Picture 12">
            <a:extLst>
              <a:ext uri="{FF2B5EF4-FFF2-40B4-BE49-F238E27FC236}">
                <a16:creationId xmlns:a16="http://schemas.microsoft.com/office/drawing/2014/main" id="{35F8663E-773F-4E8B-9AE2-C9DFCE888205}"/>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44149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F75A71-D1A3-4696-A64A-DB018366DD83}"/>
              </a:ext>
            </a:extLst>
          </p:cNvPr>
          <p:cNvSpPr>
            <a:spLocks noGrp="1"/>
          </p:cNvSpPr>
          <p:nvPr>
            <p:ph type="title"/>
          </p:nvPr>
        </p:nvSpPr>
        <p:spPr>
          <a:xfrm>
            <a:off x="289248" y="1123837"/>
            <a:ext cx="6451110" cy="1255469"/>
          </a:xfrm>
        </p:spPr>
        <p:txBody>
          <a:bodyPr>
            <a:normAutofit/>
          </a:bodyPr>
          <a:lstStyle/>
          <a:p>
            <a:r>
              <a:rPr lang="sv-FI" altLang="en-US" sz="3200" b="1" dirty="0">
                <a:sym typeface="Arial" panose="020B0604020202020204" pitchFamily="34" charset="0"/>
              </a:rPr>
              <a:t>Förebyggande av fallolyckor</a:t>
            </a:r>
            <a:endParaRPr lang="fi-FI" sz="3200" dirty="0"/>
          </a:p>
        </p:txBody>
      </p:sp>
      <p:sp>
        <p:nvSpPr>
          <p:cNvPr id="3" name="Content Placeholder 2">
            <a:extLst>
              <a:ext uri="{FF2B5EF4-FFF2-40B4-BE49-F238E27FC236}">
                <a16:creationId xmlns:a16="http://schemas.microsoft.com/office/drawing/2014/main" id="{6217D4CB-2AC6-4EED-A797-890013354875}"/>
              </a:ext>
            </a:extLst>
          </p:cNvPr>
          <p:cNvSpPr>
            <a:spLocks noGrp="1"/>
          </p:cNvSpPr>
          <p:nvPr>
            <p:ph idx="1"/>
          </p:nvPr>
        </p:nvSpPr>
        <p:spPr>
          <a:xfrm>
            <a:off x="289248" y="2510395"/>
            <a:ext cx="6451109" cy="3274586"/>
          </a:xfrm>
        </p:spPr>
        <p:txBody>
          <a:bodyPr anchor="t">
            <a:normAutofit/>
          </a:bodyPr>
          <a:lstStyle/>
          <a:p>
            <a:pPr>
              <a:lnSpc>
                <a:spcPct val="100000"/>
              </a:lnSpc>
              <a:spcBef>
                <a:spcPct val="0"/>
              </a:spcBef>
              <a:buClr>
                <a:schemeClr val="bg1"/>
              </a:buClr>
              <a:buSzTx/>
            </a:pPr>
            <a:r>
              <a:rPr lang="sv-FI" altLang="en-US" sz="1800" dirty="0">
                <a:solidFill>
                  <a:srgbClr val="FFFFFF"/>
                </a:solidFill>
                <a:latin typeface="+mj-lt"/>
                <a:sym typeface="Arial" panose="020B0604020202020204" pitchFamily="34" charset="0"/>
              </a:rPr>
              <a:t>En </a:t>
            </a:r>
            <a:r>
              <a:rPr lang="sv-FI" altLang="en-US" sz="1800" b="1" dirty="0">
                <a:solidFill>
                  <a:srgbClr val="FFFFFF"/>
                </a:solidFill>
                <a:latin typeface="+mj-lt"/>
                <a:sym typeface="Arial" panose="020B0604020202020204" pitchFamily="34" charset="0"/>
              </a:rPr>
              <a:t>stadig sits</a:t>
            </a:r>
            <a:r>
              <a:rPr lang="sv-FI" altLang="en-US" sz="1800" dirty="0">
                <a:solidFill>
                  <a:srgbClr val="FFFFFF"/>
                </a:solidFill>
                <a:latin typeface="+mj-lt"/>
                <a:sym typeface="Arial" panose="020B0604020202020204" pitchFamily="34" charset="0"/>
              </a:rPr>
              <a:t> utanför ytterdörren där man kan klä av och på skor och övriga ytterkläder. </a:t>
            </a:r>
            <a:endParaRPr lang="sv-FI" altLang="fi-FI" sz="1800" dirty="0">
              <a:solidFill>
                <a:srgbClr val="FFFFFF"/>
              </a:solidFill>
              <a:latin typeface="+mj-lt"/>
            </a:endParaRPr>
          </a:p>
          <a:p>
            <a:pPr>
              <a:lnSpc>
                <a:spcPct val="100000"/>
              </a:lnSpc>
              <a:spcBef>
                <a:spcPct val="0"/>
              </a:spcBef>
              <a:buClr>
                <a:schemeClr val="bg1"/>
              </a:buClr>
              <a:buSzTx/>
            </a:pPr>
            <a:r>
              <a:rPr lang="sv-FI" altLang="en-US" sz="1800" b="1" dirty="0">
                <a:solidFill>
                  <a:srgbClr val="FFFFFF"/>
                </a:solidFill>
                <a:latin typeface="+mj-lt"/>
                <a:sym typeface="Arial" panose="020B0604020202020204" pitchFamily="34" charset="0"/>
              </a:rPr>
              <a:t>Tillräcklig belysning</a:t>
            </a:r>
            <a:r>
              <a:rPr lang="sv-FI" altLang="en-US" sz="1800" dirty="0">
                <a:solidFill>
                  <a:srgbClr val="FFFFFF"/>
                </a:solidFill>
                <a:latin typeface="+mj-lt"/>
                <a:sym typeface="Arial" panose="020B0604020202020204" pitchFamily="34" charset="0"/>
              </a:rPr>
              <a:t> i synnerhet på gården och i trappan, nattlampa vid behov.</a:t>
            </a:r>
            <a:endParaRPr lang="sv-FI" altLang="fi-FI" sz="1800" dirty="0">
              <a:solidFill>
                <a:srgbClr val="FFFFFF"/>
              </a:solidFill>
              <a:latin typeface="+mj-lt"/>
            </a:endParaRPr>
          </a:p>
          <a:p>
            <a:pPr>
              <a:lnSpc>
                <a:spcPct val="100000"/>
              </a:lnSpc>
              <a:spcBef>
                <a:spcPct val="0"/>
              </a:spcBef>
              <a:buClr>
                <a:schemeClr val="bg1"/>
              </a:buClr>
              <a:buSzTx/>
            </a:pPr>
            <a:r>
              <a:rPr lang="sv-FI" altLang="en-US" sz="1800" b="1" dirty="0">
                <a:solidFill>
                  <a:srgbClr val="FFFFFF"/>
                </a:solidFill>
                <a:latin typeface="+mj-lt"/>
                <a:sym typeface="Arial" panose="020B0604020202020204" pitchFamily="34" charset="0"/>
              </a:rPr>
              <a:t>Stadig hushållsstege med handtag</a:t>
            </a:r>
            <a:r>
              <a:rPr lang="sv-FI" altLang="en-US" sz="1800" dirty="0">
                <a:solidFill>
                  <a:srgbClr val="FFFFFF"/>
                </a:solidFill>
                <a:latin typeface="+mj-lt"/>
                <a:sym typeface="Arial" panose="020B0604020202020204" pitchFamily="34" charset="0"/>
              </a:rPr>
              <a:t> – men placera också de föremål och matvaror som används mest så att de är lätt tillgängliga.</a:t>
            </a:r>
            <a:endParaRPr lang="sv-FI" altLang="fi-FI" sz="1800" dirty="0">
              <a:solidFill>
                <a:srgbClr val="FFFFFF"/>
              </a:solidFill>
              <a:latin typeface="+mj-lt"/>
            </a:endParaRPr>
          </a:p>
          <a:p>
            <a:pPr>
              <a:lnSpc>
                <a:spcPct val="100000"/>
              </a:lnSpc>
              <a:spcBef>
                <a:spcPct val="0"/>
              </a:spcBef>
              <a:buClr>
                <a:schemeClr val="bg1"/>
              </a:buClr>
              <a:buSzTx/>
            </a:pPr>
            <a:r>
              <a:rPr lang="sv-FI" altLang="en-US" sz="1800" dirty="0">
                <a:solidFill>
                  <a:srgbClr val="FFFFFF"/>
                </a:solidFill>
                <a:latin typeface="+mj-lt"/>
                <a:sym typeface="Arial" panose="020B0604020202020204" pitchFamily="34" charset="0"/>
              </a:rPr>
              <a:t>Bokhyllor </a:t>
            </a:r>
            <a:r>
              <a:rPr lang="sv-FI" altLang="en-US" sz="1800" b="1" dirty="0">
                <a:solidFill>
                  <a:srgbClr val="FFFFFF"/>
                </a:solidFill>
                <a:latin typeface="+mj-lt"/>
                <a:sym typeface="Arial" panose="020B0604020202020204" pitchFamily="34" charset="0"/>
              </a:rPr>
              <a:t>förankrade i väggarna</a:t>
            </a:r>
            <a:r>
              <a:rPr lang="sv-FI" altLang="en-US" sz="1800" dirty="0">
                <a:solidFill>
                  <a:srgbClr val="FFFFFF"/>
                </a:solidFill>
                <a:latin typeface="+mj-lt"/>
                <a:sym typeface="Arial" panose="020B0604020202020204" pitchFamily="34" charset="0"/>
              </a:rPr>
              <a:t>.</a:t>
            </a:r>
            <a:endParaRPr lang="sv-FI" altLang="fi-FI" sz="1800" dirty="0">
              <a:solidFill>
                <a:srgbClr val="FFFFFF"/>
              </a:solidFill>
              <a:latin typeface="+mj-lt"/>
            </a:endParaRPr>
          </a:p>
          <a:p>
            <a:endParaRPr lang="fi-FI" dirty="0">
              <a:solidFill>
                <a:srgbClr val="FFFFFF"/>
              </a:solidFill>
            </a:endParaRPr>
          </a:p>
        </p:txBody>
      </p:sp>
      <p:pic>
        <p:nvPicPr>
          <p:cNvPr id="6" name="Kuvan paikkamerkki 5">
            <a:extLst>
              <a:ext uri="{FF2B5EF4-FFF2-40B4-BE49-F238E27FC236}">
                <a16:creationId xmlns:a16="http://schemas.microsoft.com/office/drawing/2014/main" id="{539ADDDE-50C9-418A-B736-FA559CFBAD20}"/>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30835" r="13527" b="2"/>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DA0E536-5271-4E8C-A8F6-59FFDD96E1BE}"/>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dirty="0" err="1">
                <a:solidFill>
                  <a:prstClr val="black">
                    <a:lumMod val="50000"/>
                    <a:lumOff val="50000"/>
                  </a:prstClr>
                </a:solidFill>
              </a:rPr>
              <a:t>Trygghetscoachträning</a:t>
            </a:r>
            <a:endParaRPr lang="fi-FI" dirty="0"/>
          </a:p>
        </p:txBody>
      </p:sp>
      <p:sp>
        <p:nvSpPr>
          <p:cNvPr id="5" name="Slide Number Placeholder 4">
            <a:extLst>
              <a:ext uri="{FF2B5EF4-FFF2-40B4-BE49-F238E27FC236}">
                <a16:creationId xmlns:a16="http://schemas.microsoft.com/office/drawing/2014/main" id="{68260E5B-04AF-4B10-871C-F9207307FF47}"/>
              </a:ext>
            </a:extLst>
          </p:cNvPr>
          <p:cNvSpPr>
            <a:spLocks noGrp="1"/>
          </p:cNvSpPr>
          <p:nvPr>
            <p:ph type="sldNum" sz="quarter" idx="12"/>
          </p:nvPr>
        </p:nvSpPr>
        <p:spPr>
          <a:xfrm>
            <a:off x="10634135" y="6356350"/>
            <a:ext cx="1530927" cy="365125"/>
          </a:xfrm>
        </p:spPr>
        <p:txBody>
          <a:bodyPr>
            <a:normAutofit/>
          </a:bodyPr>
          <a:lstStyle/>
          <a:p>
            <a:pPr>
              <a:spcAft>
                <a:spcPts val="600"/>
              </a:spcAft>
            </a:pPr>
            <a:fld id="{3764AA29-B7F6-4299-8215-1A6CF7A7C7F0}" type="slidenum">
              <a:rPr lang="fi-FI" smtClean="0"/>
              <a:pPr>
                <a:spcAft>
                  <a:spcPts val="600"/>
                </a:spcAft>
              </a:pPr>
              <a:t>9</a:t>
            </a:fld>
            <a:endParaRPr lang="fi-FI"/>
          </a:p>
        </p:txBody>
      </p:sp>
      <p:pic>
        <p:nvPicPr>
          <p:cNvPr id="10" name="Picture 9">
            <a:extLst>
              <a:ext uri="{FF2B5EF4-FFF2-40B4-BE49-F238E27FC236}">
                <a16:creationId xmlns:a16="http://schemas.microsoft.com/office/drawing/2014/main" id="{F36D5395-9E55-40B8-9E7A-D3AD76728D63}"/>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178315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1"/>
</p:tagLst>
</file>

<file path=ppt/tags/tag10.xml><?xml version="1.0" encoding="utf-8"?>
<p:tagLst xmlns:a="http://schemas.openxmlformats.org/drawingml/2006/main" xmlns:r="http://schemas.openxmlformats.org/officeDocument/2006/relationships" xmlns:p="http://schemas.openxmlformats.org/presentationml/2006/main">
  <p:tag name="AS_UNIQUEID" val="117"/>
</p:tagLst>
</file>

<file path=ppt/tags/tag11.xml><?xml version="1.0" encoding="utf-8"?>
<p:tagLst xmlns:a="http://schemas.openxmlformats.org/drawingml/2006/main" xmlns:r="http://schemas.openxmlformats.org/officeDocument/2006/relationships" xmlns:p="http://schemas.openxmlformats.org/presentationml/2006/main">
  <p:tag name="AS_UNIQUEID" val="128"/>
</p:tagLst>
</file>

<file path=ppt/tags/tag12.xml><?xml version="1.0" encoding="utf-8"?>
<p:tagLst xmlns:a="http://schemas.openxmlformats.org/drawingml/2006/main" xmlns:r="http://schemas.openxmlformats.org/officeDocument/2006/relationships" xmlns:p="http://schemas.openxmlformats.org/presentationml/2006/main">
  <p:tag name="AS_UNIQUEID" val="138"/>
</p:tagLst>
</file>

<file path=ppt/tags/tag13.xml><?xml version="1.0" encoding="utf-8"?>
<p:tagLst xmlns:a="http://schemas.openxmlformats.org/drawingml/2006/main" xmlns:r="http://schemas.openxmlformats.org/officeDocument/2006/relationships" xmlns:p="http://schemas.openxmlformats.org/presentationml/2006/main">
  <p:tag name="AS_UNIQUEID" val="144"/>
</p:tagLst>
</file>

<file path=ppt/tags/tag14.xml><?xml version="1.0" encoding="utf-8"?>
<p:tagLst xmlns:a="http://schemas.openxmlformats.org/drawingml/2006/main" xmlns:r="http://schemas.openxmlformats.org/officeDocument/2006/relationships" xmlns:p="http://schemas.openxmlformats.org/presentationml/2006/main">
  <p:tag name="AS_UNIQUEID" val="146"/>
</p:tagLst>
</file>

<file path=ppt/tags/tag2.xml><?xml version="1.0" encoding="utf-8"?>
<p:tagLst xmlns:a="http://schemas.openxmlformats.org/drawingml/2006/main" xmlns:r="http://schemas.openxmlformats.org/officeDocument/2006/relationships" xmlns:p="http://schemas.openxmlformats.org/presentationml/2006/main">
  <p:tag name="AS_UNIQUEID" val="93"/>
</p:tagLst>
</file>

<file path=ppt/tags/tag3.xml><?xml version="1.0" encoding="utf-8"?>
<p:tagLst xmlns:a="http://schemas.openxmlformats.org/drawingml/2006/main" xmlns:r="http://schemas.openxmlformats.org/officeDocument/2006/relationships" xmlns:p="http://schemas.openxmlformats.org/presentationml/2006/main">
  <p:tag name="AS_UNIQUEID" val="96"/>
</p:tagLst>
</file>

<file path=ppt/tags/tag4.xml><?xml version="1.0" encoding="utf-8"?>
<p:tagLst xmlns:a="http://schemas.openxmlformats.org/drawingml/2006/main" xmlns:r="http://schemas.openxmlformats.org/officeDocument/2006/relationships" xmlns:p="http://schemas.openxmlformats.org/presentationml/2006/main">
  <p:tag name="AS_UNIQUEID" val="164"/>
</p:tagLst>
</file>

<file path=ppt/tags/tag5.xml><?xml version="1.0" encoding="utf-8"?>
<p:tagLst xmlns:a="http://schemas.openxmlformats.org/drawingml/2006/main" xmlns:r="http://schemas.openxmlformats.org/officeDocument/2006/relationships" xmlns:p="http://schemas.openxmlformats.org/presentationml/2006/main">
  <p:tag name="AS_UNIQUEID" val="165"/>
</p:tagLst>
</file>

<file path=ppt/tags/tag6.xml><?xml version="1.0" encoding="utf-8"?>
<p:tagLst xmlns:a="http://schemas.openxmlformats.org/drawingml/2006/main" xmlns:r="http://schemas.openxmlformats.org/officeDocument/2006/relationships" xmlns:p="http://schemas.openxmlformats.org/presentationml/2006/main">
  <p:tag name="AS_UNIQUEID" val="166"/>
</p:tagLst>
</file>

<file path=ppt/tags/tag7.xml><?xml version="1.0" encoding="utf-8"?>
<p:tagLst xmlns:a="http://schemas.openxmlformats.org/drawingml/2006/main" xmlns:r="http://schemas.openxmlformats.org/officeDocument/2006/relationships" xmlns:p="http://schemas.openxmlformats.org/presentationml/2006/main">
  <p:tag name="AS_UNIQUEID" val="103"/>
</p:tagLst>
</file>

<file path=ppt/tags/tag8.xml><?xml version="1.0" encoding="utf-8"?>
<p:tagLst xmlns:a="http://schemas.openxmlformats.org/drawingml/2006/main" xmlns:r="http://schemas.openxmlformats.org/officeDocument/2006/relationships" xmlns:p="http://schemas.openxmlformats.org/presentationml/2006/main">
  <p:tag name="AS_UNIQUEID" val="105"/>
</p:tagLst>
</file>

<file path=ppt/tags/tag9.xml><?xml version="1.0" encoding="utf-8"?>
<p:tagLst xmlns:a="http://schemas.openxmlformats.org/drawingml/2006/main" xmlns:r="http://schemas.openxmlformats.org/officeDocument/2006/relationships" xmlns:p="http://schemas.openxmlformats.org/presentationml/2006/main">
  <p:tag name="AS_UNIQUEID" val="115"/>
</p:tagLst>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Props1.xml><?xml version="1.0" encoding="utf-8"?>
<ds:datastoreItem xmlns:ds="http://schemas.openxmlformats.org/officeDocument/2006/customXml" ds:itemID="{13C4BA5F-58B1-4498-B1E6-4A2C91CFF5C2}">
  <ds:schemaRefs>
    <ds:schemaRef ds:uri="http://schemas.microsoft.com/sharepoint/v3/contenttype/forms"/>
  </ds:schemaRefs>
</ds:datastoreItem>
</file>

<file path=customXml/itemProps2.xml><?xml version="1.0" encoding="utf-8"?>
<ds:datastoreItem xmlns:ds="http://schemas.openxmlformats.org/officeDocument/2006/customXml" ds:itemID="{AA96CA43-9449-49F3-A8BA-90934398B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16618-84B1-4EAA-ABFF-7BE1078FD8F3}">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docProps/app.xml><?xml version="1.0" encoding="utf-8"?>
<Properties xmlns="http://schemas.openxmlformats.org/officeDocument/2006/extended-properties" xmlns:vt="http://schemas.openxmlformats.org/officeDocument/2006/docPropsVTypes">
  <TotalTime>1326</TotalTime>
  <Words>1917</Words>
  <Application>Microsoft Office PowerPoint</Application>
  <PresentationFormat>Laajakuva</PresentationFormat>
  <Paragraphs>232</Paragraphs>
  <Slides>17</Slides>
  <Notes>13</Notes>
  <HiddenSlides>0</HiddenSlides>
  <MMClips>0</MMClips>
  <ScaleCrop>false</ScaleCrop>
  <HeadingPairs>
    <vt:vector size="4" baseType="variant">
      <vt:variant>
        <vt:lpstr>Teema</vt:lpstr>
      </vt:variant>
      <vt:variant>
        <vt:i4>1</vt:i4>
      </vt:variant>
      <vt:variant>
        <vt:lpstr>Dian otsikot</vt:lpstr>
      </vt:variant>
      <vt:variant>
        <vt:i4>17</vt:i4>
      </vt:variant>
    </vt:vector>
  </HeadingPairs>
  <TitlesOfParts>
    <vt:vector size="18" baseType="lpstr">
      <vt:lpstr>Frame</vt:lpstr>
      <vt:lpstr>Förebyggande av olyckor i hemmet och på fritiden – Fallolyckor och halkolyckor</vt:lpstr>
      <vt:lpstr>Fallolyckor som ledde till döden år 1998-2020</vt:lpstr>
      <vt:lpstr>Faktorer i samband med fallolyckor</vt:lpstr>
      <vt:lpstr>PowerPoint-esitys</vt:lpstr>
      <vt:lpstr>PowerPoint-esitys</vt:lpstr>
      <vt:lpstr>PowerPoint-esitys</vt:lpstr>
      <vt:lpstr>Förutse: identifiera risker, förebygg fallolyckor</vt:lpstr>
      <vt:lpstr>Förebyggande av fallolyckor</vt:lpstr>
      <vt:lpstr>Förebyggande av fallolyckor</vt:lpstr>
      <vt:lpstr>Halkolyckor</vt:lpstr>
      <vt:lpstr>Förebyggande av halkolyckor </vt:lpstr>
      <vt:lpstr>Övriga saker i anslutning till förebyggande av fallolyckor</vt:lpstr>
      <vt:lpstr>Motion – effektivaste metoden att förebygga fallolyckor </vt:lpstr>
      <vt:lpstr>Bedömning av fallrisken</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 Fallolyckor och halkolyckor  </dc:title>
  <dc:creator>Kopperi Eeva</dc:creator>
  <cp:lastModifiedBy>Karhunen Iida</cp:lastModifiedBy>
  <cp:revision>18</cp:revision>
  <dcterms:created xsi:type="dcterms:W3CDTF">2021-05-25T11:39:54Z</dcterms:created>
  <dcterms:modified xsi:type="dcterms:W3CDTF">2023-10-26T09:12:51Z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ies>
</file>