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sldIdLst>
    <p:sldId id="278" r:id="rId5"/>
    <p:sldId id="280" r:id="rId6"/>
    <p:sldId id="279" r:id="rId7"/>
    <p:sldId id="287" r:id="rId8"/>
    <p:sldId id="281" r:id="rId9"/>
    <p:sldId id="282" r:id="rId10"/>
    <p:sldId id="283" r:id="rId11"/>
    <p:sldId id="293" r:id="rId12"/>
    <p:sldId id="288" r:id="rId13"/>
    <p:sldId id="284" r:id="rId14"/>
    <p:sldId id="285" r:id="rId15"/>
    <p:sldId id="286" r:id="rId16"/>
    <p:sldId id="289" r:id="rId17"/>
    <p:sldId id="290" r:id="rId18"/>
    <p:sldId id="291" r:id="rId19"/>
    <p:sldId id="292"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85695" autoAdjust="0"/>
  </p:normalViewPr>
  <p:slideViewPr>
    <p:cSldViewPr snapToGrid="0">
      <p:cViewPr varScale="1">
        <p:scale>
          <a:sx n="57" d="100"/>
          <a:sy n="57" d="100"/>
        </p:scale>
        <p:origin x="101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Ty&#246;kirja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fi-FI"/>
              <a:t>Bostadsbränder i Finland</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fi-FI"/>
        </a:p>
      </c:txPr>
    </c:title>
    <c:autoTitleDeleted val="0"/>
    <c:plotArea>
      <c:layout>
        <c:manualLayout>
          <c:layoutTarget val="inner"/>
          <c:xMode val="edge"/>
          <c:yMode val="edge"/>
          <c:x val="0.13010038096375967"/>
          <c:y val="0.19962334161638207"/>
          <c:w val="0.86989961903624036"/>
          <c:h val="0.71406639434930264"/>
        </c:manualLayout>
      </c:layout>
      <c:barChart>
        <c:barDir val="col"/>
        <c:grouping val="clustered"/>
        <c:varyColors val="0"/>
        <c:ser>
          <c:idx val="0"/>
          <c:order val="0"/>
          <c:tx>
            <c:strRef>
              <c:f>Taul1!$A$5</c:f>
              <c:strCache>
                <c:ptCount val="1"/>
                <c:pt idx="0">
                  <c:v>Asuinrakennus</c:v>
                </c:pt>
              </c:strCache>
            </c:strRef>
          </c:tx>
          <c:spPr>
            <a:solidFill>
              <a:schemeClr val="accent1">
                <a:shade val="80000"/>
                <a:satMod val="150000"/>
              </a:schemeClr>
            </a:solidFill>
            <a:ln>
              <a:noFill/>
            </a:ln>
            <a:effectLst/>
          </c:spPr>
          <c:invertIfNegative val="0"/>
          <c:cat>
            <c:numRef>
              <c:f>Taul1!$B$4:$G$4</c:f>
              <c:numCache>
                <c:formatCode>General</c:formatCode>
                <c:ptCount val="6"/>
                <c:pt idx="0">
                  <c:v>2016</c:v>
                </c:pt>
                <c:pt idx="1">
                  <c:v>2017</c:v>
                </c:pt>
                <c:pt idx="2">
                  <c:v>2018</c:v>
                </c:pt>
                <c:pt idx="3">
                  <c:v>2019</c:v>
                </c:pt>
                <c:pt idx="4">
                  <c:v>2020</c:v>
                </c:pt>
                <c:pt idx="5">
                  <c:v>2021</c:v>
                </c:pt>
              </c:numCache>
            </c:numRef>
          </c:cat>
          <c:val>
            <c:numRef>
              <c:f>Taul1!$B$5:$G$5</c:f>
              <c:numCache>
                <c:formatCode>General</c:formatCode>
                <c:ptCount val="6"/>
                <c:pt idx="0">
                  <c:v>2971</c:v>
                </c:pt>
                <c:pt idx="1">
                  <c:v>2921</c:v>
                </c:pt>
                <c:pt idx="2">
                  <c:v>2837</c:v>
                </c:pt>
                <c:pt idx="3">
                  <c:v>2798</c:v>
                </c:pt>
                <c:pt idx="4">
                  <c:v>2700</c:v>
                </c:pt>
                <c:pt idx="5">
                  <c:v>2923</c:v>
                </c:pt>
              </c:numCache>
            </c:numRef>
          </c:val>
          <c:extLst>
            <c:ext xmlns:c16="http://schemas.microsoft.com/office/drawing/2014/chart" uri="{C3380CC4-5D6E-409C-BE32-E72D297353CC}">
              <c16:uniqueId val="{00000000-B533-49F8-AE8C-094AAA9A0308}"/>
            </c:ext>
          </c:extLst>
        </c:ser>
        <c:dLbls>
          <c:showLegendKey val="0"/>
          <c:showVal val="0"/>
          <c:showCatName val="0"/>
          <c:showSerName val="0"/>
          <c:showPercent val="0"/>
          <c:showBubbleSize val="0"/>
        </c:dLbls>
        <c:gapWidth val="100"/>
        <c:overlap val="-24"/>
        <c:axId val="441880248"/>
        <c:axId val="441877952"/>
      </c:barChart>
      <c:catAx>
        <c:axId val="4418802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441877952"/>
        <c:crosses val="autoZero"/>
        <c:auto val="1"/>
        <c:lblAlgn val="ctr"/>
        <c:lblOffset val="100"/>
        <c:noMultiLvlLbl val="0"/>
      </c:catAx>
      <c:valAx>
        <c:axId val="4418779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441880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090134046910713E-2"/>
          <c:y val="8.8651697288765263E-2"/>
          <c:w val="0.90849737532808394"/>
          <c:h val="0.66998656417947755"/>
        </c:manualLayout>
      </c:layout>
      <c:barChart>
        <c:barDir val="col"/>
        <c:grouping val="clustered"/>
        <c:varyColors val="0"/>
        <c:ser>
          <c:idx val="0"/>
          <c:order val="0"/>
          <c:tx>
            <c:strRef>
              <c:f>Taul1!$B$1</c:f>
              <c:strCache>
                <c:ptCount val="1"/>
                <c:pt idx="0">
                  <c:v>Män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Taul1!$A$2:$A$10</c:f>
              <c:numCache>
                <c:formatCode>General</c:formatCode>
                <c:ptCount val="9"/>
                <c:pt idx="0">
                  <c:v>2006</c:v>
                </c:pt>
                <c:pt idx="1">
                  <c:v>2010</c:v>
                </c:pt>
                <c:pt idx="2">
                  <c:v>2013</c:v>
                </c:pt>
                <c:pt idx="3">
                  <c:v>2016</c:v>
                </c:pt>
                <c:pt idx="4">
                  <c:v>2017</c:v>
                </c:pt>
                <c:pt idx="5">
                  <c:v>2018</c:v>
                </c:pt>
                <c:pt idx="6">
                  <c:v>2019</c:v>
                </c:pt>
                <c:pt idx="7">
                  <c:v>2020</c:v>
                </c:pt>
                <c:pt idx="8">
                  <c:v>2021</c:v>
                </c:pt>
              </c:numCache>
            </c:numRef>
          </c:cat>
          <c:val>
            <c:numRef>
              <c:f>Taul1!$B$2:$B$10</c:f>
              <c:numCache>
                <c:formatCode>General</c:formatCode>
                <c:ptCount val="9"/>
                <c:pt idx="0">
                  <c:v>90</c:v>
                </c:pt>
                <c:pt idx="1">
                  <c:v>53</c:v>
                </c:pt>
                <c:pt idx="2">
                  <c:v>43</c:v>
                </c:pt>
                <c:pt idx="3">
                  <c:v>59</c:v>
                </c:pt>
                <c:pt idx="4">
                  <c:v>44</c:v>
                </c:pt>
                <c:pt idx="5">
                  <c:v>38</c:v>
                </c:pt>
                <c:pt idx="6">
                  <c:v>34</c:v>
                </c:pt>
              </c:numCache>
            </c:numRef>
          </c:val>
          <c:extLst>
            <c:ext xmlns:c16="http://schemas.microsoft.com/office/drawing/2014/chart" uri="{C3380CC4-5D6E-409C-BE32-E72D297353CC}">
              <c16:uniqueId val="{00000000-5CDA-4379-8211-ADBF007D67B5}"/>
            </c:ext>
          </c:extLst>
        </c:ser>
        <c:ser>
          <c:idx val="1"/>
          <c:order val="1"/>
          <c:tx>
            <c:strRef>
              <c:f>Taul1!$C$1</c:f>
              <c:strCache>
                <c:ptCount val="1"/>
                <c:pt idx="0">
                  <c:v>Kvinnor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Taul1!$A$2:$A$10</c:f>
              <c:numCache>
                <c:formatCode>General</c:formatCode>
                <c:ptCount val="9"/>
                <c:pt idx="0">
                  <c:v>2006</c:v>
                </c:pt>
                <c:pt idx="1">
                  <c:v>2010</c:v>
                </c:pt>
                <c:pt idx="2">
                  <c:v>2013</c:v>
                </c:pt>
                <c:pt idx="3">
                  <c:v>2016</c:v>
                </c:pt>
                <c:pt idx="4">
                  <c:v>2017</c:v>
                </c:pt>
                <c:pt idx="5">
                  <c:v>2018</c:v>
                </c:pt>
                <c:pt idx="6">
                  <c:v>2019</c:v>
                </c:pt>
                <c:pt idx="7">
                  <c:v>2020</c:v>
                </c:pt>
                <c:pt idx="8">
                  <c:v>2021</c:v>
                </c:pt>
              </c:numCache>
            </c:numRef>
          </c:cat>
          <c:val>
            <c:numRef>
              <c:f>Taul1!$C$2:$C$10</c:f>
              <c:numCache>
                <c:formatCode>General</c:formatCode>
                <c:ptCount val="9"/>
                <c:pt idx="0">
                  <c:v>30</c:v>
                </c:pt>
                <c:pt idx="1">
                  <c:v>27</c:v>
                </c:pt>
                <c:pt idx="2">
                  <c:v>15</c:v>
                </c:pt>
                <c:pt idx="3">
                  <c:v>23</c:v>
                </c:pt>
                <c:pt idx="4">
                  <c:v>17</c:v>
                </c:pt>
                <c:pt idx="5">
                  <c:v>13</c:v>
                </c:pt>
                <c:pt idx="6">
                  <c:v>15</c:v>
                </c:pt>
              </c:numCache>
            </c:numRef>
          </c:val>
          <c:extLst>
            <c:ext xmlns:c16="http://schemas.microsoft.com/office/drawing/2014/chart" uri="{C3380CC4-5D6E-409C-BE32-E72D297353CC}">
              <c16:uniqueId val="{00000001-5CDA-4379-8211-ADBF007D67B5}"/>
            </c:ext>
          </c:extLst>
        </c:ser>
        <c:ser>
          <c:idx val="2"/>
          <c:order val="2"/>
          <c:tx>
            <c:strRef>
              <c:f>Taul1!$D$1</c:f>
              <c:strCache>
                <c:ptCount val="1"/>
                <c:pt idx="0">
                  <c:v>Sammanlagt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Taul1!$A$2:$A$10</c:f>
              <c:numCache>
                <c:formatCode>General</c:formatCode>
                <c:ptCount val="9"/>
                <c:pt idx="0">
                  <c:v>2006</c:v>
                </c:pt>
                <c:pt idx="1">
                  <c:v>2010</c:v>
                </c:pt>
                <c:pt idx="2">
                  <c:v>2013</c:v>
                </c:pt>
                <c:pt idx="3">
                  <c:v>2016</c:v>
                </c:pt>
                <c:pt idx="4">
                  <c:v>2017</c:v>
                </c:pt>
                <c:pt idx="5">
                  <c:v>2018</c:v>
                </c:pt>
                <c:pt idx="6">
                  <c:v>2019</c:v>
                </c:pt>
                <c:pt idx="7">
                  <c:v>2020</c:v>
                </c:pt>
                <c:pt idx="8">
                  <c:v>2021</c:v>
                </c:pt>
              </c:numCache>
            </c:numRef>
          </c:cat>
          <c:val>
            <c:numRef>
              <c:f>Taul1!$D$2:$D$10</c:f>
              <c:numCache>
                <c:formatCode>General</c:formatCode>
                <c:ptCount val="9"/>
                <c:pt idx="0">
                  <c:v>120</c:v>
                </c:pt>
                <c:pt idx="1">
                  <c:v>80</c:v>
                </c:pt>
                <c:pt idx="2">
                  <c:v>58</c:v>
                </c:pt>
                <c:pt idx="3">
                  <c:v>82</c:v>
                </c:pt>
                <c:pt idx="4">
                  <c:v>61</c:v>
                </c:pt>
                <c:pt idx="5">
                  <c:v>51</c:v>
                </c:pt>
                <c:pt idx="6">
                  <c:v>49</c:v>
                </c:pt>
                <c:pt idx="7">
                  <c:v>43</c:v>
                </c:pt>
                <c:pt idx="8">
                  <c:v>46</c:v>
                </c:pt>
              </c:numCache>
            </c:numRef>
          </c:val>
          <c:extLst>
            <c:ext xmlns:c16="http://schemas.microsoft.com/office/drawing/2014/chart" uri="{C3380CC4-5D6E-409C-BE32-E72D297353CC}">
              <c16:uniqueId val="{00000002-5CDA-4379-8211-ADBF007D67B5}"/>
            </c:ext>
          </c:extLst>
        </c:ser>
        <c:dLbls>
          <c:showLegendKey val="0"/>
          <c:showVal val="0"/>
          <c:showCatName val="0"/>
          <c:showSerName val="0"/>
          <c:showPercent val="0"/>
          <c:showBubbleSize val="0"/>
        </c:dLbls>
        <c:gapWidth val="219"/>
        <c:overlap val="-27"/>
        <c:axId val="1579588767"/>
        <c:axId val="1628602895"/>
      </c:barChart>
      <c:catAx>
        <c:axId val="1579588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fi-FI"/>
          </a:p>
        </c:txPr>
        <c:crossAx val="1628602895"/>
        <c:crosses val="autoZero"/>
        <c:auto val="1"/>
        <c:lblAlgn val="ctr"/>
        <c:lblOffset val="100"/>
        <c:noMultiLvlLbl val="0"/>
      </c:catAx>
      <c:valAx>
        <c:axId val="1628602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i-FI"/>
          </a:p>
        </c:txPr>
        <c:crossAx val="1579588767"/>
        <c:crosses val="autoZero"/>
        <c:crossBetween val="between"/>
      </c:valAx>
      <c:spPr>
        <a:noFill/>
        <a:ln>
          <a:noFill/>
        </a:ln>
        <a:effectLst/>
      </c:spPr>
    </c:plotArea>
    <c:legend>
      <c:legendPos val="b"/>
      <c:layout>
        <c:manualLayout>
          <c:xMode val="edge"/>
          <c:yMode val="edge"/>
          <c:x val="0.61818877417056906"/>
          <c:y val="4.6224865101871078E-2"/>
          <c:w val="0.31637174329480044"/>
          <c:h val="0.1869319895438081"/>
        </c:manualLayout>
      </c:layout>
      <c:overlay val="0"/>
      <c:spPr>
        <a:noFill/>
        <a:ln>
          <a:noFill/>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E1485-28E5-4EE2-B9B8-D979CEDAAAC7}" type="datetimeFigureOut">
              <a:rPr lang="fi-FI" smtClean="0"/>
              <a:t>26.10.2023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51A52-BE04-4B99-A3F2-C8EBA06F3930}" type="slidenum">
              <a:rPr lang="fi-FI" smtClean="0"/>
              <a:t>‹#›</a:t>
            </a:fld>
            <a:endParaRPr lang="fi-FI"/>
          </a:p>
        </p:txBody>
      </p:sp>
    </p:spTree>
    <p:extLst>
      <p:ext uri="{BB962C8B-B14F-4D97-AF65-F5344CB8AC3E}">
        <p14:creationId xmlns:p14="http://schemas.microsoft.com/office/powerpoint/2010/main" val="405078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2</a:t>
            </a:fld>
            <a:endParaRPr lang="fi-FI"/>
          </a:p>
        </p:txBody>
      </p:sp>
    </p:spTree>
    <p:extLst>
      <p:ext uri="{BB962C8B-B14F-4D97-AF65-F5344CB8AC3E}">
        <p14:creationId xmlns:p14="http://schemas.microsoft.com/office/powerpoint/2010/main" val="4221875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Stäng av spisen när du inte använder den.</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Välj lämplig temperatur för ugnen eller spisplattan för maträtten du tillreder.</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Förnuftigast är att installera brandvarnare i taket i varje sovrum och längs utrymningsvägar.</a:t>
            </a:r>
            <a:endParaRPr lang="sv-fi" dirty="0"/>
          </a:p>
        </p:txBody>
      </p:sp>
      <p:sp>
        <p:nvSpPr>
          <p:cNvPr id="4" name="Slide Number Placeholder 3"/>
          <p:cNvSpPr>
            <a:spLocks noGrp="1"/>
          </p:cNvSpPr>
          <p:nvPr>
            <p:ph type="sldNum" sz="quarter" idx="5"/>
          </p:nvPr>
        </p:nvSpPr>
        <p:spPr/>
        <p:txBody>
          <a:bodyPr/>
          <a:lstStyle/>
          <a:p>
            <a:fld id="{6C351A52-BE04-4B99-A3F2-C8EBA06F3930}" type="slidenum">
              <a:rPr lang="fi-FI" smtClean="0"/>
              <a:t>11</a:t>
            </a:fld>
            <a:endParaRPr lang="fi-FI"/>
          </a:p>
        </p:txBody>
      </p:sp>
    </p:spTree>
    <p:extLst>
      <p:ext uri="{BB962C8B-B14F-4D97-AF65-F5344CB8AC3E}">
        <p14:creationId xmlns:p14="http://schemas.microsoft.com/office/powerpoint/2010/main" val="2632174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Stäng av spisen när du inte använder den.</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Välj lämplig temperatur för ugnen eller spisplattan för maträtten du tillreder.</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Förnuftigast är att installera brandvarnare i taket i varje sovrum och längs utrymningsvägar.</a:t>
            </a:r>
            <a:endParaRPr lang="sv-fi" dirty="0"/>
          </a:p>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12</a:t>
            </a:fld>
            <a:endParaRPr lang="fi-FI"/>
          </a:p>
        </p:txBody>
      </p:sp>
    </p:spTree>
    <p:extLst>
      <p:ext uri="{BB962C8B-B14F-4D97-AF65-F5344CB8AC3E}">
        <p14:creationId xmlns:p14="http://schemas.microsoft.com/office/powerpoint/2010/main" val="1694473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Bastun är inte ett förråd, men om DU TROTS ALLT ANVÄNDER ELBASTUN SOM FÖRRÅD, AVLÄGSNA SÄKRINGARNA TILL BASTUN ELLER KOPPLA BORT STRÖMMEN FRÅN JORDFELSBRYTAREN. </a:t>
            </a:r>
          </a:p>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13</a:t>
            </a:fld>
            <a:endParaRPr lang="fi-FI"/>
          </a:p>
        </p:txBody>
      </p:sp>
    </p:spTree>
    <p:extLst>
      <p:ext uri="{BB962C8B-B14F-4D97-AF65-F5344CB8AC3E}">
        <p14:creationId xmlns:p14="http://schemas.microsoft.com/office/powerpoint/2010/main" val="409079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t>Släckningsfilten används för att släcka små bränder som till exempel kaffekokare, kastrull eller tv. Släckningsfilten kan även användas för att släcka en människa.</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t>Byt ut en skadad släckningsfilt till en ny.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t>Priset på släckningsfiltar börjar från 6,90 € och finns att få i dagligvarubutiker.</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t>Kom ihåg granskning och service av släckningsredskapen: </a:t>
            </a:r>
            <a:r>
              <a:rPr lang="sv-fi" b="0" i="0" u="none" baseline="0" dirty="0">
                <a:effectLst/>
              </a:rPr>
              <a:t>en handbrandsläckare granskas med två års mellanrum, </a:t>
            </a:r>
            <a:r>
              <a:rPr lang="sv-fi" b="1" i="0" u="none" baseline="0" dirty="0">
                <a:effectLst/>
              </a:rPr>
              <a:t>släckaren ska föras på service fastän den endast använts i liten omfattning. Mer information: http://www.kodinturvaopas.fi/paloturvallisuus/sammutusvalineet-ja-alkusammutus/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sv-fi" dirty="0"/>
          </a:p>
          <a:p>
            <a:pPr algn="l" rtl="0"/>
            <a:r>
              <a:rPr lang="sv-fi" b="1" i="0" u="none" baseline="0" dirty="0"/>
              <a:t>Släckningsfiltens bruksanvisning: </a:t>
            </a:r>
          </a:p>
          <a:p>
            <a:endParaRPr lang="sv-fi" altLang="fi-FI" b="1" dirty="0"/>
          </a:p>
          <a:p>
            <a:pPr marL="171450" indent="-171450" algn="l" rtl="0">
              <a:buFont typeface="Arial" panose="020B0604020202020204" pitchFamily="34" charset="0"/>
              <a:buChar char="•"/>
            </a:pPr>
            <a:r>
              <a:rPr lang="sv-fi" b="0" i="0" u="none" baseline="0" dirty="0"/>
              <a:t>Ta tag </a:t>
            </a: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 släckningsfiltens hörn. Håll släckningsfilten mellan dig och elden, skydda även händerna.</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Placera släckningsfilten lugnt på det brinnande föremålet.</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 till att det brinnande föremålet inte får syre. Använd</a:t>
            </a:r>
            <a:r>
              <a:rPr lang="sv-fi" b="0" i="0" u="none" baseline="0" dirty="0"/>
              <a:t>s för släckning av till exempel kaffekokare, kastrull eller tv. Släckningsfilten kan även användas för att släcka en människa.</a:t>
            </a:r>
          </a:p>
        </p:txBody>
      </p:sp>
      <p:sp>
        <p:nvSpPr>
          <p:cNvPr id="4" name="Slide Number Placeholder 3"/>
          <p:cNvSpPr>
            <a:spLocks noGrp="1"/>
          </p:cNvSpPr>
          <p:nvPr>
            <p:ph type="sldNum" sz="quarter" idx="5"/>
          </p:nvPr>
        </p:nvSpPr>
        <p:spPr/>
        <p:txBody>
          <a:bodyPr/>
          <a:lstStyle/>
          <a:p>
            <a:fld id="{6C351A52-BE04-4B99-A3F2-C8EBA06F3930}" type="slidenum">
              <a:rPr lang="fi-FI" smtClean="0"/>
              <a:t>14</a:t>
            </a:fld>
            <a:endParaRPr lang="fi-FI"/>
          </a:p>
        </p:txBody>
      </p:sp>
    </p:spTree>
    <p:extLst>
      <p:ext uri="{BB962C8B-B14F-4D97-AF65-F5344CB8AC3E}">
        <p14:creationId xmlns:p14="http://schemas.microsoft.com/office/powerpoint/2010/main" val="2024518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Dörren till trappuppgången kan tätas till exempel med en våt handduk. </a:t>
            </a:r>
            <a:endParaRPr lang="sv-fi" altLang="fi-FI" dirty="0"/>
          </a:p>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16</a:t>
            </a:fld>
            <a:endParaRPr lang="fi-FI"/>
          </a:p>
        </p:txBody>
      </p:sp>
    </p:spTree>
    <p:extLst>
      <p:ext uri="{BB962C8B-B14F-4D97-AF65-F5344CB8AC3E}">
        <p14:creationId xmlns:p14="http://schemas.microsoft.com/office/powerpoint/2010/main" val="393934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0" i="0" u="none" baseline="0" dirty="0"/>
              <a:t>Oövervakad användning av spis – </a:t>
            </a:r>
            <a:r>
              <a:rPr lang="sv-fi" sz="1200" b="0" i="0" u="none" kern="1200" baseline="0" dirty="0">
                <a:solidFill>
                  <a:srgbClr val="000000"/>
                </a:solidFill>
                <a:latin typeface="Arial" panose="020B0604020202020204" pitchFamily="34" charset="0"/>
                <a:ea typeface="ヒラギノ角ゴ Pro W3" pitchFamily="-60" charset="-128"/>
                <a:cs typeface="Arial" panose="020B0604020202020204" pitchFamily="34" charset="0"/>
              </a:rPr>
              <a:t>cirka tre bränder dagligen.</a:t>
            </a:r>
            <a:endParaRPr lang="sv-fi" dirty="0"/>
          </a:p>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3</a:t>
            </a:fld>
            <a:endParaRPr lang="fi-FI"/>
          </a:p>
        </p:txBody>
      </p:sp>
    </p:spTree>
    <p:extLst>
      <p:ext uri="{BB962C8B-B14F-4D97-AF65-F5344CB8AC3E}">
        <p14:creationId xmlns:p14="http://schemas.microsoft.com/office/powerpoint/2010/main" val="386713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fi" b="0" i="0" u="none" baseline="0" dirty="0"/>
              <a:t>Statistik över </a:t>
            </a:r>
            <a:r>
              <a:rPr lang="sv-fi" b="0" i="0" u="none" baseline="0" dirty="0" err="1"/>
              <a:t>branddöda</a:t>
            </a:r>
            <a:r>
              <a:rPr lang="sv-fi" b="0" i="0" u="none" baseline="0" dirty="0"/>
              <a:t>: Räddningsinstitutet.</a:t>
            </a:r>
          </a:p>
          <a:p>
            <a:pPr marL="171450" indent="-171450" algn="l" rtl="0">
              <a:buFont typeface="Arial" panose="020B0604020202020204" pitchFamily="34" charset="0"/>
              <a:buChar char="•"/>
            </a:pPr>
            <a:r>
              <a:rPr lang="sv-fi" b="0" i="0" u="none" baseline="0" dirty="0"/>
              <a:t>Antalet </a:t>
            </a:r>
            <a:r>
              <a:rPr lang="sv-fi" b="0" i="0" u="none" baseline="0" dirty="0" err="1"/>
              <a:t>branddöda</a:t>
            </a:r>
            <a:r>
              <a:rPr lang="sv-fi" b="0" i="0" u="none" baseline="0" dirty="0"/>
              <a:t> har minskat under de senaste tio åren från ett medeltal av cirka etthundra till mindre än sextio.</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t>Äldre 1/5 av befolkningen, 2/5 av </a:t>
            </a:r>
            <a:r>
              <a:rPr lang="sv-fi" b="0" i="0" u="none" baseline="0" dirty="0" err="1"/>
              <a:t>branddöda</a:t>
            </a:r>
            <a:r>
              <a:rPr lang="sv-fi" b="0" i="0" u="none" baseline="0" dirty="0" err="1">
                <a:latin typeface="Wingdings" panose="05000000000000000000" pitchFamily="2" charset="2"/>
                <a:ea typeface="Wingdings" panose="05000000000000000000" pitchFamily="2" charset="2"/>
                <a:cs typeface="Wingdings" panose="05000000000000000000" pitchFamily="2" charset="2"/>
                <a:sym typeface="Wingdings" panose="05000000000000000000" pitchFamily="2" charset="2"/>
              </a:rPr>
              <a:t>har</a:t>
            </a:r>
            <a:r>
              <a:rPr lang="sv-fi" b="0" i="0" u="none" baseline="0" dirty="0">
                <a:latin typeface="Wingdings" panose="05000000000000000000" pitchFamily="2" charset="2"/>
                <a:ea typeface="Wingdings" panose="05000000000000000000" pitchFamily="2" charset="2"/>
                <a:cs typeface="Wingdings" panose="05000000000000000000" pitchFamily="2" charset="2"/>
                <a:sym typeface="Wingdings" panose="05000000000000000000" pitchFamily="2" charset="2"/>
              </a:rPr>
              <a:t> förhöjd risk för </a:t>
            </a:r>
            <a:r>
              <a:rPr lang="sv-fi" b="0" i="0" u="none" baseline="0" dirty="0" err="1">
                <a:latin typeface="Wingdings" panose="05000000000000000000" pitchFamily="2" charset="2"/>
                <a:ea typeface="Wingdings" panose="05000000000000000000" pitchFamily="2" charset="2"/>
                <a:cs typeface="Wingdings" panose="05000000000000000000" pitchFamily="2" charset="2"/>
                <a:sym typeface="Wingdings" panose="05000000000000000000" pitchFamily="2" charset="2"/>
              </a:rPr>
              <a:t>branddöd</a:t>
            </a:r>
            <a:r>
              <a:rPr lang="sv-fi" b="0" i="0" u="none" baseline="0" dirty="0"/>
              <a:t>. </a:t>
            </a:r>
          </a:p>
          <a:p>
            <a:pPr algn="l" rtl="0">
              <a:buFont typeface="Arial" panose="020B0604020202020204" pitchFamily="34" charset="0"/>
              <a:buChar char="•"/>
            </a:pPr>
            <a:endParaRPr lang="sv-fi" altLang="fi-FI" dirty="0"/>
          </a:p>
          <a:p>
            <a:pPr algn="l" rtl="0">
              <a:buFont typeface="Arial" panose="020B0604020202020204" pitchFamily="34" charset="0"/>
              <a:buChar char="•"/>
            </a:pPr>
            <a:r>
              <a:rPr lang="sv-fi" b="0" i="0" u="none" baseline="0" dirty="0"/>
              <a:t> Alkoholen har andel i minst hälften av fallen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t>Riskgrupp som behöver särskilt stöd för boendet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sz="1200" b="0" i="0" u="none" kern="1200" baseline="0" dirty="0">
                <a:solidFill>
                  <a:schemeClr val="tx1"/>
                </a:solidFill>
                <a:effectLst/>
                <a:latin typeface="+mn-lt"/>
                <a:ea typeface="ヒラギノ角ゴ Pro W3" pitchFamily="-60" charset="-128"/>
                <a:cs typeface="ヒラギノ角ゴ Pro W3" pitchFamily="-60" charset="-128"/>
              </a:rPr>
              <a:t>Den största enskilda åldersgruppen av </a:t>
            </a:r>
            <a:r>
              <a:rPr lang="sv-fi" sz="1200" b="0" i="0" u="none" kern="1200" baseline="0" dirty="0" err="1">
                <a:solidFill>
                  <a:schemeClr val="tx1"/>
                </a:solidFill>
                <a:effectLst/>
                <a:latin typeface="+mn-lt"/>
                <a:ea typeface="ヒラギノ角ゴ Pro W3" pitchFamily="-60" charset="-128"/>
                <a:cs typeface="ヒラギノ角ゴ Pro W3" pitchFamily="-60" charset="-128"/>
              </a:rPr>
              <a:t>branddöda</a:t>
            </a:r>
            <a:r>
              <a:rPr lang="sv-fi" sz="1200" b="0" i="0" u="none" kern="1200" baseline="0" dirty="0">
                <a:solidFill>
                  <a:schemeClr val="tx1"/>
                </a:solidFill>
                <a:effectLst/>
                <a:latin typeface="+mn-lt"/>
                <a:ea typeface="ヒラギノ角ゴ Pro W3" pitchFamily="-60" charset="-128"/>
                <a:cs typeface="ヒラギノ角ゴ Pro W3" pitchFamily="-60" charset="-128"/>
              </a:rPr>
              <a:t> är medelåldersmän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t>Personer över 65 år är överrepresenterade gällande </a:t>
            </a:r>
            <a:r>
              <a:rPr lang="sv-fi" b="0" i="0" u="none" baseline="0" dirty="0" err="1"/>
              <a:t>branddöda</a:t>
            </a:r>
            <a:endParaRPr lang="sv-fi" b="0" i="0" u="none" baseline="0" dirty="0"/>
          </a:p>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4</a:t>
            </a:fld>
            <a:endParaRPr lang="fi-FI"/>
          </a:p>
        </p:txBody>
      </p:sp>
    </p:spTree>
    <p:extLst>
      <p:ext uri="{BB962C8B-B14F-4D97-AF65-F5344CB8AC3E}">
        <p14:creationId xmlns:p14="http://schemas.microsoft.com/office/powerpoint/2010/main" val="85948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Antalet levnadsår för personer som omkommit i bränder steg till 1 351 år. </a:t>
            </a:r>
            <a:r>
              <a:rPr lang="sv-fi" sz="900" dirty="0"/>
              <a:t>(Jämför äldre som riskgrupp)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dirty="0"/>
              <a:t>(Sammandrag för år 2020 är inte klart ännu.)</a:t>
            </a:r>
          </a:p>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5</a:t>
            </a:fld>
            <a:endParaRPr lang="fi-FI"/>
          </a:p>
        </p:txBody>
      </p:sp>
    </p:spTree>
    <p:extLst>
      <p:ext uri="{BB962C8B-B14F-4D97-AF65-F5344CB8AC3E}">
        <p14:creationId xmlns:p14="http://schemas.microsoft.com/office/powerpoint/2010/main" val="1526348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sz="1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Förnuftigast är att installera brandvarnare i taket i varje sovrum och längs utrymningsvägar.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sz="1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En hörselskadad har enligt handikappservicelagen rätt att få ett brandvarnarsystem avgiftsfritt till sitt hem. Det består av en blinkande lampa på väggen och en vibrerande dyna under dynan som väcker en när brandvarnaren larmar på natten. Förutsätter utlåtande av </a:t>
            </a:r>
            <a:r>
              <a:rPr lang="sv-fi" sz="1200" b="0" i="0" u="none" baseline="0" dirty="0" err="1">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specialläkare</a:t>
            </a:r>
            <a:r>
              <a:rPr lang="sv-fi" sz="12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som skickas till handikappserviceledaren.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sv-fi" altLang="fi-FI" sz="1200" baseline="30000" dirty="0">
              <a:highlight>
                <a:srgbClr val="FFFF00"/>
              </a:highlight>
              <a:latin typeface="Arial" panose="020B0604020202020204" pitchFamily="34" charset="0"/>
              <a:cs typeface="Arial" panose="020B0604020202020204" pitchFamily="34"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sz="1100" b="0" i="0" u="none" baseline="30000" dirty="0">
                <a:highlight>
                  <a:srgbClr val="FFFF00"/>
                </a:highligh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För brandvarnare finns möjlighet att installera skarvsladd och batterilåda för att man inte ska behöva klättra för att byta batteri. </a:t>
            </a:r>
          </a:p>
        </p:txBody>
      </p:sp>
      <p:sp>
        <p:nvSpPr>
          <p:cNvPr id="4" name="Slide Number Placeholder 3"/>
          <p:cNvSpPr>
            <a:spLocks noGrp="1"/>
          </p:cNvSpPr>
          <p:nvPr>
            <p:ph type="sldNum" sz="quarter" idx="5"/>
          </p:nvPr>
        </p:nvSpPr>
        <p:spPr/>
        <p:txBody>
          <a:bodyPr/>
          <a:lstStyle/>
          <a:p>
            <a:fld id="{6C351A52-BE04-4B99-A3F2-C8EBA06F3930}" type="slidenum">
              <a:rPr lang="fi-FI" smtClean="0"/>
              <a:t>6</a:t>
            </a:fld>
            <a:endParaRPr lang="fi-FI"/>
          </a:p>
        </p:txBody>
      </p:sp>
    </p:spTree>
    <p:extLst>
      <p:ext uri="{BB962C8B-B14F-4D97-AF65-F5344CB8AC3E}">
        <p14:creationId xmlns:p14="http://schemas.microsoft.com/office/powerpoint/2010/main" val="380661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7</a:t>
            </a:fld>
            <a:endParaRPr lang="fi-FI"/>
          </a:p>
        </p:txBody>
      </p:sp>
    </p:spTree>
    <p:extLst>
      <p:ext uri="{BB962C8B-B14F-4D97-AF65-F5344CB8AC3E}">
        <p14:creationId xmlns:p14="http://schemas.microsoft.com/office/powerpoint/2010/main" val="672586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sv-fi" sz="1200" b="1" i="0" u="none" baseline="0" dirty="0"/>
              <a:t>För varje begynnande 60 m</a:t>
            </a:r>
            <a:r>
              <a:rPr lang="sv-fi" sz="1200" b="1" i="0" u="none" baseline="30000" dirty="0"/>
              <a:t>2</a:t>
            </a:r>
            <a:r>
              <a:rPr lang="sv-fi" sz="1200" b="1" i="0" u="none" baseline="0" dirty="0"/>
              <a:t> på varje våning i en bostad ska finnas minst en brandvarnare!</a:t>
            </a:r>
            <a:endParaRPr lang="sv-fi" sz="1200" noProof="0" dirty="0"/>
          </a:p>
          <a:p>
            <a:pPr marL="0" lvl="0" indent="0" algn="l" rtl="0">
              <a:lnSpc>
                <a:spcPct val="100000"/>
              </a:lnSpc>
              <a:spcBef>
                <a:spcPts val="360"/>
              </a:spcBef>
              <a:spcAft>
                <a:spcPts val="0"/>
              </a:spcAft>
              <a:buClr>
                <a:schemeClr val="dk1"/>
              </a:buClr>
              <a:buSzPts val="1400"/>
              <a:buFont typeface="Calibri"/>
              <a:buNone/>
            </a:pPr>
            <a:br>
              <a:rPr lang="sv-fi" sz="1200" dirty="0"/>
            </a:br>
            <a:r>
              <a:rPr lang="sv-fi" sz="1200" b="0" i="0" u="none" baseline="0" dirty="0"/>
              <a:t>Dian visar en bostad som är 130 kvadratmeter i två våningar. Bilden är förenklad, men beskriver vad förordningen om placering av brandvarnare betyder. Enligt förordningen ska det finnas minst en brandvarnare för varje begynnande yta på 60 m</a:t>
            </a:r>
            <a:r>
              <a:rPr lang="sv-fi" sz="1200" b="0" i="0" u="none" baseline="30000" dirty="0"/>
              <a:t>2 </a:t>
            </a:r>
            <a:r>
              <a:rPr lang="sv-fi" sz="1200" b="0" i="0" u="none" baseline="0" dirty="0"/>
              <a:t>på varje våning eller plan i en bostad. </a:t>
            </a:r>
          </a:p>
          <a:p>
            <a:pPr marL="0" lvl="0" indent="0" algn="l" rtl="0">
              <a:lnSpc>
                <a:spcPct val="100000"/>
              </a:lnSpc>
              <a:spcBef>
                <a:spcPts val="360"/>
              </a:spcBef>
              <a:spcAft>
                <a:spcPts val="0"/>
              </a:spcAft>
              <a:buClr>
                <a:schemeClr val="dk1"/>
              </a:buClr>
              <a:buSzPts val="1400"/>
              <a:buFont typeface="Calibri"/>
              <a:buNone/>
            </a:pPr>
            <a:r>
              <a:rPr lang="sv-fi" sz="1200" b="1" i="0" u="none" baseline="0" dirty="0"/>
              <a:t>Nedre våningens yta är 70 kvadratmeter, så där ska det finnas två brandvarnare. </a:t>
            </a:r>
            <a:endParaRPr lang="sv-fi" sz="1200" noProof="0" dirty="0"/>
          </a:p>
          <a:p>
            <a:pPr marL="0" lvl="0" indent="0" algn="l" rtl="0">
              <a:lnSpc>
                <a:spcPct val="100000"/>
              </a:lnSpc>
              <a:spcBef>
                <a:spcPts val="360"/>
              </a:spcBef>
              <a:spcAft>
                <a:spcPts val="0"/>
              </a:spcAft>
              <a:buClr>
                <a:schemeClr val="dk1"/>
              </a:buClr>
              <a:buSzPts val="1400"/>
              <a:buFont typeface="Calibri"/>
              <a:buNone/>
            </a:pPr>
            <a:r>
              <a:rPr lang="sv-fi" sz="1200" b="1" i="0" u="none" baseline="0" dirty="0"/>
              <a:t>Övre våningens yta är 60 kvadratmeter, så där ska det finnas en brandvarnare. </a:t>
            </a:r>
            <a:endParaRPr lang="sv-fi" sz="1200" noProof="0" dirty="0"/>
          </a:p>
          <a:p>
            <a:endParaRPr lang="fi-FI" dirty="0"/>
          </a:p>
        </p:txBody>
      </p:sp>
      <p:sp>
        <p:nvSpPr>
          <p:cNvPr id="4" name="Slide Number Placeholder 3"/>
          <p:cNvSpPr>
            <a:spLocks noGrp="1"/>
          </p:cNvSpPr>
          <p:nvPr>
            <p:ph type="sldNum" sz="quarter" idx="5"/>
          </p:nvPr>
        </p:nvSpPr>
        <p:spPr/>
        <p:txBody>
          <a:bodyPr/>
          <a:lstStyle/>
          <a:p>
            <a:fld id="{6C351A52-BE04-4B99-A3F2-C8EBA06F3930}" type="slidenum">
              <a:rPr lang="fi-FI" smtClean="0"/>
              <a:t>8</a:t>
            </a:fld>
            <a:endParaRPr lang="fi-FI"/>
          </a:p>
        </p:txBody>
      </p:sp>
    </p:spTree>
    <p:extLst>
      <p:ext uri="{BB962C8B-B14F-4D97-AF65-F5344CB8AC3E}">
        <p14:creationId xmlns:p14="http://schemas.microsoft.com/office/powerpoint/2010/main" val="1424616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Ljusstaken måste vara av obrännbart material. </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Lämna ett säkerhetsavstånd på minst fem centimeter mellan ljus och värmeljus.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Lägg inte cigarettfimpar i skräpkorgen.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Förvara tändare och tändstickor utom räckhåll för barn.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sv-fi" altLang="fi-FI"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Ljusstaken måste vara av obrännbart material. </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Lämna ett säkerhetsavstånd på minst fem centimeter mellan ljus och värmeljus.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Lägg inte cigarettfimpar i skräpkorgen.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Förvara tändare och tändstickor utom räckhåll för barn.</a:t>
            </a:r>
          </a:p>
        </p:txBody>
      </p:sp>
      <p:sp>
        <p:nvSpPr>
          <p:cNvPr id="4" name="Slide Number Placeholder 3"/>
          <p:cNvSpPr>
            <a:spLocks noGrp="1"/>
          </p:cNvSpPr>
          <p:nvPr>
            <p:ph type="sldNum" sz="quarter" idx="5"/>
          </p:nvPr>
        </p:nvSpPr>
        <p:spPr/>
        <p:txBody>
          <a:bodyPr/>
          <a:lstStyle/>
          <a:p>
            <a:fld id="{6C351A52-BE04-4B99-A3F2-C8EBA06F3930}" type="slidenum">
              <a:rPr lang="fi-FI" smtClean="0"/>
              <a:t>9</a:t>
            </a:fld>
            <a:endParaRPr lang="fi-FI"/>
          </a:p>
        </p:txBody>
      </p:sp>
    </p:spTree>
    <p:extLst>
      <p:ext uri="{BB962C8B-B14F-4D97-AF65-F5344CB8AC3E}">
        <p14:creationId xmlns:p14="http://schemas.microsoft.com/office/powerpoint/2010/main" val="245164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Förnuftigast är att installera brandvarnare i taket i varje sovrum och längs utrymningsvägar.</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Ha inte på elapparater när du inte är hemma. Lämna inte på till exempel tvättmaskinen eller diskmaskinen när du lämnar bostaden.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Ta söndriga apparater ur bruk eller låt reparera dem. En söndrig elapparat får endast repareras av en elaffär.</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När du lösgör stickkontakten från vägguttaget ska du dra i stickkontakten, inte i sladden.</a:t>
            </a:r>
          </a:p>
          <a:p>
            <a:pPr marL="171450" indent="-171450" algn="l" rtl="0">
              <a:buFont typeface="Arial" panose="020B0604020202020204" pitchFamily="34" charset="0"/>
              <a:buChar char="•"/>
            </a:pPr>
            <a:r>
              <a:rPr lang="sv-fi"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Använd inte söndriga elsladdar eller uttag. </a:t>
            </a:r>
          </a:p>
        </p:txBody>
      </p:sp>
      <p:sp>
        <p:nvSpPr>
          <p:cNvPr id="4" name="Slide Number Placeholder 3"/>
          <p:cNvSpPr>
            <a:spLocks noGrp="1"/>
          </p:cNvSpPr>
          <p:nvPr>
            <p:ph type="sldNum" sz="quarter" idx="5"/>
          </p:nvPr>
        </p:nvSpPr>
        <p:spPr/>
        <p:txBody>
          <a:bodyPr/>
          <a:lstStyle/>
          <a:p>
            <a:fld id="{6C351A52-BE04-4B99-A3F2-C8EBA06F3930}" type="slidenum">
              <a:rPr lang="fi-FI" smtClean="0"/>
              <a:t>10</a:t>
            </a:fld>
            <a:endParaRPr lang="fi-FI"/>
          </a:p>
        </p:txBody>
      </p:sp>
    </p:spTree>
    <p:extLst>
      <p:ext uri="{BB962C8B-B14F-4D97-AF65-F5344CB8AC3E}">
        <p14:creationId xmlns:p14="http://schemas.microsoft.com/office/powerpoint/2010/main" val="84911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CD9B30-ED39-4324-A97E-86399498F52A}" type="datetime1">
              <a:rPr lang="en-US" smtClean="0"/>
              <a:t>10/26/2023</a:t>
            </a:fld>
            <a:endParaRPr lang="en-US" dirty="0"/>
          </a:p>
        </p:txBody>
      </p:sp>
      <p:sp>
        <p:nvSpPr>
          <p:cNvPr id="5" name="Footer Placeholder 4"/>
          <p:cNvSpPr>
            <a:spLocks noGrp="1"/>
          </p:cNvSpPr>
          <p:nvPr>
            <p:ph type="ftr" sz="quarter" idx="11"/>
          </p:nvPr>
        </p:nvSpPr>
        <p:spPr/>
        <p:txBody>
          <a:bodyPr/>
          <a:lstStyle/>
          <a:p>
            <a:r>
              <a:rPr lang="en-US"/>
              <a:t>Hemmets säkerhetsträning</a:t>
            </a:r>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1019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FE9654-3755-474E-A1FE-E8A3CEFF3771}" type="datetime1">
              <a:rPr lang="en-US" smtClean="0"/>
              <a:t>10/26/2023</a:t>
            </a:fld>
            <a:endParaRPr lang="en-US" dirty="0"/>
          </a:p>
        </p:txBody>
      </p:sp>
      <p:sp>
        <p:nvSpPr>
          <p:cNvPr id="8" name="Footer Placeholder 7"/>
          <p:cNvSpPr>
            <a:spLocks noGrp="1"/>
          </p:cNvSpPr>
          <p:nvPr>
            <p:ph type="ftr" sz="quarter" idx="11"/>
          </p:nvPr>
        </p:nvSpPr>
        <p:spPr/>
        <p:txBody>
          <a:bodyPr/>
          <a:lstStyle/>
          <a:p>
            <a:r>
              <a:rPr lang="en-US"/>
              <a:t>Hemmets säkerhetsträning</a:t>
            </a:r>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945903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D02286-FB30-42F8-AD74-D50678C8CF53}" type="datetime1">
              <a:rPr lang="en-US" smtClean="0"/>
              <a:t>10/26/2023</a:t>
            </a:fld>
            <a:endParaRPr lang="en-US" dirty="0"/>
          </a:p>
        </p:txBody>
      </p:sp>
      <p:sp>
        <p:nvSpPr>
          <p:cNvPr id="8" name="Footer Placeholder 7"/>
          <p:cNvSpPr>
            <a:spLocks noGrp="1"/>
          </p:cNvSpPr>
          <p:nvPr>
            <p:ph type="ftr" sz="quarter" idx="11"/>
          </p:nvPr>
        </p:nvSpPr>
        <p:spPr/>
        <p:txBody>
          <a:bodyPr/>
          <a:lstStyle/>
          <a:p>
            <a:r>
              <a:rPr lang="en-US"/>
              <a:t>Hemmets säkerhetsträning</a:t>
            </a:r>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2167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3510E6-03BB-4C58-816F-5323EA52F244}" type="datetime1">
              <a:rPr lang="en-US" smtClean="0"/>
              <a:t>10/26/2023</a:t>
            </a:fld>
            <a:endParaRPr lang="en-US" dirty="0"/>
          </a:p>
        </p:txBody>
      </p:sp>
      <p:sp>
        <p:nvSpPr>
          <p:cNvPr id="5" name="Footer Placeholder 4"/>
          <p:cNvSpPr>
            <a:spLocks noGrp="1"/>
          </p:cNvSpPr>
          <p:nvPr>
            <p:ph type="ftr" sz="quarter" idx="11"/>
          </p:nvPr>
        </p:nvSpPr>
        <p:spPr/>
        <p:txBody>
          <a:bodyPr/>
          <a:lstStyle/>
          <a:p>
            <a:r>
              <a:rPr lang="en-US"/>
              <a:t>Hemmets säkerhetsträning</a:t>
            </a:r>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18494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0E1EC-2E0A-4464-BEBC-D1DC22B4FAB6}" type="datetime1">
              <a:rPr lang="en-US" smtClean="0"/>
              <a:t>10/26/2023</a:t>
            </a:fld>
            <a:endParaRPr lang="en-US" dirty="0"/>
          </a:p>
        </p:txBody>
      </p:sp>
      <p:sp>
        <p:nvSpPr>
          <p:cNvPr id="5" name="Footer Placeholder 4"/>
          <p:cNvSpPr>
            <a:spLocks noGrp="1"/>
          </p:cNvSpPr>
          <p:nvPr>
            <p:ph type="ftr" sz="quarter" idx="11"/>
          </p:nvPr>
        </p:nvSpPr>
        <p:spPr/>
        <p:txBody>
          <a:bodyPr/>
          <a:lstStyle/>
          <a:p>
            <a:r>
              <a:rPr lang="en-US"/>
              <a:t>Hemmets säkerhetsträning</a:t>
            </a:r>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2824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A7FE6C8-2063-4F31-98D6-D8FAEB520AD4}" type="datetime1">
              <a:rPr lang="en-US" smtClean="0"/>
              <a:t>10/26/2023</a:t>
            </a:fld>
            <a:endParaRPr lang="en-US" dirty="0"/>
          </a:p>
        </p:txBody>
      </p:sp>
      <p:sp>
        <p:nvSpPr>
          <p:cNvPr id="9" name="Footer Placeholder 8"/>
          <p:cNvSpPr>
            <a:spLocks noGrp="1"/>
          </p:cNvSpPr>
          <p:nvPr>
            <p:ph type="ftr" sz="quarter" idx="11"/>
          </p:nvPr>
        </p:nvSpPr>
        <p:spPr/>
        <p:txBody>
          <a:bodyPr/>
          <a:lstStyle/>
          <a:p>
            <a:r>
              <a:rPr lang="en-US"/>
              <a:t>Hemmets säkerhetsträning</a:t>
            </a:r>
            <a:endParaRPr lang="en-US" dirty="0"/>
          </a:p>
        </p:txBody>
      </p:sp>
      <p:sp>
        <p:nvSpPr>
          <p:cNvPr id="10" name="Slide Number Placeholder 9"/>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149892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20FAE23-72F4-49EC-BDF7-66475F74FBE5}" type="datetime1">
              <a:rPr lang="en-US" smtClean="0"/>
              <a:t>10/26/2023</a:t>
            </a:fld>
            <a:endParaRPr lang="en-US" dirty="0"/>
          </a:p>
        </p:txBody>
      </p:sp>
      <p:sp>
        <p:nvSpPr>
          <p:cNvPr id="11" name="Footer Placeholder 10"/>
          <p:cNvSpPr>
            <a:spLocks noGrp="1"/>
          </p:cNvSpPr>
          <p:nvPr>
            <p:ph type="ftr" sz="quarter" idx="11"/>
          </p:nvPr>
        </p:nvSpPr>
        <p:spPr/>
        <p:txBody>
          <a:bodyPr/>
          <a:lstStyle/>
          <a:p>
            <a:r>
              <a:rPr lang="en-US"/>
              <a:t>Hemmets säkerhetsträning</a:t>
            </a:r>
            <a:endParaRPr lang="en-US" dirty="0"/>
          </a:p>
        </p:txBody>
      </p:sp>
      <p:sp>
        <p:nvSpPr>
          <p:cNvPr id="12" name="Slide Number Placeholder 11"/>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587493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E69F377-A64E-481E-8BA5-F9BE36B05425}" type="datetime1">
              <a:rPr lang="en-US" smtClean="0"/>
              <a:t>10/26/2023</a:t>
            </a:fld>
            <a:endParaRPr lang="en-US" dirty="0"/>
          </a:p>
        </p:txBody>
      </p:sp>
      <p:sp>
        <p:nvSpPr>
          <p:cNvPr id="7" name="Footer Placeholder 6"/>
          <p:cNvSpPr>
            <a:spLocks noGrp="1"/>
          </p:cNvSpPr>
          <p:nvPr>
            <p:ph type="ftr" sz="quarter" idx="11"/>
          </p:nvPr>
        </p:nvSpPr>
        <p:spPr/>
        <p:txBody>
          <a:bodyPr/>
          <a:lstStyle/>
          <a:p>
            <a:r>
              <a:rPr lang="en-US"/>
              <a:t>Hemmets säkerhetsträning</a:t>
            </a:r>
            <a:endParaRPr lang="en-US" dirty="0"/>
          </a:p>
        </p:txBody>
      </p:sp>
      <p:sp>
        <p:nvSpPr>
          <p:cNvPr id="8" name="Slide Number Placeholder 7"/>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30675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2FFB204-C400-47E3-9435-EBA739ACCF34}" type="datetime1">
              <a:rPr lang="en-US" smtClean="0"/>
              <a:t>10/26/2023</a:t>
            </a:fld>
            <a:endParaRPr lang="en-US" dirty="0"/>
          </a:p>
        </p:txBody>
      </p:sp>
      <p:sp>
        <p:nvSpPr>
          <p:cNvPr id="6" name="Footer Placeholder 5"/>
          <p:cNvSpPr>
            <a:spLocks noGrp="1"/>
          </p:cNvSpPr>
          <p:nvPr>
            <p:ph type="ftr" sz="quarter" idx="11"/>
          </p:nvPr>
        </p:nvSpPr>
        <p:spPr/>
        <p:txBody>
          <a:bodyPr/>
          <a:lstStyle/>
          <a:p>
            <a:r>
              <a:rPr lang="en-US"/>
              <a:t>Hemmets säkerhetsträning</a:t>
            </a:r>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73950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F6FDB20-7D0B-48FB-A98A-8CDE87A3A984}" type="datetime1">
              <a:rPr lang="en-US" smtClean="0"/>
              <a:t>10/26/2023</a:t>
            </a:fld>
            <a:endParaRPr lang="en-US" dirty="0"/>
          </a:p>
        </p:txBody>
      </p:sp>
      <p:sp>
        <p:nvSpPr>
          <p:cNvPr id="9" name="Footer Placeholder 8"/>
          <p:cNvSpPr>
            <a:spLocks noGrp="1"/>
          </p:cNvSpPr>
          <p:nvPr>
            <p:ph type="ftr" sz="quarter" idx="11"/>
          </p:nvPr>
        </p:nvSpPr>
        <p:spPr/>
        <p:txBody>
          <a:bodyPr/>
          <a:lstStyle/>
          <a:p>
            <a:r>
              <a:rPr lang="en-US"/>
              <a:t>Hemmets säkerhetsträning</a:t>
            </a:r>
            <a:endParaRPr lang="en-US" dirty="0"/>
          </a:p>
        </p:txBody>
      </p:sp>
      <p:sp>
        <p:nvSpPr>
          <p:cNvPr id="10" name="Slide Number Placeholder 9"/>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19287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30247E9-31A3-4727-B3C5-31D20ADA4627}" type="datetime1">
              <a:rPr lang="en-US" smtClean="0"/>
              <a:t>10/26/2023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a:t>Hemmets säkerhetsträning</a:t>
            </a:r>
            <a:endParaRPr lang="en-US" dirty="0"/>
          </a:p>
        </p:txBody>
      </p:sp>
      <p:sp>
        <p:nvSpPr>
          <p:cNvPr id="10" name="Slide Number Placeholder 9"/>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03509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D3A01175-0060-4014-9FA7-08FC2A97DF9E}" type="datetime1">
              <a:rPr lang="en-US" smtClean="0"/>
              <a:t>10/26/2023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Hemmets säkerhetsträning</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183021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hyperlink" Target="https://www.spek.fi/sv/sakerhet/boendesakerhet-for-grupper-med-sarskilda-behov/" TargetMode="External"/><Relationship Id="rId2" Type="http://schemas.openxmlformats.org/officeDocument/2006/relationships/hyperlink" Target="https://paloturvallisuusviikko.fi/sv/" TargetMode="Externa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jpg"/><Relationship Id="rId4" Type="http://schemas.openxmlformats.org/officeDocument/2006/relationships/hyperlink" Target="https://www.spek.fi/sv/sakerh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5545176-0CD1-4EE4-9063-A071470E3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B35F32-8C3E-4AF2-A037-2D00C4CF1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889852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F0D87B8-EAC1-4028-85CE-3288F468F5CF}"/>
              </a:ext>
            </a:extLst>
          </p:cNvPr>
          <p:cNvSpPr>
            <a:spLocks noGrp="1"/>
          </p:cNvSpPr>
          <p:nvPr>
            <p:ph type="ctrTitle"/>
          </p:nvPr>
        </p:nvSpPr>
        <p:spPr>
          <a:xfrm>
            <a:off x="1069848" y="1298448"/>
            <a:ext cx="7315200" cy="3255264"/>
          </a:xfrm>
        </p:spPr>
        <p:txBody>
          <a:bodyPr>
            <a:normAutofit/>
          </a:bodyPr>
          <a:lstStyle/>
          <a:p>
            <a:r>
              <a:rPr lang="fi-FI" sz="5500" b="1" dirty="0" err="1"/>
              <a:t>Förebyggande</a:t>
            </a:r>
            <a:r>
              <a:rPr lang="fi-FI" sz="5500" b="1" dirty="0"/>
              <a:t> av </a:t>
            </a:r>
            <a:r>
              <a:rPr lang="fi-FI" sz="5500" b="1" dirty="0" err="1"/>
              <a:t>olyckor</a:t>
            </a:r>
            <a:r>
              <a:rPr lang="fi-FI" sz="5500" b="1" dirty="0"/>
              <a:t> i </a:t>
            </a:r>
            <a:r>
              <a:rPr lang="fi-FI" sz="5500" b="1" dirty="0" err="1"/>
              <a:t>hemmet</a:t>
            </a:r>
            <a:r>
              <a:rPr lang="fi-FI" sz="5500" b="1" dirty="0"/>
              <a:t> </a:t>
            </a:r>
            <a:r>
              <a:rPr lang="fi-FI" sz="5500" b="1" dirty="0" err="1"/>
              <a:t>och</a:t>
            </a:r>
            <a:r>
              <a:rPr lang="fi-FI" sz="5500" b="1" dirty="0"/>
              <a:t> </a:t>
            </a:r>
            <a:r>
              <a:rPr lang="fi-FI" sz="5500" b="1" dirty="0" err="1"/>
              <a:t>på</a:t>
            </a:r>
            <a:r>
              <a:rPr lang="fi-FI" sz="5500" b="1" dirty="0"/>
              <a:t> </a:t>
            </a:r>
            <a:r>
              <a:rPr lang="fi-FI" sz="5500" b="1" dirty="0" err="1"/>
              <a:t>fritiden</a:t>
            </a:r>
            <a:r>
              <a:rPr lang="fi-FI" sz="5500" b="1" dirty="0"/>
              <a:t> - </a:t>
            </a:r>
            <a:r>
              <a:rPr lang="fi-FI" sz="5500" b="1" dirty="0" err="1"/>
              <a:t>Brandolyckor</a:t>
            </a:r>
            <a:endParaRPr lang="fi-FI" sz="5500" b="1" dirty="0"/>
          </a:p>
        </p:txBody>
      </p:sp>
      <p:sp>
        <p:nvSpPr>
          <p:cNvPr id="3" name="Subtitle 2">
            <a:extLst>
              <a:ext uri="{FF2B5EF4-FFF2-40B4-BE49-F238E27FC236}">
                <a16:creationId xmlns:a16="http://schemas.microsoft.com/office/drawing/2014/main" id="{3977DC02-815A-46E5-BF07-5631F5602E7F}"/>
              </a:ext>
            </a:extLst>
          </p:cNvPr>
          <p:cNvSpPr>
            <a:spLocks noGrp="1"/>
          </p:cNvSpPr>
          <p:nvPr>
            <p:ph type="subTitle" idx="1"/>
          </p:nvPr>
        </p:nvSpPr>
        <p:spPr>
          <a:xfrm>
            <a:off x="1100015" y="4670246"/>
            <a:ext cx="7315200" cy="914400"/>
          </a:xfrm>
        </p:spPr>
        <p:txBody>
          <a:bodyPr>
            <a:normAutofit/>
          </a:bodyPr>
          <a:lstStyle/>
          <a:p>
            <a:r>
              <a:rPr lang="sv-FI" b="1" dirty="0"/>
              <a:t>Innehållet grundar sig på projektet för att förebygga olyckor i hemmet och på fritiden</a:t>
            </a:r>
            <a:endParaRPr lang="sv-fi" dirty="0"/>
          </a:p>
          <a:p>
            <a:endParaRPr lang="fi-FI" dirty="0"/>
          </a:p>
        </p:txBody>
      </p:sp>
      <p:sp>
        <p:nvSpPr>
          <p:cNvPr id="12" name="Footer Placeholder 11">
            <a:extLst>
              <a:ext uri="{FF2B5EF4-FFF2-40B4-BE49-F238E27FC236}">
                <a16:creationId xmlns:a16="http://schemas.microsoft.com/office/drawing/2014/main" id="{E88C9E35-E205-41A6-AE1F-FB8ECC12BD98}"/>
              </a:ext>
            </a:extLst>
          </p:cNvPr>
          <p:cNvSpPr>
            <a:spLocks noGrp="1"/>
          </p:cNvSpPr>
          <p:nvPr>
            <p:ph type="ftr" sz="quarter" idx="11"/>
          </p:nvPr>
        </p:nvSpPr>
        <p:spPr>
          <a:xfrm>
            <a:off x="3869268" y="6356350"/>
            <a:ext cx="5911517"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r>
              <a:rPr kumimoji="0" lang="en-US" b="0" i="0" u="none" strike="noStrike" kern="1200" cap="none" spc="0" normalizeH="0" baseline="0" noProof="0" err="1">
                <a:ln>
                  <a:noFill/>
                </a:ln>
                <a:effectLst/>
                <a:uLnTx/>
                <a:uFillTx/>
                <a:latin typeface="Corbel" panose="020B0503020204020204"/>
                <a:ea typeface="+mn-ea"/>
                <a:cs typeface="+mn-cs"/>
              </a:rPr>
              <a:t>Trygghetscoachträning</a:t>
            </a:r>
            <a:endParaRPr kumimoji="0" lang="en-US" b="0" i="0" u="none" strike="noStrike" kern="1200" cap="none" spc="0" normalizeH="0" baseline="0" noProof="0">
              <a:ln>
                <a:noFill/>
              </a:ln>
              <a:effectLst/>
              <a:uLnTx/>
              <a:uFillTx/>
              <a:latin typeface="Corbel" panose="020B0503020204020204"/>
              <a:ea typeface="+mn-ea"/>
              <a:cs typeface="+mn-cs"/>
            </a:endParaRPr>
          </a:p>
        </p:txBody>
      </p:sp>
      <p:sp>
        <p:nvSpPr>
          <p:cNvPr id="10" name="Slide Number Placeholder 9">
            <a:extLst>
              <a:ext uri="{FF2B5EF4-FFF2-40B4-BE49-F238E27FC236}">
                <a16:creationId xmlns:a16="http://schemas.microsoft.com/office/drawing/2014/main" id="{4E306001-A2E2-45B3-B995-631D11F9EB86}"/>
              </a:ext>
            </a:extLst>
          </p:cNvPr>
          <p:cNvSpPr>
            <a:spLocks noGrp="1"/>
          </p:cNvSpPr>
          <p:nvPr>
            <p:ph type="sldNum" sz="quarter" idx="12"/>
          </p:nvPr>
        </p:nvSpPr>
        <p:spPr>
          <a:xfrm>
            <a:off x="10634135" y="6356350"/>
            <a:ext cx="1530927"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A7CD31F4-64FA-4BA0-9498-67783267A8C8}" type="slidenum">
              <a:rPr kumimoji="0" lang="en-US" b="1" i="0" u="none" strike="noStrike" kern="1200" cap="none" spc="0" normalizeH="0" baseline="0" noProof="0" smtClean="0">
                <a:ln>
                  <a:noFill/>
                </a:ln>
                <a:effectLst/>
                <a:uLnTx/>
                <a:uFillTx/>
                <a:latin typeface="Corbel" panose="020B0503020204020204"/>
                <a:ea typeface="+mn-ea"/>
                <a:cs typeface="+mn-cs"/>
              </a:rPr>
              <a:pPr marL="0" marR="0" lvl="0" indent="0" defTabSz="457200" rtl="0" eaLnBrk="1" fontAlgn="auto" latinLnBrk="0" hangingPunct="1">
                <a:spcBef>
                  <a:spcPts val="0"/>
                </a:spcBef>
                <a:spcAft>
                  <a:spcPts val="600"/>
                </a:spcAft>
                <a:buClrTx/>
                <a:buSzTx/>
                <a:buFontTx/>
                <a:buNone/>
                <a:tabLst/>
                <a:defRPr/>
              </a:pPr>
              <a:t>1</a:t>
            </a:fld>
            <a:endParaRPr kumimoji="0" lang="en-US" b="1" i="0" u="none" strike="noStrike" kern="1200" cap="none" spc="0" normalizeH="0" baseline="0" noProof="0">
              <a:ln>
                <a:noFill/>
              </a:ln>
              <a:effectLst/>
              <a:uLnTx/>
              <a:uFillTx/>
              <a:latin typeface="Corbel" panose="020B0503020204020204"/>
              <a:ea typeface="+mn-ea"/>
              <a:cs typeface="+mn-cs"/>
            </a:endParaRPr>
          </a:p>
        </p:txBody>
      </p:sp>
      <p:pic>
        <p:nvPicPr>
          <p:cNvPr id="5" name="Picture 4" descr="A black cat with a tail&#10;&#10;Description automatically generated">
            <a:extLst>
              <a:ext uri="{FF2B5EF4-FFF2-40B4-BE49-F238E27FC236}">
                <a16:creationId xmlns:a16="http://schemas.microsoft.com/office/drawing/2014/main" id="{6ABFD701-4F4C-BA98-A026-EB0ED8292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143" y="3867047"/>
            <a:ext cx="2774115" cy="2228953"/>
          </a:xfrm>
          <a:prstGeom prst="rect">
            <a:avLst/>
          </a:prstGeom>
        </p:spPr>
      </p:pic>
    </p:spTree>
    <p:extLst>
      <p:ext uri="{BB962C8B-B14F-4D97-AF65-F5344CB8AC3E}">
        <p14:creationId xmlns:p14="http://schemas.microsoft.com/office/powerpoint/2010/main" val="247559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0A00120-3C60-43FC-BEE0-3F3422F35F38}"/>
              </a:ext>
            </a:extLst>
          </p:cNvPr>
          <p:cNvSpPr>
            <a:spLocks noGrp="1"/>
          </p:cNvSpPr>
          <p:nvPr>
            <p:ph type="title"/>
          </p:nvPr>
        </p:nvSpPr>
        <p:spPr>
          <a:xfrm>
            <a:off x="289248" y="1123837"/>
            <a:ext cx="6451110" cy="1255469"/>
          </a:xfrm>
        </p:spPr>
        <p:txBody>
          <a:bodyPr>
            <a:normAutofit/>
          </a:bodyPr>
          <a:lstStyle/>
          <a:p>
            <a:r>
              <a:rPr lang="sv-fi" sz="3200" b="1" dirty="0">
                <a:ea typeface="Arial" panose="020B0604020202020204" pitchFamily="34" charset="0"/>
                <a:cs typeface="Arial" panose="020B0604020202020204" pitchFamily="34" charset="0"/>
                <a:sym typeface="Arial" panose="020B0604020202020204" pitchFamily="34" charset="0"/>
              </a:rPr>
              <a:t>Elapparater</a:t>
            </a:r>
            <a:endParaRPr lang="fi-FI" sz="3200" dirty="0"/>
          </a:p>
        </p:txBody>
      </p:sp>
      <p:sp>
        <p:nvSpPr>
          <p:cNvPr id="3" name="Content Placeholder 2">
            <a:extLst>
              <a:ext uri="{FF2B5EF4-FFF2-40B4-BE49-F238E27FC236}">
                <a16:creationId xmlns:a16="http://schemas.microsoft.com/office/drawing/2014/main" id="{3E9ED83E-48CE-4D38-9D70-39B2A67ADF76}"/>
              </a:ext>
            </a:extLst>
          </p:cNvPr>
          <p:cNvSpPr>
            <a:spLocks noGrp="1"/>
          </p:cNvSpPr>
          <p:nvPr>
            <p:ph idx="1"/>
          </p:nvPr>
        </p:nvSpPr>
        <p:spPr>
          <a:xfrm>
            <a:off x="289248" y="2510395"/>
            <a:ext cx="6451109" cy="3274586"/>
          </a:xfrm>
        </p:spPr>
        <p:txBody>
          <a:bodyPr anchor="t">
            <a:normAutofit/>
          </a:bodyPr>
          <a:lstStyle/>
          <a:p>
            <a:pPr>
              <a:buClr>
                <a:schemeClr val="bg1"/>
              </a:buClr>
              <a:buFont typeface="Arial" panose="020B0604020202020204" pitchFamily="34" charset="0"/>
              <a:buChar cha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Lösgör elapparaters stickkontakter från vägguttaget när de inte används.</a:t>
            </a:r>
          </a:p>
          <a:p>
            <a:pPr>
              <a:buClr>
                <a:schemeClr val="bg1"/>
              </a:buClr>
              <a:buFont typeface="Arial" panose="020B0604020202020204" pitchFamily="34" charset="0"/>
              <a:buChar cha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Seriekoppla inte skarvsladdar.</a:t>
            </a:r>
          </a:p>
          <a:p>
            <a:pPr>
              <a:buClr>
                <a:schemeClr val="bg1"/>
              </a:buClr>
              <a:buFont typeface="Arial" panose="020B0604020202020204" pitchFamily="34" charset="0"/>
              <a:buChar cha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Håll skarvsladdar fria från damm.</a:t>
            </a:r>
          </a:p>
          <a:p>
            <a:pPr>
              <a:buClr>
                <a:schemeClr val="bg1"/>
              </a:buClr>
              <a:buFont typeface="Arial" panose="020B0604020202020204" pitchFamily="34" charset="0"/>
              <a:buChar cha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Ta söndriga apparater ur bruk eller låt reparera dem. Söndriga elapparater kan antända en eldsvåda.</a:t>
            </a:r>
          </a:p>
          <a:p>
            <a:pPr>
              <a:buClr>
                <a:schemeClr val="bg1"/>
              </a:buClr>
              <a:buFont typeface="Arial" panose="020B0604020202020204" pitchFamily="34" charset="0"/>
              <a:buChar cha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Täck inte en lampa eller elektriska värmeelelement. </a:t>
            </a:r>
          </a:p>
          <a:p>
            <a:pPr>
              <a:buClr>
                <a:schemeClr val="bg1"/>
              </a:buClr>
              <a:buFont typeface="Arial" panose="020B0604020202020204" pitchFamily="34" charset="0"/>
              <a:buChar cha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Dammsug bakom kyl och frys minst en gång per år.</a:t>
            </a:r>
          </a:p>
          <a:p>
            <a:endParaRPr lang="fi-FI" dirty="0">
              <a:solidFill>
                <a:srgbClr val="FFFFFF"/>
              </a:solidFill>
            </a:endParaRPr>
          </a:p>
        </p:txBody>
      </p:sp>
      <p:pic>
        <p:nvPicPr>
          <p:cNvPr id="6" name="Picture Placeholder 1" descr="A picture containing person, wall, indoor, appliance&#10;&#10;Description automatically generated">
            <a:extLst>
              <a:ext uri="{FF2B5EF4-FFF2-40B4-BE49-F238E27FC236}">
                <a16:creationId xmlns:a16="http://schemas.microsoft.com/office/drawing/2014/main" id="{A06857AD-C83D-41A6-9F04-3B2A59CEA013}"/>
              </a:ext>
            </a:extLst>
          </p:cNvPr>
          <p:cNvPicPr>
            <a:picLocks noChangeAspect="1"/>
          </p:cNvPicPr>
          <p:nvPr/>
        </p:nvPicPr>
        <p:blipFill rotWithShape="1">
          <a:blip r:embed="rId3"/>
          <a:srcRect t="3003" r="-2" b="-2"/>
          <a:stretch/>
        </p:blipFill>
        <p:spPr>
          <a:xfrm>
            <a:off x="7552947" y="758953"/>
            <a:ext cx="3778280" cy="5330650"/>
          </a:xfrm>
          <a:prstGeom prst="rect">
            <a:avLst/>
          </a:prstGeom>
        </p:spPr>
      </p:pic>
      <p:sp>
        <p:nvSpPr>
          <p:cNvPr id="18" name="Rectangle 17">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34CD51E4-9DB1-4AEF-9F62-6C235A8A4137}"/>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err="1">
                <a:solidFill>
                  <a:prstClr val="black">
                    <a:lumMod val="50000"/>
                    <a:lumOff val="50000"/>
                  </a:prstClr>
                </a:solidFill>
              </a:rPr>
              <a:t>Trygghetscoachträning</a:t>
            </a:r>
            <a:r>
              <a:rPr lang="en-US" dirty="0"/>
              <a:t>, </a:t>
            </a:r>
            <a:r>
              <a:rPr lang="en-US" dirty="0" err="1"/>
              <a:t>bild</a:t>
            </a:r>
            <a:r>
              <a:rPr lang="en-US" dirty="0"/>
              <a:t>: SPEK </a:t>
            </a:r>
            <a:r>
              <a:rPr lang="en-US" dirty="0" err="1"/>
              <a:t>arkiv</a:t>
            </a:r>
            <a:endParaRPr lang="en-US" dirty="0"/>
          </a:p>
        </p:txBody>
      </p:sp>
      <p:sp>
        <p:nvSpPr>
          <p:cNvPr id="5" name="Slide Number Placeholder 4">
            <a:extLst>
              <a:ext uri="{FF2B5EF4-FFF2-40B4-BE49-F238E27FC236}">
                <a16:creationId xmlns:a16="http://schemas.microsoft.com/office/drawing/2014/main" id="{D400F1F8-AC86-4286-A1AB-F1E3FBE8AF31}"/>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10</a:t>
            </a:fld>
            <a:endParaRPr lang="en-US"/>
          </a:p>
        </p:txBody>
      </p:sp>
      <p:sp>
        <p:nvSpPr>
          <p:cNvPr id="7" name="Rectangle 6">
            <a:extLst>
              <a:ext uri="{FF2B5EF4-FFF2-40B4-BE49-F238E27FC236}">
                <a16:creationId xmlns:a16="http://schemas.microsoft.com/office/drawing/2014/main" id="{EC1FFC4E-8524-46ED-BC06-5059FDC385D0}"/>
              </a:ext>
            </a:extLst>
          </p:cNvPr>
          <p:cNvSpPr/>
          <p:nvPr/>
        </p:nvSpPr>
        <p:spPr>
          <a:xfrm>
            <a:off x="6629239" y="235131"/>
            <a:ext cx="5647305" cy="584775"/>
          </a:xfrm>
          <a:prstGeom prst="rect">
            <a:avLst/>
          </a:prstGeom>
        </p:spPr>
        <p:txBody>
          <a:bodyPr wrap="square">
            <a:spAutoFit/>
          </a:bodyPr>
          <a:lstStyle/>
          <a:p>
            <a:pPr>
              <a:spcAft>
                <a:spcPts val="600"/>
              </a:spcAft>
            </a:pPr>
            <a:r>
              <a:rPr lang="sv-fi" sz="3200" b="1" baseline="30000" dirty="0"/>
              <a:t>Att iaktta bruksanvisningar är brandsäkerhet</a:t>
            </a:r>
            <a:endParaRPr lang="sv-fi" sz="3200" b="1" dirty="0"/>
          </a:p>
        </p:txBody>
      </p:sp>
      <p:pic>
        <p:nvPicPr>
          <p:cNvPr id="9" name="Picture 8">
            <a:extLst>
              <a:ext uri="{FF2B5EF4-FFF2-40B4-BE49-F238E27FC236}">
                <a16:creationId xmlns:a16="http://schemas.microsoft.com/office/drawing/2014/main" id="{70A2D79A-9B59-440D-883E-77A8F924CB5E}"/>
              </a:ext>
            </a:extLst>
          </p:cNvPr>
          <p:cNvPicPr>
            <a:picLocks noChangeAspect="1"/>
          </p:cNvPicPr>
          <p:nvPr/>
        </p:nvPicPr>
        <p:blipFill>
          <a:blip r:embed="rId4"/>
          <a:stretch>
            <a:fillRect/>
          </a:stretch>
        </p:blipFill>
        <p:spPr>
          <a:xfrm>
            <a:off x="128337" y="17254"/>
            <a:ext cx="1040063" cy="698628"/>
          </a:xfrm>
          <a:prstGeom prst="rect">
            <a:avLst/>
          </a:prstGeom>
        </p:spPr>
      </p:pic>
      <p:pic>
        <p:nvPicPr>
          <p:cNvPr id="8" name="Kuva 4" descr="A picture containing text, clipart&#10;&#10;Description automatically generated">
            <a:extLst>
              <a:ext uri="{FF2B5EF4-FFF2-40B4-BE49-F238E27FC236}">
                <a16:creationId xmlns:a16="http://schemas.microsoft.com/office/drawing/2014/main" id="{DBA72D79-E5A4-498B-0E3D-CFFA9976B512}"/>
              </a:ext>
            </a:extLst>
          </p:cNvPr>
          <p:cNvPicPr>
            <a:picLocks noChangeAspect="1"/>
          </p:cNvPicPr>
          <p:nvPr/>
        </p:nvPicPr>
        <p:blipFill>
          <a:blip r:embed="rId5"/>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402848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0A00120-3C60-43FC-BEE0-3F3422F35F38}"/>
              </a:ext>
            </a:extLst>
          </p:cNvPr>
          <p:cNvSpPr>
            <a:spLocks noGrp="1"/>
          </p:cNvSpPr>
          <p:nvPr>
            <p:ph type="title"/>
          </p:nvPr>
        </p:nvSpPr>
        <p:spPr>
          <a:xfrm>
            <a:off x="289248" y="1123837"/>
            <a:ext cx="6451110" cy="1255469"/>
          </a:xfrm>
        </p:spPr>
        <p:txBody>
          <a:bodyPr>
            <a:normAutofit/>
          </a:bodyPr>
          <a:lstStyle/>
          <a:p>
            <a:r>
              <a:rPr lang="sv-fi" sz="3200" b="1" dirty="0"/>
              <a:t>Spisen</a:t>
            </a:r>
            <a:endParaRPr lang="fi-FI" sz="3200" dirty="0"/>
          </a:p>
        </p:txBody>
      </p:sp>
      <p:sp>
        <p:nvSpPr>
          <p:cNvPr id="3" name="Content Placeholder 2">
            <a:extLst>
              <a:ext uri="{FF2B5EF4-FFF2-40B4-BE49-F238E27FC236}">
                <a16:creationId xmlns:a16="http://schemas.microsoft.com/office/drawing/2014/main" id="{3E9ED83E-48CE-4D38-9D70-39B2A67ADF76}"/>
              </a:ext>
            </a:extLst>
          </p:cNvPr>
          <p:cNvSpPr>
            <a:spLocks noGrp="1"/>
          </p:cNvSpPr>
          <p:nvPr>
            <p:ph idx="1"/>
          </p:nvPr>
        </p:nvSpPr>
        <p:spPr>
          <a:xfrm>
            <a:off x="289248" y="2459577"/>
            <a:ext cx="6451109" cy="3274586"/>
          </a:xfrm>
        </p:spPr>
        <p:txBody>
          <a:bodyPr anchor="t">
            <a:normAutofit fontScale="92500" lnSpcReduction="10000"/>
          </a:bodyPr>
          <a:lstStyle/>
          <a:p>
            <a:pPr>
              <a:buClr>
                <a:schemeClr val="bg1"/>
              </a:buClr>
              <a:buFont typeface="Arial" panose="020B0604020202020204" pitchFamily="34" charset="0"/>
              <a:buChar char="•"/>
            </a:pPr>
            <a:r>
              <a:rPr lang="sv-fi" sz="1900" dirty="0">
                <a:solidFill>
                  <a:srgbClr val="FFFFFF"/>
                </a:solidFill>
                <a:ea typeface="Arial" panose="020B0604020202020204" pitchFamily="34" charset="0"/>
                <a:cs typeface="Arial" panose="020B0604020202020204" pitchFamily="34" charset="0"/>
                <a:sym typeface="Arial" panose="020B0604020202020204" pitchFamily="34" charset="0"/>
              </a:rPr>
              <a:t>Cirka en tredjedel av eldsvådorna i hemmen beror på felaktig användning av spisen.</a:t>
            </a:r>
          </a:p>
          <a:p>
            <a:pPr>
              <a:buClr>
                <a:schemeClr val="bg1"/>
              </a:buClr>
              <a:buFont typeface="Arial" panose="020B0604020202020204" pitchFamily="34" charset="0"/>
              <a:buChar char="•"/>
            </a:pPr>
            <a:r>
              <a:rPr lang="sv-fi" sz="1900" dirty="0">
                <a:solidFill>
                  <a:srgbClr val="FFFFFF"/>
                </a:solidFill>
                <a:ea typeface="Arial" panose="020B0604020202020204" pitchFamily="34" charset="0"/>
                <a:cs typeface="Arial" panose="020B0604020202020204" pitchFamily="34" charset="0"/>
                <a:sym typeface="Arial" panose="020B0604020202020204" pitchFamily="34" charset="0"/>
              </a:rPr>
              <a:t>Lämna inte spisen på utan övervakning.</a:t>
            </a:r>
          </a:p>
          <a:p>
            <a:pPr>
              <a:buClr>
                <a:schemeClr val="bg1"/>
              </a:buClr>
              <a:buFont typeface="Arial" panose="020B0604020202020204" pitchFamily="34" charset="0"/>
              <a:buChar char="•"/>
            </a:pPr>
            <a:r>
              <a:rPr lang="sv-fi" sz="1900" dirty="0">
                <a:solidFill>
                  <a:srgbClr val="FFFFFF"/>
                </a:solidFill>
                <a:ea typeface="Arial" panose="020B0604020202020204" pitchFamily="34" charset="0"/>
                <a:cs typeface="Arial" panose="020B0604020202020204" pitchFamily="34" charset="0"/>
                <a:sym typeface="Arial" panose="020B0604020202020204" pitchFamily="34" charset="0"/>
              </a:rPr>
              <a:t>Håll omgivningen runt spisen fri från allt antändningsbart: papper, pappkartonger, plastkärl, pannlappar osv.</a:t>
            </a:r>
          </a:p>
          <a:p>
            <a:pPr>
              <a:buClr>
                <a:schemeClr val="bg1"/>
              </a:buClr>
              <a:buFont typeface="Arial" panose="020B0604020202020204" pitchFamily="34" charset="0"/>
              <a:buChar char="•"/>
            </a:pPr>
            <a:r>
              <a:rPr lang="sv-fi" sz="1900" dirty="0">
                <a:solidFill>
                  <a:srgbClr val="FFFFFF"/>
                </a:solidFill>
                <a:ea typeface="Arial" panose="020B0604020202020204" pitchFamily="34" charset="0"/>
                <a:cs typeface="Arial" panose="020B0604020202020204" pitchFamily="34" charset="0"/>
                <a:sym typeface="Arial" panose="020B0604020202020204" pitchFamily="34" charset="0"/>
              </a:rPr>
              <a:t>Utnyttja spisens säkerhetsteknik:</a:t>
            </a:r>
          </a:p>
          <a:p>
            <a:pPr lvl="1">
              <a:buClr>
                <a:schemeClr val="bg1"/>
              </a:buClr>
              <a:buFont typeface="Arial" panose="020B0604020202020204" pitchFamily="34" charset="0"/>
              <a:buChar char="•"/>
            </a:pPr>
            <a:r>
              <a:rPr lang="sv-fi" sz="1900" dirty="0">
                <a:solidFill>
                  <a:srgbClr val="FFFFFF"/>
                </a:solidFill>
                <a:ea typeface="Arial" panose="020B0604020202020204" pitchFamily="34" charset="0"/>
                <a:cs typeface="Arial" panose="020B0604020202020204" pitchFamily="34" charset="0"/>
                <a:sym typeface="Arial" panose="020B0604020202020204" pitchFamily="34" charset="0"/>
              </a:rPr>
              <a:t>Extern strömbrytare eller timer</a:t>
            </a:r>
          </a:p>
          <a:p>
            <a:pPr lvl="1">
              <a:buClr>
                <a:schemeClr val="bg1"/>
              </a:buClr>
              <a:buFont typeface="Arial" panose="020B0604020202020204" pitchFamily="34" charset="0"/>
              <a:buChar char="•"/>
            </a:pPr>
            <a:r>
              <a:rPr lang="sv-fi" sz="1900" dirty="0" err="1">
                <a:solidFill>
                  <a:srgbClr val="FFFFFF"/>
                </a:solidFill>
                <a:ea typeface="Arial" panose="020B0604020202020204" pitchFamily="34" charset="0"/>
                <a:cs typeface="Arial" panose="020B0604020202020204" pitchFamily="34" charset="0"/>
                <a:sym typeface="Arial" panose="020B0604020202020204" pitchFamily="34" charset="0"/>
              </a:rPr>
              <a:t>Spisalarm</a:t>
            </a:r>
            <a:endParaRPr lang="sv-fi" sz="1900" dirty="0">
              <a:solidFill>
                <a:srgbClr val="FFFFFF"/>
              </a:solidFill>
              <a:ea typeface="Arial" panose="020B0604020202020204" pitchFamily="34" charset="0"/>
              <a:cs typeface="Arial" panose="020B0604020202020204" pitchFamily="34" charset="0"/>
              <a:sym typeface="Arial" panose="020B0604020202020204" pitchFamily="34" charset="0"/>
            </a:endParaRPr>
          </a:p>
          <a:p>
            <a:pPr lvl="1">
              <a:buClr>
                <a:schemeClr val="bg1"/>
              </a:buClr>
              <a:buFont typeface="Arial" panose="020B0604020202020204" pitchFamily="34" charset="0"/>
              <a:buChar char="•"/>
            </a:pPr>
            <a:r>
              <a:rPr lang="sv-fi" sz="1900" dirty="0">
                <a:solidFill>
                  <a:srgbClr val="FFFFFF"/>
                </a:solidFill>
                <a:ea typeface="Arial" panose="020B0604020202020204" pitchFamily="34" charset="0"/>
                <a:cs typeface="Arial" panose="020B0604020202020204" pitchFamily="34" charset="0"/>
                <a:sym typeface="Arial" panose="020B0604020202020204" pitchFamily="34" charset="0"/>
              </a:rPr>
              <a:t>Spisvakt</a:t>
            </a:r>
          </a:p>
          <a:p>
            <a:pPr lvl="1">
              <a:buClr>
                <a:schemeClr val="bg1"/>
              </a:buClr>
              <a:buFont typeface="Arial" panose="020B0604020202020204" pitchFamily="34" charset="0"/>
              <a:buChar char="•"/>
            </a:pPr>
            <a:r>
              <a:rPr lang="sv-fi" sz="1900" dirty="0">
                <a:solidFill>
                  <a:srgbClr val="FFFFFF"/>
                </a:solidFill>
                <a:ea typeface="Arial" panose="020B0604020202020204" pitchFamily="34" charset="0"/>
                <a:cs typeface="Arial" panose="020B0604020202020204" pitchFamily="34" charset="0"/>
                <a:sym typeface="Arial" panose="020B0604020202020204" pitchFamily="34" charset="0"/>
              </a:rPr>
              <a:t>Stäng av spisfläkten</a:t>
            </a:r>
          </a:p>
          <a:p>
            <a:endParaRPr lang="sv-fi" baseline="30000" dirty="0">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pic>
        <p:nvPicPr>
          <p:cNvPr id="6" name="Picture Placeholder 1">
            <a:extLst>
              <a:ext uri="{FF2B5EF4-FFF2-40B4-BE49-F238E27FC236}">
                <a16:creationId xmlns:a16="http://schemas.microsoft.com/office/drawing/2014/main" id="{D391CA16-8EF4-46F9-AF96-A09C2E819056}"/>
              </a:ext>
            </a:extLst>
          </p:cNvPr>
          <p:cNvPicPr>
            <a:picLocks noChangeAspect="1"/>
          </p:cNvPicPr>
          <p:nvPr/>
        </p:nvPicPr>
        <p:blipFill rotWithShape="1">
          <a:blip r:embed="rId3"/>
          <a:srcRect l="19646" r="27195" b="1"/>
          <a:stretch/>
        </p:blipFill>
        <p:spPr>
          <a:xfrm>
            <a:off x="7552944" y="758985"/>
            <a:ext cx="3778286" cy="5330586"/>
          </a:xfrm>
          <a:prstGeom prst="rect">
            <a:avLst/>
          </a:prstGeom>
        </p:spPr>
      </p:pic>
      <p:sp>
        <p:nvSpPr>
          <p:cNvPr id="18" name="Rectangle 17">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34CD51E4-9DB1-4AEF-9F62-6C235A8A4137}"/>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err="1">
                <a:solidFill>
                  <a:prstClr val="black">
                    <a:lumMod val="50000"/>
                    <a:lumOff val="50000"/>
                  </a:prstClr>
                </a:solidFill>
              </a:rPr>
              <a:t>Trygghetscoachträning</a:t>
            </a:r>
            <a:endParaRPr lang="en-US" dirty="0"/>
          </a:p>
        </p:txBody>
      </p:sp>
      <p:sp>
        <p:nvSpPr>
          <p:cNvPr id="5" name="Slide Number Placeholder 4">
            <a:extLst>
              <a:ext uri="{FF2B5EF4-FFF2-40B4-BE49-F238E27FC236}">
                <a16:creationId xmlns:a16="http://schemas.microsoft.com/office/drawing/2014/main" id="{D400F1F8-AC86-4286-A1AB-F1E3FBE8AF31}"/>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11</a:t>
            </a:fld>
            <a:endParaRPr lang="en-US"/>
          </a:p>
        </p:txBody>
      </p:sp>
      <p:pic>
        <p:nvPicPr>
          <p:cNvPr id="9" name="Picture 8">
            <a:extLst>
              <a:ext uri="{FF2B5EF4-FFF2-40B4-BE49-F238E27FC236}">
                <a16:creationId xmlns:a16="http://schemas.microsoft.com/office/drawing/2014/main" id="{51FB9BC4-57A6-4F87-9228-8CC2728F5212}"/>
              </a:ext>
            </a:extLst>
          </p:cNvPr>
          <p:cNvPicPr>
            <a:picLocks noChangeAspect="1"/>
          </p:cNvPicPr>
          <p:nvPr/>
        </p:nvPicPr>
        <p:blipFill>
          <a:blip r:embed="rId4"/>
          <a:stretch>
            <a:fillRect/>
          </a:stretch>
        </p:blipFill>
        <p:spPr>
          <a:xfrm>
            <a:off x="128337" y="1"/>
            <a:ext cx="1040063" cy="698628"/>
          </a:xfrm>
          <a:prstGeom prst="rect">
            <a:avLst/>
          </a:prstGeom>
        </p:spPr>
      </p:pic>
      <p:sp>
        <p:nvSpPr>
          <p:cNvPr id="8" name="Rectangle 7">
            <a:extLst>
              <a:ext uri="{FF2B5EF4-FFF2-40B4-BE49-F238E27FC236}">
                <a16:creationId xmlns:a16="http://schemas.microsoft.com/office/drawing/2014/main" id="{FB6C225E-EBAA-4046-A834-8F85BCA096C2}"/>
              </a:ext>
            </a:extLst>
          </p:cNvPr>
          <p:cNvSpPr/>
          <p:nvPr/>
        </p:nvSpPr>
        <p:spPr>
          <a:xfrm>
            <a:off x="7735585" y="420398"/>
            <a:ext cx="3474606" cy="420628"/>
          </a:xfrm>
          <a:prstGeom prst="rect">
            <a:avLst/>
          </a:prstGeom>
        </p:spPr>
        <p:txBody>
          <a:bodyPr wrap="none">
            <a:spAutoFit/>
          </a:bodyPr>
          <a:lstStyle/>
          <a:p>
            <a:r>
              <a:rPr lang="sv-fi" sz="3200" b="1" baseline="30000" dirty="0">
                <a:ea typeface="Arial" panose="020B0604020202020204" pitchFamily="34" charset="0"/>
                <a:cs typeface="Arial" panose="020B0604020202020204" pitchFamily="34" charset="0"/>
                <a:sym typeface="Arial" panose="020B0604020202020204" pitchFamily="34" charset="0"/>
              </a:rPr>
              <a:t>Renlighet är brandsäkerhet</a:t>
            </a:r>
            <a:r>
              <a:rPr lang="sv-fi" sz="3200" baseline="30000" dirty="0">
                <a:ea typeface="Arial" panose="020B0604020202020204" pitchFamily="34" charset="0"/>
                <a:cs typeface="Arial" panose="020B0604020202020204" pitchFamily="34" charset="0"/>
                <a:sym typeface="Arial" panose="020B0604020202020204" pitchFamily="34" charset="0"/>
              </a:rPr>
              <a:t>!</a:t>
            </a:r>
            <a:endParaRPr lang="sv-FI" sz="3200" baseline="30000" dirty="0">
              <a:ea typeface="Arial" panose="020B0604020202020204" pitchFamily="34" charset="0"/>
              <a:cs typeface="Arial" panose="020B0604020202020204" pitchFamily="34" charset="0"/>
              <a:sym typeface="Arial" panose="020B0604020202020204" pitchFamily="34" charset="0"/>
            </a:endParaRPr>
          </a:p>
        </p:txBody>
      </p:sp>
      <p:pic>
        <p:nvPicPr>
          <p:cNvPr id="7" name="Kuva 4" descr="A picture containing text, clipart&#10;&#10;Description automatically generated">
            <a:extLst>
              <a:ext uri="{FF2B5EF4-FFF2-40B4-BE49-F238E27FC236}">
                <a16:creationId xmlns:a16="http://schemas.microsoft.com/office/drawing/2014/main" id="{CF6466DF-D1BD-B890-8D30-84C6B4BDCEE2}"/>
              </a:ext>
            </a:extLst>
          </p:cNvPr>
          <p:cNvPicPr>
            <a:picLocks noChangeAspect="1"/>
          </p:cNvPicPr>
          <p:nvPr/>
        </p:nvPicPr>
        <p:blipFill>
          <a:blip r:embed="rId5"/>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119278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0A00120-3C60-43FC-BEE0-3F3422F35F38}"/>
              </a:ext>
            </a:extLst>
          </p:cNvPr>
          <p:cNvSpPr>
            <a:spLocks noGrp="1"/>
          </p:cNvSpPr>
          <p:nvPr>
            <p:ph type="title"/>
          </p:nvPr>
        </p:nvSpPr>
        <p:spPr>
          <a:xfrm>
            <a:off x="289248" y="1123837"/>
            <a:ext cx="6451110" cy="1255469"/>
          </a:xfrm>
        </p:spPr>
        <p:txBody>
          <a:bodyPr>
            <a:normAutofit/>
          </a:bodyPr>
          <a:lstStyle/>
          <a:p>
            <a:r>
              <a:rPr lang="sv-fi" sz="3200" b="1" dirty="0"/>
              <a:t>Laddningsbara apparater</a:t>
            </a:r>
            <a:endParaRPr lang="fi-FI" sz="3200" dirty="0"/>
          </a:p>
        </p:txBody>
      </p:sp>
      <p:sp>
        <p:nvSpPr>
          <p:cNvPr id="3" name="Content Placeholder 2">
            <a:extLst>
              <a:ext uri="{FF2B5EF4-FFF2-40B4-BE49-F238E27FC236}">
                <a16:creationId xmlns:a16="http://schemas.microsoft.com/office/drawing/2014/main" id="{3E9ED83E-48CE-4D38-9D70-39B2A67ADF76}"/>
              </a:ext>
            </a:extLst>
          </p:cNvPr>
          <p:cNvSpPr>
            <a:spLocks noGrp="1"/>
          </p:cNvSpPr>
          <p:nvPr>
            <p:ph idx="1"/>
          </p:nvPr>
        </p:nvSpPr>
        <p:spPr>
          <a:xfrm>
            <a:off x="289248" y="2510395"/>
            <a:ext cx="6451109" cy="3274586"/>
          </a:xfrm>
        </p:spPr>
        <p:txBody>
          <a:bodyPr anchor="t">
            <a:normAutofit/>
          </a:bodyPr>
          <a:lstStyle/>
          <a:p>
            <a:pPr>
              <a:buClr>
                <a:schemeClr val="bg1"/>
              </a:buClr>
              <a:buFont typeface="Arial" panose="020B0604020202020204" pitchFamily="34" charset="0"/>
              <a:buChar char="•"/>
            </a:pPr>
            <a:r>
              <a:rPr lang="sv-fi" sz="1800" dirty="0">
                <a:solidFill>
                  <a:srgbClr val="FFFFFF"/>
                </a:solidFill>
              </a:rPr>
              <a:t>Det är bra att övervaka en apparat som laddas.</a:t>
            </a:r>
          </a:p>
          <a:p>
            <a:pPr lvl="1">
              <a:buClr>
                <a:schemeClr val="bg1"/>
              </a:buClr>
              <a:buFont typeface="Arial" panose="020B0604020202020204" pitchFamily="34" charset="0"/>
              <a:buChar char="•"/>
            </a:pPr>
            <a:r>
              <a:rPr lang="sv-fi" dirty="0">
                <a:solidFill>
                  <a:srgbClr val="FFFFFF"/>
                </a:solidFill>
              </a:rPr>
              <a:t>Även mobiltelefonen!</a:t>
            </a:r>
          </a:p>
          <a:p>
            <a:pPr>
              <a:buClr>
                <a:schemeClr val="bg1"/>
              </a:buClr>
              <a:buFont typeface="Arial" panose="020B0604020202020204" pitchFamily="34" charset="0"/>
              <a:buChar char="•"/>
            </a:pPr>
            <a:endParaRPr lang="sv-fi" sz="1800" dirty="0">
              <a:solidFill>
                <a:srgbClr val="FFFFFF"/>
              </a:solidFill>
            </a:endParaRPr>
          </a:p>
          <a:p>
            <a:pPr>
              <a:buClr>
                <a:schemeClr val="bg1"/>
              </a:buClr>
              <a:buFont typeface="Arial" panose="020B0604020202020204" pitchFamily="34" charset="0"/>
              <a:buChar char="•"/>
            </a:pPr>
            <a:r>
              <a:rPr lang="sv-fi" sz="1800" dirty="0">
                <a:solidFill>
                  <a:srgbClr val="FFFFFF"/>
                </a:solidFill>
              </a:rPr>
              <a:t>Batteribränder är svårsläckta.</a:t>
            </a:r>
          </a:p>
          <a:p>
            <a:pPr lvl="1">
              <a:buClr>
                <a:schemeClr val="bg1"/>
              </a:buClr>
              <a:buFont typeface="Arial" panose="020B0604020202020204" pitchFamily="34" charset="0"/>
              <a:buChar char="•"/>
            </a:pPr>
            <a:r>
              <a:rPr lang="sv-fi" dirty="0">
                <a:solidFill>
                  <a:srgbClr val="FFFFFF"/>
                </a:solidFill>
              </a:rPr>
              <a:t>”En batteridriven apparat som antänds ska sänkas i vatten och bäras ut i ett ämbar.”</a:t>
            </a:r>
          </a:p>
          <a:p>
            <a:endParaRPr lang="fi-FI" dirty="0">
              <a:solidFill>
                <a:srgbClr val="FFFFFF"/>
              </a:solidFill>
            </a:endParaRPr>
          </a:p>
        </p:txBody>
      </p:sp>
      <p:pic>
        <p:nvPicPr>
          <p:cNvPr id="6" name="Kuva 12" descr="Kuva, joka sisältää kohteen sisä, istuminen, pöytä, pieni&#10;&#10;Kuvaus luotu automaattisesti">
            <a:extLst>
              <a:ext uri="{FF2B5EF4-FFF2-40B4-BE49-F238E27FC236}">
                <a16:creationId xmlns:a16="http://schemas.microsoft.com/office/drawing/2014/main" id="{7F0AA0FB-0CAD-4579-A955-25C73ACDA8D8}"/>
              </a:ext>
            </a:extLst>
          </p:cNvPr>
          <p:cNvPicPr>
            <a:picLocks noChangeAspect="1"/>
          </p:cNvPicPr>
          <p:nvPr/>
        </p:nvPicPr>
        <p:blipFill rotWithShape="1">
          <a:blip r:embed="rId3"/>
          <a:srcRect l="4830" r="668" b="3"/>
          <a:stretch/>
        </p:blipFill>
        <p:spPr>
          <a:xfrm>
            <a:off x="7552944" y="758957"/>
            <a:ext cx="3778286" cy="5330642"/>
          </a:xfrm>
          <a:prstGeom prst="rect">
            <a:avLst/>
          </a:prstGeom>
        </p:spPr>
      </p:pic>
      <p:sp>
        <p:nvSpPr>
          <p:cNvPr id="17" name="Rectangle 16">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34CD51E4-9DB1-4AEF-9F62-6C235A8A4137}"/>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err="1">
                <a:solidFill>
                  <a:prstClr val="black">
                    <a:lumMod val="50000"/>
                    <a:lumOff val="50000"/>
                  </a:prstClr>
                </a:solidFill>
              </a:rPr>
              <a:t>Trygghetscoachträning</a:t>
            </a:r>
            <a:r>
              <a:rPr lang="en-US" dirty="0"/>
              <a:t>, </a:t>
            </a:r>
            <a:r>
              <a:rPr lang="en-US" dirty="0" err="1"/>
              <a:t>bild</a:t>
            </a:r>
            <a:r>
              <a:rPr lang="en-US" dirty="0"/>
              <a:t>: SPEK </a:t>
            </a:r>
            <a:r>
              <a:rPr lang="en-US" dirty="0" err="1"/>
              <a:t>arkiv</a:t>
            </a:r>
            <a:endParaRPr lang="en-US" dirty="0"/>
          </a:p>
        </p:txBody>
      </p:sp>
      <p:sp>
        <p:nvSpPr>
          <p:cNvPr id="5" name="Slide Number Placeholder 4">
            <a:extLst>
              <a:ext uri="{FF2B5EF4-FFF2-40B4-BE49-F238E27FC236}">
                <a16:creationId xmlns:a16="http://schemas.microsoft.com/office/drawing/2014/main" id="{D400F1F8-AC86-4286-A1AB-F1E3FBE8AF31}"/>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12</a:t>
            </a:fld>
            <a:endParaRPr lang="en-US"/>
          </a:p>
        </p:txBody>
      </p:sp>
      <p:pic>
        <p:nvPicPr>
          <p:cNvPr id="8" name="Picture 7">
            <a:extLst>
              <a:ext uri="{FF2B5EF4-FFF2-40B4-BE49-F238E27FC236}">
                <a16:creationId xmlns:a16="http://schemas.microsoft.com/office/drawing/2014/main" id="{526952F4-E61C-4BF1-BE08-99965DF55371}"/>
              </a:ext>
            </a:extLst>
          </p:cNvPr>
          <p:cNvPicPr>
            <a:picLocks noChangeAspect="1"/>
          </p:cNvPicPr>
          <p:nvPr/>
        </p:nvPicPr>
        <p:blipFill>
          <a:blip r:embed="rId4"/>
          <a:stretch>
            <a:fillRect/>
          </a:stretch>
        </p:blipFill>
        <p:spPr>
          <a:xfrm>
            <a:off x="128337" y="1"/>
            <a:ext cx="1040063" cy="698628"/>
          </a:xfrm>
          <a:prstGeom prst="rect">
            <a:avLst/>
          </a:prstGeom>
        </p:spPr>
      </p:pic>
      <p:pic>
        <p:nvPicPr>
          <p:cNvPr id="7" name="Kuva 4" descr="A picture containing text, clipart&#10;&#10;Description automatically generated">
            <a:extLst>
              <a:ext uri="{FF2B5EF4-FFF2-40B4-BE49-F238E27FC236}">
                <a16:creationId xmlns:a16="http://schemas.microsoft.com/office/drawing/2014/main" id="{5057F258-3F85-15BB-41D8-3A881C1D656A}"/>
              </a:ext>
            </a:extLst>
          </p:cNvPr>
          <p:cNvPicPr>
            <a:picLocks noChangeAspect="1"/>
          </p:cNvPicPr>
          <p:nvPr/>
        </p:nvPicPr>
        <p:blipFill>
          <a:blip r:embed="rId5"/>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285088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27DB25-E2DC-434B-9AAE-B76375D0D48A}"/>
              </a:ext>
            </a:extLst>
          </p:cNvPr>
          <p:cNvSpPr>
            <a:spLocks noGrp="1"/>
          </p:cNvSpPr>
          <p:nvPr>
            <p:ph type="title"/>
          </p:nvPr>
        </p:nvSpPr>
        <p:spPr>
          <a:xfrm>
            <a:off x="289248" y="1123837"/>
            <a:ext cx="6451110" cy="1255469"/>
          </a:xfrm>
        </p:spPr>
        <p:txBody>
          <a:bodyPr>
            <a:normAutofit/>
          </a:bodyPr>
          <a:lstStyle/>
          <a:p>
            <a:r>
              <a:rPr lang="sv-fi" sz="3200" b="1" dirty="0"/>
              <a:t>Bastun</a:t>
            </a:r>
            <a:endParaRPr lang="fi-FI" sz="3200" dirty="0"/>
          </a:p>
        </p:txBody>
      </p:sp>
      <p:sp>
        <p:nvSpPr>
          <p:cNvPr id="3" name="Content Placeholder 2">
            <a:extLst>
              <a:ext uri="{FF2B5EF4-FFF2-40B4-BE49-F238E27FC236}">
                <a16:creationId xmlns:a16="http://schemas.microsoft.com/office/drawing/2014/main" id="{42BF90DA-ADF9-4FDD-A4DA-C20F8458E603}"/>
              </a:ext>
            </a:extLst>
          </p:cNvPr>
          <p:cNvSpPr>
            <a:spLocks noGrp="1"/>
          </p:cNvSpPr>
          <p:nvPr>
            <p:ph idx="1"/>
          </p:nvPr>
        </p:nvSpPr>
        <p:spPr>
          <a:xfrm>
            <a:off x="289248" y="2510395"/>
            <a:ext cx="6451109" cy="3274586"/>
          </a:xfrm>
        </p:spPr>
        <p:txBody>
          <a:bodyPr anchor="t">
            <a:normAutofit/>
          </a:bodyPr>
          <a:lstStyle/>
          <a:p>
            <a:pPr>
              <a:buClr>
                <a:schemeClr val="bg1"/>
              </a:buClr>
              <a:buFont typeface="Arial" panose="020B0604020202020204" pitchFamily="34" charset="0"/>
              <a:buChar char="•"/>
            </a:pPr>
            <a:r>
              <a:rPr lang="sv-fi" sz="1800" dirty="0">
                <a:solidFill>
                  <a:srgbClr val="FFFFFF"/>
                </a:solidFill>
              </a:rPr>
              <a:t>I bastun ska man inte torka tvätt eller förvara saker.</a:t>
            </a:r>
          </a:p>
          <a:p>
            <a:pPr>
              <a:buClr>
                <a:schemeClr val="bg1"/>
              </a:buClr>
              <a:buFont typeface="Arial" panose="020B0604020202020204" pitchFamily="34" charset="0"/>
              <a:buChar cha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Placera inga saker överhuvudtaget på bastuugnen.</a:t>
            </a:r>
          </a:p>
          <a:p>
            <a:pPr>
              <a:buClr>
                <a:schemeClr val="bg1"/>
              </a:buClr>
              <a:buFont typeface="Arial" panose="020B0604020202020204" pitchFamily="34" charset="0"/>
              <a:buChar cha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Om du inte använder </a:t>
            </a:r>
            <a:r>
              <a:rPr lang="sv-fi" sz="1800" dirty="0" err="1">
                <a:solidFill>
                  <a:srgbClr val="FFFFFF"/>
                </a:solidFill>
                <a:ea typeface="Arial" panose="020B0604020202020204" pitchFamily="34" charset="0"/>
                <a:cs typeface="Arial" panose="020B0604020202020204" pitchFamily="34" charset="0"/>
                <a:sym typeface="Arial" panose="020B0604020202020204" pitchFamily="34" charset="0"/>
              </a:rPr>
              <a:t>elbastun</a:t>
            </a: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 för bastubad, ta bastuugnen ur bruk till exempel genom att ta bort säkringarna.</a:t>
            </a:r>
            <a:endParaRPr lang="sv-fi" sz="1800" dirty="0">
              <a:solidFill>
                <a:srgbClr val="FFFFFF"/>
              </a:solidFill>
            </a:endParaRPr>
          </a:p>
          <a:p>
            <a:endParaRPr lang="fi-FI" dirty="0">
              <a:solidFill>
                <a:srgbClr val="FFFFFF"/>
              </a:solidFill>
            </a:endParaRPr>
          </a:p>
        </p:txBody>
      </p:sp>
      <p:pic>
        <p:nvPicPr>
          <p:cNvPr id="7" name="Kuvan paikkamerkki 8" descr="Kuva, joka sisältää kohteen aita, rakennus, penkki, ulko&#10;&#10;Kuvaus luotu automaattisesti">
            <a:extLst>
              <a:ext uri="{FF2B5EF4-FFF2-40B4-BE49-F238E27FC236}">
                <a16:creationId xmlns:a16="http://schemas.microsoft.com/office/drawing/2014/main" id="{131B3D5C-8E35-4636-8397-E8B43C887581}"/>
              </a:ext>
            </a:extLst>
          </p:cNvPr>
          <p:cNvPicPr>
            <a:picLocks noChangeAspect="1"/>
          </p:cNvPicPr>
          <p:nvPr/>
        </p:nvPicPr>
        <p:blipFill rotWithShape="1">
          <a:blip r:embed="rId3"/>
          <a:srcRect l="35002" r="25173"/>
          <a:stretch/>
        </p:blipFill>
        <p:spPr>
          <a:xfrm>
            <a:off x="7552944" y="758971"/>
            <a:ext cx="3778286" cy="5330613"/>
          </a:xfrm>
          <a:prstGeom prst="rect">
            <a:avLst/>
          </a:prstGeom>
        </p:spPr>
      </p:pic>
      <p:sp>
        <p:nvSpPr>
          <p:cNvPr id="17" name="Rectangle 16">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E95C96B5-0609-401E-B199-D04329D4113E}"/>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err="1">
                <a:solidFill>
                  <a:prstClr val="black">
                    <a:lumMod val="50000"/>
                    <a:lumOff val="50000"/>
                  </a:prstClr>
                </a:solidFill>
              </a:rPr>
              <a:t>Trygghetscoachträning</a:t>
            </a:r>
            <a:endParaRPr lang="en-US" dirty="0"/>
          </a:p>
        </p:txBody>
      </p:sp>
      <p:sp>
        <p:nvSpPr>
          <p:cNvPr id="5" name="Slide Number Placeholder 4">
            <a:extLst>
              <a:ext uri="{FF2B5EF4-FFF2-40B4-BE49-F238E27FC236}">
                <a16:creationId xmlns:a16="http://schemas.microsoft.com/office/drawing/2014/main" id="{71F3CD44-23DC-4080-8AC5-C5B5CF8A4F46}"/>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13</a:t>
            </a:fld>
            <a:endParaRPr lang="en-US"/>
          </a:p>
        </p:txBody>
      </p:sp>
      <p:pic>
        <p:nvPicPr>
          <p:cNvPr id="8" name="Picture 7">
            <a:extLst>
              <a:ext uri="{FF2B5EF4-FFF2-40B4-BE49-F238E27FC236}">
                <a16:creationId xmlns:a16="http://schemas.microsoft.com/office/drawing/2014/main" id="{927CCF84-28E2-47A9-B702-645B05EB9EFB}"/>
              </a:ext>
            </a:extLst>
          </p:cNvPr>
          <p:cNvPicPr>
            <a:picLocks noChangeAspect="1"/>
          </p:cNvPicPr>
          <p:nvPr/>
        </p:nvPicPr>
        <p:blipFill>
          <a:blip r:embed="rId4"/>
          <a:stretch>
            <a:fillRect/>
          </a:stretch>
        </p:blipFill>
        <p:spPr>
          <a:xfrm>
            <a:off x="128337" y="1"/>
            <a:ext cx="1040063" cy="698628"/>
          </a:xfrm>
          <a:prstGeom prst="rect">
            <a:avLst/>
          </a:prstGeom>
        </p:spPr>
      </p:pic>
      <p:pic>
        <p:nvPicPr>
          <p:cNvPr id="6" name="Kuva 4" descr="A picture containing text, clipart&#10;&#10;Description automatically generated">
            <a:extLst>
              <a:ext uri="{FF2B5EF4-FFF2-40B4-BE49-F238E27FC236}">
                <a16:creationId xmlns:a16="http://schemas.microsoft.com/office/drawing/2014/main" id="{B825C168-2CFA-2D39-394B-EB296908D0F3}"/>
              </a:ext>
            </a:extLst>
          </p:cNvPr>
          <p:cNvPicPr>
            <a:picLocks noChangeAspect="1"/>
          </p:cNvPicPr>
          <p:nvPr/>
        </p:nvPicPr>
        <p:blipFill>
          <a:blip r:embed="rId5"/>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54231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27DB25-E2DC-434B-9AAE-B76375D0D48A}"/>
              </a:ext>
            </a:extLst>
          </p:cNvPr>
          <p:cNvSpPr>
            <a:spLocks noGrp="1"/>
          </p:cNvSpPr>
          <p:nvPr>
            <p:ph type="title"/>
          </p:nvPr>
        </p:nvSpPr>
        <p:spPr>
          <a:xfrm>
            <a:off x="289248" y="1123837"/>
            <a:ext cx="6451110" cy="1255469"/>
          </a:xfrm>
        </p:spPr>
        <p:txBody>
          <a:bodyPr>
            <a:normAutofit/>
          </a:bodyPr>
          <a:lstStyle/>
          <a:p>
            <a:r>
              <a:rPr lang="sv-FI" sz="3200" b="1" dirty="0" err="1">
                <a:ea typeface="Arial" panose="020B0604020202020204" pitchFamily="34" charset="0"/>
                <a:cs typeface="Arial" panose="020B0604020202020204" pitchFamily="34" charset="0"/>
                <a:sym typeface="Arial" panose="020B0604020202020204" pitchFamily="34" charset="0"/>
              </a:rPr>
              <a:t>H</a:t>
            </a:r>
            <a:r>
              <a:rPr lang="sv-fi" sz="3200" b="1" dirty="0" err="1">
                <a:ea typeface="Arial" panose="020B0604020202020204" pitchFamily="34" charset="0"/>
                <a:cs typeface="Arial" panose="020B0604020202020204" pitchFamily="34" charset="0"/>
                <a:sym typeface="Arial" panose="020B0604020202020204" pitchFamily="34" charset="0"/>
              </a:rPr>
              <a:t>emm</a:t>
            </a:r>
            <a:r>
              <a:rPr lang="sv-FI" sz="3200" b="1" dirty="0" err="1">
                <a:ea typeface="Arial" panose="020B0604020202020204" pitchFamily="34" charset="0"/>
                <a:cs typeface="Arial" panose="020B0604020202020204" pitchFamily="34" charset="0"/>
                <a:sym typeface="Arial" panose="020B0604020202020204" pitchFamily="34" charset="0"/>
              </a:rPr>
              <a:t>s</a:t>
            </a:r>
            <a:r>
              <a:rPr lang="sv-fi" sz="3200" b="1" dirty="0" err="1">
                <a:ea typeface="Arial" panose="020B0604020202020204" pitchFamily="34" charset="0"/>
                <a:cs typeface="Arial" panose="020B0604020202020204" pitchFamily="34" charset="0"/>
                <a:sym typeface="Arial" panose="020B0604020202020204" pitchFamily="34" charset="0"/>
              </a:rPr>
              <a:t>läckningsred</a:t>
            </a:r>
            <a:r>
              <a:rPr lang="sv-FI" sz="3200" b="1" dirty="0" err="1">
                <a:ea typeface="Arial" panose="020B0604020202020204" pitchFamily="34" charset="0"/>
                <a:cs typeface="Arial" panose="020B0604020202020204" pitchFamily="34" charset="0"/>
                <a:sym typeface="Arial" panose="020B0604020202020204" pitchFamily="34" charset="0"/>
              </a:rPr>
              <a:t>s</a:t>
            </a:r>
            <a:r>
              <a:rPr lang="sv-fi" sz="3200" b="1" dirty="0" err="1">
                <a:ea typeface="Arial" panose="020B0604020202020204" pitchFamily="34" charset="0"/>
                <a:cs typeface="Arial" panose="020B0604020202020204" pitchFamily="34" charset="0"/>
                <a:sym typeface="Arial" panose="020B0604020202020204" pitchFamily="34" charset="0"/>
              </a:rPr>
              <a:t>kapa</a:t>
            </a:r>
            <a:endParaRPr lang="fi-FI" sz="3200" b="1" dirty="0"/>
          </a:p>
        </p:txBody>
      </p:sp>
      <p:sp>
        <p:nvSpPr>
          <p:cNvPr id="3" name="Content Placeholder 2">
            <a:extLst>
              <a:ext uri="{FF2B5EF4-FFF2-40B4-BE49-F238E27FC236}">
                <a16:creationId xmlns:a16="http://schemas.microsoft.com/office/drawing/2014/main" id="{42BF90DA-ADF9-4FDD-A4DA-C20F8458E603}"/>
              </a:ext>
            </a:extLst>
          </p:cNvPr>
          <p:cNvSpPr>
            <a:spLocks noGrp="1"/>
          </p:cNvSpPr>
          <p:nvPr>
            <p:ph idx="1"/>
          </p:nvPr>
        </p:nvSpPr>
        <p:spPr>
          <a:xfrm>
            <a:off x="289248" y="2510395"/>
            <a:ext cx="6451109" cy="3274586"/>
          </a:xfrm>
        </p:spPr>
        <p:txBody>
          <a:bodyPr anchor="t">
            <a:normAutofit/>
          </a:bodyPr>
          <a:lstStyle/>
          <a:p>
            <a:pPr marL="0" indent="0">
              <a:buNone/>
              <a:defRPr/>
            </a:pPr>
            <a:r>
              <a:rPr lang="sv-fi" sz="1800" dirty="0">
                <a:solidFill>
                  <a:srgbClr val="FFFFFF"/>
                </a:solidFill>
              </a:rPr>
              <a:t>Släckningsfilt</a:t>
            </a:r>
          </a:p>
          <a:p>
            <a:pPr>
              <a:buClr>
                <a:schemeClr val="bg1"/>
              </a:buClr>
              <a:buFont typeface="Arial" panose="020B0604020202020204" pitchFamily="34" charset="0"/>
              <a:buChar char="•"/>
              <a:defRPr/>
            </a:pPr>
            <a:r>
              <a:rPr lang="sv-fi" sz="1800" dirty="0">
                <a:solidFill>
                  <a:srgbClr val="FFFFFF"/>
                </a:solidFill>
              </a:rPr>
              <a:t>Släckningsfilten ska vara tillräckligt stor, till exempel 120X180 cm, och hängs upp i köket.</a:t>
            </a:r>
          </a:p>
          <a:p>
            <a:pPr marL="0" indent="0">
              <a:buNone/>
              <a:defRPr/>
            </a:pPr>
            <a:r>
              <a:rPr lang="sv-fi" sz="1800" dirty="0">
                <a:solidFill>
                  <a:srgbClr val="FFFFFF"/>
                </a:solidFill>
              </a:rPr>
              <a:t>Övriga släckningsredskap</a:t>
            </a:r>
          </a:p>
          <a:p>
            <a:pPr>
              <a:buClr>
                <a:schemeClr val="bg1"/>
              </a:buClr>
              <a:buFont typeface="Arial" panose="020B0604020202020204" pitchFamily="34" charset="0"/>
              <a:buChar char="•"/>
              <a:defRPr/>
            </a:pPr>
            <a:r>
              <a:rPr lang="sv-fi" sz="1800" dirty="0">
                <a:solidFill>
                  <a:srgbClr val="FFFFFF"/>
                </a:solidFill>
              </a:rPr>
              <a:t>Den bästa handbrandsläckaren för hemmet är en 6 liters vätskesläckare.</a:t>
            </a:r>
          </a:p>
          <a:p>
            <a:pPr>
              <a:buClr>
                <a:schemeClr val="bg1"/>
              </a:buClr>
              <a:buFont typeface="Arial" panose="020B0604020202020204" pitchFamily="34" charset="0"/>
              <a:buChar char="•"/>
              <a:defRPr/>
            </a:pPr>
            <a:r>
              <a:rPr lang="sv-fi" sz="1800" dirty="0">
                <a:solidFill>
                  <a:srgbClr val="FFFFFF"/>
                </a:solidFill>
              </a:rPr>
              <a:t>Till exempel en matta av naturfiber kan användas på motsvarande sätt som släckningsfilten.</a:t>
            </a:r>
          </a:p>
          <a:p>
            <a:pPr>
              <a:buClr>
                <a:schemeClr val="bg1"/>
              </a:buClr>
              <a:buFont typeface="Arial" panose="020B0604020202020204" pitchFamily="34" charset="0"/>
              <a:buChar char="•"/>
              <a:defRPr/>
            </a:pPr>
            <a:r>
              <a:rPr lang="sv-fi" sz="1800" dirty="0">
                <a:solidFill>
                  <a:srgbClr val="FFFFFF"/>
                </a:solidFill>
              </a:rPr>
              <a:t>Kastrullock kan användas för att släcka en brand på spisen.</a:t>
            </a:r>
          </a:p>
          <a:p>
            <a:endParaRPr lang="fi-FI" sz="1900" dirty="0">
              <a:solidFill>
                <a:srgbClr val="FFFFFF"/>
              </a:solidFill>
            </a:endParaRPr>
          </a:p>
        </p:txBody>
      </p:sp>
      <p:pic>
        <p:nvPicPr>
          <p:cNvPr id="6" name="Kuva 2">
            <a:extLst>
              <a:ext uri="{FF2B5EF4-FFF2-40B4-BE49-F238E27FC236}">
                <a16:creationId xmlns:a16="http://schemas.microsoft.com/office/drawing/2014/main" id="{DB0F49A2-D694-4EBF-A22B-9AEA7C026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5826"/>
          <a:stretch/>
        </p:blipFill>
        <p:spPr bwMode="auto">
          <a:xfrm>
            <a:off x="7552944" y="758959"/>
            <a:ext cx="3778286" cy="5330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E95C96B5-0609-401E-B199-D04329D4113E}"/>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err="1">
                <a:solidFill>
                  <a:prstClr val="black">
                    <a:lumMod val="50000"/>
                    <a:lumOff val="50000"/>
                  </a:prstClr>
                </a:solidFill>
              </a:rPr>
              <a:t>Trygghetscoachträning</a:t>
            </a:r>
            <a:r>
              <a:rPr lang="en-US" dirty="0"/>
              <a:t>, </a:t>
            </a:r>
            <a:r>
              <a:rPr lang="en-US" dirty="0" err="1"/>
              <a:t>bild</a:t>
            </a:r>
            <a:r>
              <a:rPr lang="en-US" dirty="0"/>
              <a:t>: SPEK </a:t>
            </a:r>
            <a:r>
              <a:rPr lang="en-US" dirty="0" err="1"/>
              <a:t>arkiv</a:t>
            </a:r>
            <a:endParaRPr lang="en-US" dirty="0"/>
          </a:p>
        </p:txBody>
      </p:sp>
      <p:sp>
        <p:nvSpPr>
          <p:cNvPr id="5" name="Slide Number Placeholder 4">
            <a:extLst>
              <a:ext uri="{FF2B5EF4-FFF2-40B4-BE49-F238E27FC236}">
                <a16:creationId xmlns:a16="http://schemas.microsoft.com/office/drawing/2014/main" id="{71F3CD44-23DC-4080-8AC5-C5B5CF8A4F46}"/>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14</a:t>
            </a:fld>
            <a:endParaRPr lang="en-US"/>
          </a:p>
        </p:txBody>
      </p:sp>
      <p:pic>
        <p:nvPicPr>
          <p:cNvPr id="8" name="Picture 7">
            <a:extLst>
              <a:ext uri="{FF2B5EF4-FFF2-40B4-BE49-F238E27FC236}">
                <a16:creationId xmlns:a16="http://schemas.microsoft.com/office/drawing/2014/main" id="{C9BADE1D-1D04-4F5E-87F6-16FBFBF687CC}"/>
              </a:ext>
            </a:extLst>
          </p:cNvPr>
          <p:cNvPicPr>
            <a:picLocks noChangeAspect="1"/>
          </p:cNvPicPr>
          <p:nvPr/>
        </p:nvPicPr>
        <p:blipFill>
          <a:blip r:embed="rId4"/>
          <a:stretch>
            <a:fillRect/>
          </a:stretch>
        </p:blipFill>
        <p:spPr>
          <a:xfrm>
            <a:off x="128337" y="1"/>
            <a:ext cx="1040063" cy="698628"/>
          </a:xfrm>
          <a:prstGeom prst="rect">
            <a:avLst/>
          </a:prstGeom>
        </p:spPr>
      </p:pic>
    </p:spTree>
    <p:extLst>
      <p:ext uri="{BB962C8B-B14F-4D97-AF65-F5344CB8AC3E}">
        <p14:creationId xmlns:p14="http://schemas.microsoft.com/office/powerpoint/2010/main" val="112459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DB25-E2DC-434B-9AAE-B76375D0D48A}"/>
              </a:ext>
            </a:extLst>
          </p:cNvPr>
          <p:cNvSpPr>
            <a:spLocks noGrp="1"/>
          </p:cNvSpPr>
          <p:nvPr>
            <p:ph type="title"/>
          </p:nvPr>
        </p:nvSpPr>
        <p:spPr/>
        <p:txBody>
          <a:bodyPr>
            <a:normAutofit/>
          </a:bodyPr>
          <a:lstStyle/>
          <a:p>
            <a:r>
              <a:rPr lang="sv-fi" sz="3200" b="1" dirty="0">
                <a:ea typeface="Arial" panose="020B0604020202020204" pitchFamily="34" charset="0"/>
                <a:cs typeface="Arial" panose="020B0604020202020204" pitchFamily="34" charset="0"/>
                <a:sym typeface="Arial" panose="020B0604020202020204" pitchFamily="34" charset="0"/>
              </a:rPr>
              <a:t>Om det brinner i bostaden</a:t>
            </a:r>
            <a:br>
              <a:rPr lang="sv-fi" sz="3200" dirty="0">
                <a:cs typeface="Arial" panose="020B0604020202020204" pitchFamily="34" charset="0"/>
              </a:rPr>
            </a:br>
            <a:r>
              <a:rPr lang="sv-fi" sz="3200" b="1" dirty="0">
                <a:ea typeface="Arial" panose="020B0604020202020204" pitchFamily="34" charset="0"/>
                <a:cs typeface="Arial" panose="020B0604020202020204" pitchFamily="34" charset="0"/>
                <a:sym typeface="Arial" panose="020B0604020202020204" pitchFamily="34" charset="0"/>
              </a:rPr>
              <a:t>där du är</a:t>
            </a:r>
            <a:r>
              <a:rPr lang="sv-FI" sz="3200" b="1" dirty="0">
                <a:ea typeface="Arial" panose="020B0604020202020204" pitchFamily="34" charset="0"/>
                <a:cs typeface="Arial" panose="020B0604020202020204" pitchFamily="34" charset="0"/>
                <a:sym typeface="Arial" panose="020B0604020202020204" pitchFamily="34" charset="0"/>
              </a:rPr>
              <a:t>:</a:t>
            </a:r>
            <a:endParaRPr lang="fi-FI" sz="3200" dirty="0"/>
          </a:p>
        </p:txBody>
      </p:sp>
      <p:sp>
        <p:nvSpPr>
          <p:cNvPr id="3" name="Content Placeholder 2">
            <a:extLst>
              <a:ext uri="{FF2B5EF4-FFF2-40B4-BE49-F238E27FC236}">
                <a16:creationId xmlns:a16="http://schemas.microsoft.com/office/drawing/2014/main" id="{42BF90DA-ADF9-4FDD-A4DA-C20F8458E603}"/>
              </a:ext>
            </a:extLst>
          </p:cNvPr>
          <p:cNvSpPr>
            <a:spLocks noGrp="1"/>
          </p:cNvSpPr>
          <p:nvPr>
            <p:ph idx="1"/>
          </p:nvPr>
        </p:nvSpPr>
        <p:spPr/>
        <p:txBody>
          <a:bodyPr/>
          <a:lstStyle/>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Varna och rädda.</a:t>
            </a:r>
          </a:p>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Försök med släckning. Utsätt dig inte för fara.</a:t>
            </a:r>
          </a:p>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Lämna det brinnande utrymmet.</a:t>
            </a:r>
          </a:p>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Begränsa branden genom att stänga dörren, fönster och ventilation.</a:t>
            </a:r>
          </a:p>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Ring 112 från en trygg plats.</a:t>
            </a:r>
          </a:p>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Ordna med vägledning för brandkåren.</a:t>
            </a:r>
          </a:p>
          <a:p>
            <a:pPr marL="0" indent="0">
              <a:buNone/>
            </a:pPr>
            <a:endParaRPr lang="fi-FI" dirty="0"/>
          </a:p>
        </p:txBody>
      </p:sp>
      <p:sp>
        <p:nvSpPr>
          <p:cNvPr id="4" name="Footer Placeholder 3">
            <a:extLst>
              <a:ext uri="{FF2B5EF4-FFF2-40B4-BE49-F238E27FC236}">
                <a16:creationId xmlns:a16="http://schemas.microsoft.com/office/drawing/2014/main" id="{E95C96B5-0609-401E-B199-D04329D4113E}"/>
              </a:ext>
            </a:extLst>
          </p:cNvPr>
          <p:cNvSpPr>
            <a:spLocks noGrp="1"/>
          </p:cNvSpPr>
          <p:nvPr>
            <p:ph type="ftr" sz="quarter" idx="11"/>
          </p:nvPr>
        </p:nvSpPr>
        <p:spPr>
          <a:xfrm>
            <a:off x="3869268" y="6356349"/>
            <a:ext cx="5911517" cy="365125"/>
          </a:xfrm>
        </p:spPr>
        <p:txBody>
          <a:bodyPr/>
          <a:lstStyle/>
          <a:p>
            <a:r>
              <a:rPr lang="en-US" dirty="0" err="1">
                <a:solidFill>
                  <a:prstClr val="black">
                    <a:lumMod val="50000"/>
                    <a:lumOff val="50000"/>
                  </a:prstClr>
                </a:solidFill>
              </a:rPr>
              <a:t>Trygghetscoachträning</a:t>
            </a:r>
            <a:endParaRPr lang="en-US" dirty="0"/>
          </a:p>
        </p:txBody>
      </p:sp>
      <p:sp>
        <p:nvSpPr>
          <p:cNvPr id="5" name="Slide Number Placeholder 4">
            <a:extLst>
              <a:ext uri="{FF2B5EF4-FFF2-40B4-BE49-F238E27FC236}">
                <a16:creationId xmlns:a16="http://schemas.microsoft.com/office/drawing/2014/main" id="{71F3CD44-23DC-4080-8AC5-C5B5CF8A4F46}"/>
              </a:ext>
            </a:extLst>
          </p:cNvPr>
          <p:cNvSpPr>
            <a:spLocks noGrp="1"/>
          </p:cNvSpPr>
          <p:nvPr>
            <p:ph type="sldNum" sz="quarter" idx="12"/>
          </p:nvPr>
        </p:nvSpPr>
        <p:spPr/>
        <p:txBody>
          <a:bodyPr/>
          <a:lstStyle/>
          <a:p>
            <a:fld id="{A7CD31F4-64FA-4BA0-9498-67783267A8C8}" type="slidenum">
              <a:rPr lang="en-US" smtClean="0"/>
              <a:t>15</a:t>
            </a:fld>
            <a:endParaRPr lang="en-US" dirty="0"/>
          </a:p>
        </p:txBody>
      </p:sp>
      <p:pic>
        <p:nvPicPr>
          <p:cNvPr id="6" name="Picture 5">
            <a:extLst>
              <a:ext uri="{FF2B5EF4-FFF2-40B4-BE49-F238E27FC236}">
                <a16:creationId xmlns:a16="http://schemas.microsoft.com/office/drawing/2014/main" id="{AA3F4AF6-9874-4E40-852C-808A83F32BF0}"/>
              </a:ext>
            </a:extLst>
          </p:cNvPr>
          <p:cNvPicPr>
            <a:picLocks noChangeAspect="1"/>
          </p:cNvPicPr>
          <p:nvPr/>
        </p:nvPicPr>
        <p:blipFill>
          <a:blip r:embed="rId2"/>
          <a:stretch>
            <a:fillRect/>
          </a:stretch>
        </p:blipFill>
        <p:spPr>
          <a:xfrm>
            <a:off x="128337" y="1"/>
            <a:ext cx="1040063" cy="698628"/>
          </a:xfrm>
          <a:prstGeom prst="rect">
            <a:avLst/>
          </a:prstGeom>
        </p:spPr>
      </p:pic>
      <p:pic>
        <p:nvPicPr>
          <p:cNvPr id="7" name="Kuva 4" descr="A picture containing text, clipart&#10;&#10;Description automatically generated">
            <a:extLst>
              <a:ext uri="{FF2B5EF4-FFF2-40B4-BE49-F238E27FC236}">
                <a16:creationId xmlns:a16="http://schemas.microsoft.com/office/drawing/2014/main" id="{DCE3E240-B545-BF90-2A0E-DE02C6729B7D}"/>
              </a:ext>
            </a:extLst>
          </p:cNvPr>
          <p:cNvPicPr>
            <a:picLocks noChangeAspect="1"/>
          </p:cNvPicPr>
          <p:nvPr/>
        </p:nvPicPr>
        <p:blipFill>
          <a:blip r:embed="rId3"/>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37088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DB25-E2DC-434B-9AAE-B76375D0D48A}"/>
              </a:ext>
            </a:extLst>
          </p:cNvPr>
          <p:cNvSpPr>
            <a:spLocks noGrp="1"/>
          </p:cNvSpPr>
          <p:nvPr>
            <p:ph type="title"/>
          </p:nvPr>
        </p:nvSpPr>
        <p:spPr/>
        <p:txBody>
          <a:bodyPr>
            <a:normAutofit/>
          </a:bodyPr>
          <a:lstStyle/>
          <a:p>
            <a:r>
              <a:rPr lang="sv-fi" sz="3200" b="1" dirty="0">
                <a:ea typeface="Arial" panose="020B0604020202020204" pitchFamily="34" charset="0"/>
                <a:cs typeface="Arial" panose="020B0604020202020204" pitchFamily="34" charset="0"/>
                <a:sym typeface="Arial" panose="020B0604020202020204" pitchFamily="34" charset="0"/>
              </a:rPr>
              <a:t>När det brinner i en annan bostad i höghuset</a:t>
            </a:r>
            <a:endParaRPr lang="fi-FI" sz="3200" dirty="0"/>
          </a:p>
        </p:txBody>
      </p:sp>
      <p:sp>
        <p:nvSpPr>
          <p:cNvPr id="3" name="Content Placeholder 2">
            <a:extLst>
              <a:ext uri="{FF2B5EF4-FFF2-40B4-BE49-F238E27FC236}">
                <a16:creationId xmlns:a16="http://schemas.microsoft.com/office/drawing/2014/main" id="{42BF90DA-ADF9-4FDD-A4DA-C20F8458E603}"/>
              </a:ext>
            </a:extLst>
          </p:cNvPr>
          <p:cNvSpPr>
            <a:spLocks noGrp="1"/>
          </p:cNvSpPr>
          <p:nvPr>
            <p:ph idx="1"/>
          </p:nvPr>
        </p:nvSpPr>
        <p:spPr/>
        <p:txBody>
          <a:bodyPr>
            <a:normAutofit/>
          </a:bodyPr>
          <a:lstStyle/>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Om det inte finns rök i trapphuset, ta dig ut via trappuppgången.</a:t>
            </a:r>
          </a:p>
          <a:p>
            <a:pPr lvl="1">
              <a:buFont typeface="Arial" panose="020B0604020202020204" pitchFamily="34" charset="0"/>
              <a:buChar char="•"/>
            </a:pPr>
            <a:r>
              <a:rPr lang="sv-fi" dirty="0">
                <a:ea typeface="Arial" panose="020B0604020202020204" pitchFamily="34" charset="0"/>
                <a:cs typeface="Arial" panose="020B0604020202020204" pitchFamily="34" charset="0"/>
                <a:sym typeface="Arial" panose="020B0604020202020204" pitchFamily="34" charset="0"/>
              </a:rPr>
              <a:t>Stäng dörren till din bostad, använd inte hissen.</a:t>
            </a:r>
          </a:p>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Om det finns rök i trappuppgången, stanna i din bostad och håll dörren till trappuppgången stängd.</a:t>
            </a:r>
          </a:p>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Om det kommer in rök i din bostad, gå till balkongen eller till ett öppet fönster. Ropa på hjälp och vänta tills brandkåren hjälper dig i säkerhet. </a:t>
            </a:r>
          </a:p>
          <a:p>
            <a:pPr>
              <a:buFont typeface="Arial" panose="020B0604020202020204" pitchFamily="34" charset="0"/>
              <a:buChar char="•"/>
            </a:pPr>
            <a:r>
              <a:rPr lang="sv-fi" sz="1800" dirty="0">
                <a:ea typeface="Arial" panose="020B0604020202020204" pitchFamily="34" charset="0"/>
                <a:cs typeface="Arial" panose="020B0604020202020204" pitchFamily="34" charset="0"/>
                <a:sym typeface="Arial" panose="020B0604020202020204" pitchFamily="34" charset="0"/>
              </a:rPr>
              <a:t>Gå inte ut på balkongen om branden är i bostaden nedanför.</a:t>
            </a:r>
          </a:p>
        </p:txBody>
      </p:sp>
      <p:sp>
        <p:nvSpPr>
          <p:cNvPr id="4" name="Footer Placeholder 3">
            <a:extLst>
              <a:ext uri="{FF2B5EF4-FFF2-40B4-BE49-F238E27FC236}">
                <a16:creationId xmlns:a16="http://schemas.microsoft.com/office/drawing/2014/main" id="{E95C96B5-0609-401E-B199-D04329D4113E}"/>
              </a:ext>
            </a:extLst>
          </p:cNvPr>
          <p:cNvSpPr>
            <a:spLocks noGrp="1"/>
          </p:cNvSpPr>
          <p:nvPr>
            <p:ph type="ftr" sz="quarter" idx="11"/>
          </p:nvPr>
        </p:nvSpPr>
        <p:spPr/>
        <p:txBody>
          <a:bodyPr/>
          <a:lstStyle/>
          <a:p>
            <a:r>
              <a:rPr lang="en-US" dirty="0" err="1">
                <a:solidFill>
                  <a:prstClr val="black">
                    <a:lumMod val="50000"/>
                    <a:lumOff val="50000"/>
                  </a:prstClr>
                </a:solidFill>
              </a:rPr>
              <a:t>Trygghetscoachträning</a:t>
            </a:r>
            <a:endParaRPr lang="en-US" dirty="0"/>
          </a:p>
        </p:txBody>
      </p:sp>
      <p:sp>
        <p:nvSpPr>
          <p:cNvPr id="5" name="Slide Number Placeholder 4">
            <a:extLst>
              <a:ext uri="{FF2B5EF4-FFF2-40B4-BE49-F238E27FC236}">
                <a16:creationId xmlns:a16="http://schemas.microsoft.com/office/drawing/2014/main" id="{71F3CD44-23DC-4080-8AC5-C5B5CF8A4F46}"/>
              </a:ext>
            </a:extLst>
          </p:cNvPr>
          <p:cNvSpPr>
            <a:spLocks noGrp="1"/>
          </p:cNvSpPr>
          <p:nvPr>
            <p:ph type="sldNum" sz="quarter" idx="12"/>
          </p:nvPr>
        </p:nvSpPr>
        <p:spPr/>
        <p:txBody>
          <a:bodyPr/>
          <a:lstStyle/>
          <a:p>
            <a:fld id="{A7CD31F4-64FA-4BA0-9498-67783267A8C8}" type="slidenum">
              <a:rPr lang="en-US" smtClean="0"/>
              <a:t>16</a:t>
            </a:fld>
            <a:endParaRPr lang="en-US" dirty="0"/>
          </a:p>
        </p:txBody>
      </p:sp>
      <p:pic>
        <p:nvPicPr>
          <p:cNvPr id="6" name="Picture 5">
            <a:extLst>
              <a:ext uri="{FF2B5EF4-FFF2-40B4-BE49-F238E27FC236}">
                <a16:creationId xmlns:a16="http://schemas.microsoft.com/office/drawing/2014/main" id="{1569B337-AA1D-40A1-94F8-36EDBF89265B}"/>
              </a:ext>
            </a:extLst>
          </p:cNvPr>
          <p:cNvPicPr>
            <a:picLocks noChangeAspect="1"/>
          </p:cNvPicPr>
          <p:nvPr/>
        </p:nvPicPr>
        <p:blipFill>
          <a:blip r:embed="rId3"/>
          <a:stretch>
            <a:fillRect/>
          </a:stretch>
        </p:blipFill>
        <p:spPr>
          <a:xfrm>
            <a:off x="128337" y="1"/>
            <a:ext cx="1040063" cy="698628"/>
          </a:xfrm>
          <a:prstGeom prst="rect">
            <a:avLst/>
          </a:prstGeom>
        </p:spPr>
      </p:pic>
      <p:pic>
        <p:nvPicPr>
          <p:cNvPr id="7" name="Kuva 4" descr="A picture containing text, clipart&#10;&#10;Description automatically generated">
            <a:extLst>
              <a:ext uri="{FF2B5EF4-FFF2-40B4-BE49-F238E27FC236}">
                <a16:creationId xmlns:a16="http://schemas.microsoft.com/office/drawing/2014/main" id="{FC6BAABC-1C1E-3EAC-3C5B-388F3920B928}"/>
              </a:ext>
            </a:extLst>
          </p:cNvPr>
          <p:cNvPicPr>
            <a:picLocks noChangeAspect="1"/>
          </p:cNvPicPr>
          <p:nvPr/>
        </p:nvPicPr>
        <p:blipFill>
          <a:blip r:embed="rId4"/>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3470270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E3024-58D6-62FC-3EAE-2BC01E5F0E4F}"/>
              </a:ext>
            </a:extLst>
          </p:cNvPr>
          <p:cNvSpPr>
            <a:spLocks noGrp="1"/>
          </p:cNvSpPr>
          <p:nvPr>
            <p:ph type="title"/>
          </p:nvPr>
        </p:nvSpPr>
        <p:spPr/>
        <p:txBody>
          <a:bodyPr>
            <a:normAutofit/>
          </a:bodyPr>
          <a:lstStyle/>
          <a:p>
            <a:r>
              <a:rPr lang="fi-FI" sz="3200" b="1" dirty="0" err="1"/>
              <a:t>Mer</a:t>
            </a:r>
            <a:r>
              <a:rPr lang="fi-FI" sz="3200" b="1" dirty="0"/>
              <a:t> </a:t>
            </a:r>
            <a:r>
              <a:rPr lang="fi-FI" sz="3200" b="1" dirty="0" err="1"/>
              <a:t>information</a:t>
            </a:r>
            <a:endParaRPr lang="fi-FI" sz="3200" b="1" dirty="0"/>
          </a:p>
        </p:txBody>
      </p:sp>
      <p:sp>
        <p:nvSpPr>
          <p:cNvPr id="6" name="Content Placeholder 5">
            <a:extLst>
              <a:ext uri="{FF2B5EF4-FFF2-40B4-BE49-F238E27FC236}">
                <a16:creationId xmlns:a16="http://schemas.microsoft.com/office/drawing/2014/main" id="{EBE6C10F-9EC9-25A2-2646-D5AA3E3357AB}"/>
              </a:ext>
            </a:extLst>
          </p:cNvPr>
          <p:cNvSpPr>
            <a:spLocks noGrp="1"/>
          </p:cNvSpPr>
          <p:nvPr>
            <p:ph idx="1"/>
          </p:nvPr>
        </p:nvSpPr>
        <p:spPr/>
        <p:txBody>
          <a:bodyPr/>
          <a:lstStyle/>
          <a:p>
            <a:r>
              <a:rPr lang="fi-FI" dirty="0">
                <a:hlinkClick r:id="rId2"/>
              </a:rPr>
              <a:t>För </a:t>
            </a:r>
            <a:r>
              <a:rPr lang="fi-FI" dirty="0" err="1">
                <a:hlinkClick r:id="rId2"/>
              </a:rPr>
              <a:t>finländarnas</a:t>
            </a:r>
            <a:r>
              <a:rPr lang="fi-FI" dirty="0">
                <a:hlinkClick r:id="rId2"/>
              </a:rPr>
              <a:t> </a:t>
            </a:r>
            <a:r>
              <a:rPr lang="fi-FI" dirty="0" err="1">
                <a:hlinkClick r:id="rId2"/>
              </a:rPr>
              <a:t>brandsäkerhet</a:t>
            </a:r>
            <a:r>
              <a:rPr lang="fi-FI" dirty="0">
                <a:hlinkClick r:id="rId2"/>
              </a:rPr>
              <a:t> – Paloturvallisuusviikko</a:t>
            </a:r>
            <a:endParaRPr lang="fi-FI" dirty="0"/>
          </a:p>
          <a:p>
            <a:r>
              <a:rPr lang="sv-SE" dirty="0">
                <a:hlinkClick r:id="rId3"/>
              </a:rPr>
              <a:t>BOENDESÄKERHET FÖR GRUPPER MED SÄRSKILDA BEHOV – SPEK</a:t>
            </a:r>
            <a:endParaRPr lang="fi-FI" dirty="0"/>
          </a:p>
          <a:p>
            <a:r>
              <a:rPr lang="fi-FI" dirty="0">
                <a:hlinkClick r:id="rId4"/>
              </a:rPr>
              <a:t>SÄKERHET – SPEK</a:t>
            </a:r>
            <a:endParaRPr lang="fi-FI" dirty="0"/>
          </a:p>
          <a:p>
            <a:endParaRPr lang="fi-FI" dirty="0"/>
          </a:p>
        </p:txBody>
      </p:sp>
      <p:sp>
        <p:nvSpPr>
          <p:cNvPr id="2" name="Footer Placeholder 1">
            <a:extLst>
              <a:ext uri="{FF2B5EF4-FFF2-40B4-BE49-F238E27FC236}">
                <a16:creationId xmlns:a16="http://schemas.microsoft.com/office/drawing/2014/main" id="{3724D9BB-6928-4A21-A7A4-F85759754C18}"/>
              </a:ext>
            </a:extLst>
          </p:cNvPr>
          <p:cNvSpPr>
            <a:spLocks noGrp="1"/>
          </p:cNvSpPr>
          <p:nvPr>
            <p:ph type="ftr" sz="quarter" idx="11"/>
          </p:nvPr>
        </p:nvSpPr>
        <p:spPr/>
        <p:txBody>
          <a:bodyPr>
            <a:normAutofit/>
          </a:bodyPr>
          <a:lstStyle/>
          <a:p>
            <a:pPr lvl="0">
              <a:spcAft>
                <a:spcPts val="600"/>
              </a:spcAft>
              <a:defRPr/>
            </a:pPr>
            <a:r>
              <a:rPr lang="en-US">
                <a:solidFill>
                  <a:prstClr val="black">
                    <a:lumMod val="50000"/>
                    <a:lumOff val="50000"/>
                  </a:prstClr>
                </a:solidFill>
              </a:rPr>
              <a:t>Trygghetscoachträning</a:t>
            </a:r>
            <a:endParaRPr kumimoji="0" lang="en-US"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 name="Slide Number Placeholder 2">
            <a:extLst>
              <a:ext uri="{FF2B5EF4-FFF2-40B4-BE49-F238E27FC236}">
                <a16:creationId xmlns:a16="http://schemas.microsoft.com/office/drawing/2014/main" id="{8C996F07-879D-48E8-81F8-1153E0B9EA08}"/>
              </a:ext>
            </a:extLst>
          </p:cNvPr>
          <p:cNvSpPr>
            <a:spLocks noGrp="1"/>
          </p:cNvSpPr>
          <p:nvPr>
            <p:ph type="sldNum" sz="quarter" idx="12"/>
          </p:nvPr>
        </p:nvSpPr>
        <p:spPr/>
        <p:txBody>
          <a:bodyPr>
            <a:normAutofit/>
          </a:bodyPr>
          <a:lstStyle/>
          <a:p>
            <a:pPr marL="0" marR="0" lvl="0" indent="0" defTabSz="457200" rtl="0" eaLnBrk="1" fontAlgn="auto" latinLnBrk="0" hangingPunct="1">
              <a:spcBef>
                <a:spcPts val="0"/>
              </a:spcBef>
              <a:spcAft>
                <a:spcPts val="600"/>
              </a:spcAft>
              <a:buClrTx/>
              <a:buSzTx/>
              <a:buFontTx/>
              <a:buNone/>
              <a:tabLst/>
              <a:defRPr/>
            </a:pPr>
            <a:fld id="{A7CD31F4-64FA-4BA0-9498-67783267A8C8}" type="slidenum">
              <a:rPr kumimoji="0" lang="en-US" b="1" i="0" u="none" strike="noStrike" kern="1200" cap="none" spc="0" normalizeH="0" baseline="0" noProof="0">
                <a:ln>
                  <a:noFill/>
                </a:ln>
                <a:solidFill>
                  <a:srgbClr val="FFFFFF"/>
                </a:solidFill>
                <a:effectLst/>
                <a:uLnTx/>
                <a:uFillTx/>
                <a:latin typeface="Corbel" panose="020B0503020204020204"/>
                <a:ea typeface="+mn-ea"/>
                <a:cs typeface="+mn-cs"/>
              </a:rPr>
              <a:pPr marL="0" marR="0" lvl="0" indent="0" defTabSz="457200" rtl="0" eaLnBrk="1" fontAlgn="auto" latinLnBrk="0" hangingPunct="1">
                <a:spcBef>
                  <a:spcPts val="0"/>
                </a:spcBef>
                <a:spcAft>
                  <a:spcPts val="600"/>
                </a:spcAft>
                <a:buClrTx/>
                <a:buSzTx/>
                <a:buFontTx/>
                <a:buNone/>
                <a:tabLst/>
                <a:defRPr/>
              </a:pPr>
              <a:t>17</a:t>
            </a:fld>
            <a:endParaRPr kumimoji="0" lang="en-US" b="1"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8" name="Kuva 4" descr="A picture containing text, clipart&#10;&#10;Description automatically generated">
            <a:extLst>
              <a:ext uri="{FF2B5EF4-FFF2-40B4-BE49-F238E27FC236}">
                <a16:creationId xmlns:a16="http://schemas.microsoft.com/office/drawing/2014/main" id="{4066FB20-A3B9-540C-BF22-C83E1201270C}"/>
              </a:ext>
            </a:extLst>
          </p:cNvPr>
          <p:cNvPicPr>
            <a:picLocks noChangeAspect="1"/>
          </p:cNvPicPr>
          <p:nvPr/>
        </p:nvPicPr>
        <p:blipFill>
          <a:blip r:embed="rId5"/>
          <a:stretch>
            <a:fillRect/>
          </a:stretch>
        </p:blipFill>
        <p:spPr>
          <a:xfrm>
            <a:off x="9222817" y="5263072"/>
            <a:ext cx="2280918" cy="826832"/>
          </a:xfrm>
          <a:prstGeom prst="rect">
            <a:avLst/>
          </a:prstGeom>
        </p:spPr>
      </p:pic>
      <p:pic>
        <p:nvPicPr>
          <p:cNvPr id="9" name="Picture 8" descr="A black cat with a tail&#10;&#10;Description automatically generated">
            <a:extLst>
              <a:ext uri="{FF2B5EF4-FFF2-40B4-BE49-F238E27FC236}">
                <a16:creationId xmlns:a16="http://schemas.microsoft.com/office/drawing/2014/main" id="{C8DBCFB7-15E0-6FBF-93A1-A024BDCE53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6033" y="4659086"/>
            <a:ext cx="1780770" cy="1430818"/>
          </a:xfrm>
          <a:prstGeom prst="rect">
            <a:avLst/>
          </a:prstGeom>
        </p:spPr>
      </p:pic>
    </p:spTree>
    <p:extLst>
      <p:ext uri="{BB962C8B-B14F-4D97-AF65-F5344CB8AC3E}">
        <p14:creationId xmlns:p14="http://schemas.microsoft.com/office/powerpoint/2010/main" val="221254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66868CE-ED1F-402B-B23A-55C53D18118E}"/>
              </a:ext>
            </a:extLst>
          </p:cNvPr>
          <p:cNvSpPr>
            <a:spLocks noGrp="1"/>
          </p:cNvSpPr>
          <p:nvPr>
            <p:ph type="title"/>
          </p:nvPr>
        </p:nvSpPr>
        <p:spPr>
          <a:xfrm>
            <a:off x="289248" y="1123837"/>
            <a:ext cx="6451110" cy="1255469"/>
          </a:xfrm>
        </p:spPr>
        <p:txBody>
          <a:bodyPr>
            <a:normAutofit/>
          </a:bodyPr>
          <a:lstStyle/>
          <a:p>
            <a:r>
              <a:rPr lang="sv-fi" sz="3200" b="1" dirty="0">
                <a:ea typeface="Arial" panose="020B0604020202020204" pitchFamily="34" charset="0"/>
                <a:cs typeface="Arial" panose="020B0604020202020204" pitchFamily="34" charset="0"/>
                <a:sym typeface="Arial" panose="020B0604020202020204" pitchFamily="34" charset="0"/>
              </a:rPr>
              <a:t>Antalet bostadsbränder i Finland</a:t>
            </a:r>
            <a:endParaRPr lang="fi-FI" sz="3200" dirty="0"/>
          </a:p>
        </p:txBody>
      </p:sp>
      <p:sp>
        <p:nvSpPr>
          <p:cNvPr id="3" name="Content Placeholder 2">
            <a:extLst>
              <a:ext uri="{FF2B5EF4-FFF2-40B4-BE49-F238E27FC236}">
                <a16:creationId xmlns:a16="http://schemas.microsoft.com/office/drawing/2014/main" id="{C2E4B5B7-872B-4FBC-A21C-B3FEE7E1CA36}"/>
              </a:ext>
            </a:extLst>
          </p:cNvPr>
          <p:cNvSpPr>
            <a:spLocks noGrp="1"/>
          </p:cNvSpPr>
          <p:nvPr>
            <p:ph idx="1"/>
          </p:nvPr>
        </p:nvSpPr>
        <p:spPr>
          <a:xfrm>
            <a:off x="289248" y="2510395"/>
            <a:ext cx="6451109" cy="3274586"/>
          </a:xfrm>
        </p:spPr>
        <p:txBody>
          <a:bodyPr anchor="t">
            <a:normAutofit/>
          </a:bodyPr>
          <a:lstStyle/>
          <a:p>
            <a:pPr marL="342900" lvl="0" indent="-342900" defTabSz="342900" eaLnBrk="0" hangingPunct="0">
              <a:spcBef>
                <a:spcPct val="20000"/>
              </a:spcBef>
              <a:buClr>
                <a:schemeClr val="bg1"/>
              </a:buClr>
              <a:buFont typeface="Arial" panose="020B0604020202020204" pitchFamily="34" charset="0"/>
              <a:buChar char="•"/>
            </a:pPr>
            <a:r>
              <a:rPr lang="sv-fi" sz="1800" dirty="0">
                <a:solidFill>
                  <a:schemeClr val="bg1"/>
                </a:solidFill>
                <a:cs typeface="Arial" panose="020B0604020202020204" pitchFamily="34" charset="0"/>
              </a:rPr>
              <a:t>Det uppstår en eldsvåda varje dag i åtta finländska hem.</a:t>
            </a:r>
          </a:p>
          <a:p>
            <a:pPr marL="342900" lvl="0" indent="-342900" defTabSz="342900" eaLnBrk="0" hangingPunct="0">
              <a:spcBef>
                <a:spcPct val="20000"/>
              </a:spcBef>
              <a:buClr>
                <a:schemeClr val="bg1"/>
              </a:buClr>
              <a:buFont typeface="Arial" panose="020B0604020202020204" pitchFamily="34" charset="0"/>
              <a:buChar char="•"/>
            </a:pPr>
            <a:r>
              <a:rPr lang="sv-fi" sz="1800" dirty="0">
                <a:solidFill>
                  <a:schemeClr val="bg1"/>
                </a:solidFill>
                <a:cs typeface="Arial" panose="020B0604020202020204" pitchFamily="34" charset="0"/>
              </a:rPr>
              <a:t>De vanligaste orsakerna är oövervakad användning av spisen, elapparater som används enligt bruksanvisningarna, utan övervakning eller är söndriga, hantering av öppen eld och rökning.</a:t>
            </a:r>
          </a:p>
          <a:p>
            <a:pPr marL="342900" lvl="0" indent="-342900" defTabSz="342900" eaLnBrk="0" hangingPunct="0">
              <a:spcBef>
                <a:spcPct val="20000"/>
              </a:spcBef>
              <a:buClr>
                <a:schemeClr val="bg1"/>
              </a:buClr>
              <a:buFont typeface="Arial" panose="020B0604020202020204" pitchFamily="34" charset="0"/>
              <a:buChar char="•"/>
            </a:pPr>
            <a:r>
              <a:rPr lang="sv-fi" sz="1800" dirty="0">
                <a:solidFill>
                  <a:schemeClr val="bg1"/>
                </a:solidFill>
                <a:cs typeface="Arial" panose="020B0604020202020204" pitchFamily="34" charset="0"/>
              </a:rPr>
              <a:t>Ovarsamhet eller </a:t>
            </a:r>
            <a:br>
              <a:rPr lang="sv-fi" sz="1800" dirty="0">
                <a:solidFill>
                  <a:schemeClr val="bg1"/>
                </a:solidFill>
                <a:cs typeface="Arial" panose="020B0604020202020204" pitchFamily="34" charset="0"/>
              </a:rPr>
            </a:br>
            <a:r>
              <a:rPr lang="sv-fi" sz="1800" dirty="0">
                <a:solidFill>
                  <a:schemeClr val="bg1"/>
                </a:solidFill>
                <a:cs typeface="Arial" panose="020B0604020202020204" pitchFamily="34" charset="0"/>
              </a:rPr>
              <a:t>användning av rusmedel ökar risken för en eldsvåda.</a:t>
            </a:r>
          </a:p>
          <a:p>
            <a:pPr marL="342900" indent="-342900" defTabSz="342900" eaLnBrk="0" hangingPunct="0">
              <a:spcBef>
                <a:spcPct val="20000"/>
              </a:spcBef>
              <a:buClr>
                <a:schemeClr val="bg1"/>
              </a:buClr>
              <a:buFont typeface="Arial" panose="020B0604020202020204" pitchFamily="34" charset="0"/>
              <a:buChar char="•"/>
            </a:pPr>
            <a:r>
              <a:rPr lang="sv-FI" sz="1800" dirty="0">
                <a:solidFill>
                  <a:schemeClr val="bg1"/>
                </a:solidFill>
                <a:effectLst/>
                <a:ea typeface="Calibri" panose="020F0502020204030204" pitchFamily="34" charset="0"/>
                <a:cs typeface="Times New Roman" panose="02020603050405020304" pitchFamily="18" charset="0"/>
              </a:rPr>
              <a:t>Det årliga antalet dödsfall vid brand tycks ha stabiliserats mellan 40 och 50.</a:t>
            </a:r>
            <a:endParaRPr lang="fi-FI" sz="1800" dirty="0">
              <a:solidFill>
                <a:schemeClr val="bg1"/>
              </a:solidFill>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168B6551-A1EB-4519-9DDC-693D405FF423}"/>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err="1">
                <a:solidFill>
                  <a:prstClr val="black">
                    <a:lumMod val="50000"/>
                    <a:lumOff val="50000"/>
                  </a:prstClr>
                </a:solidFill>
              </a:rPr>
              <a:t>Trygghetscoachträning</a:t>
            </a:r>
            <a:r>
              <a:rPr lang="en-US" dirty="0">
                <a:latin typeface="+mj-lt"/>
              </a:rPr>
              <a:t>, </a:t>
            </a:r>
            <a:r>
              <a:rPr lang="sv-fi" b="1" dirty="0">
                <a:latin typeface="+mj-lt"/>
                <a:ea typeface="Arial" panose="020B0604020202020204" pitchFamily="34" charset="0"/>
                <a:cs typeface="Arial" panose="020B0604020202020204" pitchFamily="34" charset="0"/>
                <a:sym typeface="Arial" panose="020B0604020202020204" pitchFamily="34" charset="0"/>
              </a:rPr>
              <a:t>Räddningsinstitutets</a:t>
            </a:r>
            <a:r>
              <a:rPr lang="sv-FI" b="1" dirty="0">
                <a:latin typeface="+mj-lt"/>
                <a:ea typeface="Arial" panose="020B0604020202020204" pitchFamily="34" charset="0"/>
                <a:cs typeface="Arial" panose="020B0604020202020204" pitchFamily="34" charset="0"/>
                <a:sym typeface="Arial" panose="020B0604020202020204" pitchFamily="34" charset="0"/>
              </a:rPr>
              <a:t> statistik</a:t>
            </a:r>
            <a:endParaRPr lang="en-US" dirty="0">
              <a:latin typeface="+mj-lt"/>
            </a:endParaRPr>
          </a:p>
        </p:txBody>
      </p:sp>
      <p:sp>
        <p:nvSpPr>
          <p:cNvPr id="5" name="Slide Number Placeholder 4">
            <a:extLst>
              <a:ext uri="{FF2B5EF4-FFF2-40B4-BE49-F238E27FC236}">
                <a16:creationId xmlns:a16="http://schemas.microsoft.com/office/drawing/2014/main" id="{D318AFAF-3635-45B5-85C7-D8D081E20412}"/>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2</a:t>
            </a:fld>
            <a:endParaRPr lang="en-US"/>
          </a:p>
        </p:txBody>
      </p:sp>
      <p:pic>
        <p:nvPicPr>
          <p:cNvPr id="10" name="Picture 9">
            <a:extLst>
              <a:ext uri="{FF2B5EF4-FFF2-40B4-BE49-F238E27FC236}">
                <a16:creationId xmlns:a16="http://schemas.microsoft.com/office/drawing/2014/main" id="{B3502E24-49B0-4B71-A161-05715752A644}"/>
              </a:ext>
            </a:extLst>
          </p:cNvPr>
          <p:cNvPicPr>
            <a:picLocks noChangeAspect="1"/>
          </p:cNvPicPr>
          <p:nvPr/>
        </p:nvPicPr>
        <p:blipFill>
          <a:blip r:embed="rId3"/>
          <a:stretch>
            <a:fillRect/>
          </a:stretch>
        </p:blipFill>
        <p:spPr>
          <a:xfrm>
            <a:off x="128337" y="1"/>
            <a:ext cx="1040063" cy="698628"/>
          </a:xfrm>
          <a:prstGeom prst="rect">
            <a:avLst/>
          </a:prstGeom>
        </p:spPr>
      </p:pic>
      <p:graphicFrame>
        <p:nvGraphicFramePr>
          <p:cNvPr id="7" name="Kaavio 6">
            <a:extLst>
              <a:ext uri="{FF2B5EF4-FFF2-40B4-BE49-F238E27FC236}">
                <a16:creationId xmlns:a16="http://schemas.microsoft.com/office/drawing/2014/main" id="{DCA92B31-36C0-D20D-FFDC-97116E3B8C29}"/>
              </a:ext>
            </a:extLst>
          </p:cNvPr>
          <p:cNvGraphicFramePr>
            <a:graphicFrameLocks/>
          </p:cNvGraphicFramePr>
          <p:nvPr>
            <p:extLst>
              <p:ext uri="{D42A27DB-BD31-4B8C-83A1-F6EECF244321}">
                <p14:modId xmlns:p14="http://schemas.microsoft.com/office/powerpoint/2010/main" val="258566487"/>
              </p:ext>
            </p:extLst>
          </p:nvPr>
        </p:nvGraphicFramePr>
        <p:xfrm>
          <a:off x="6957686" y="1510784"/>
          <a:ext cx="4850266" cy="3274585"/>
        </p:xfrm>
        <a:graphic>
          <a:graphicData uri="http://schemas.openxmlformats.org/drawingml/2006/chart">
            <c:chart xmlns:c="http://schemas.openxmlformats.org/drawingml/2006/chart" xmlns:r="http://schemas.openxmlformats.org/officeDocument/2006/relationships" r:id="rId4"/>
          </a:graphicData>
        </a:graphic>
      </p:graphicFrame>
      <p:pic>
        <p:nvPicPr>
          <p:cNvPr id="6" name="Kuva 4" descr="A picture containing text, clipart&#10;&#10;Description automatically generated">
            <a:extLst>
              <a:ext uri="{FF2B5EF4-FFF2-40B4-BE49-F238E27FC236}">
                <a16:creationId xmlns:a16="http://schemas.microsoft.com/office/drawing/2014/main" id="{1267B686-CE13-465E-A13B-CBC6FCED097A}"/>
              </a:ext>
            </a:extLst>
          </p:cNvPr>
          <p:cNvPicPr>
            <a:picLocks noChangeAspect="1"/>
          </p:cNvPicPr>
          <p:nvPr/>
        </p:nvPicPr>
        <p:blipFill>
          <a:blip r:embed="rId5"/>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1857316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813468C-1C5A-40A0-AD74-BBBCD7A8A2A9}"/>
              </a:ext>
            </a:extLst>
          </p:cNvPr>
          <p:cNvSpPr>
            <a:spLocks noGrp="1"/>
          </p:cNvSpPr>
          <p:nvPr>
            <p:ph type="title"/>
          </p:nvPr>
        </p:nvSpPr>
        <p:spPr>
          <a:xfrm>
            <a:off x="289248" y="1123837"/>
            <a:ext cx="6451110" cy="1255469"/>
          </a:xfrm>
        </p:spPr>
        <p:txBody>
          <a:bodyPr>
            <a:normAutofit/>
          </a:bodyPr>
          <a:lstStyle/>
          <a:p>
            <a:r>
              <a:rPr lang="fi-FI" sz="3200" b="1" dirty="0" err="1"/>
              <a:t>Bränder</a:t>
            </a:r>
            <a:r>
              <a:rPr lang="fi-FI" sz="3200" b="1" dirty="0"/>
              <a:t> </a:t>
            </a:r>
            <a:r>
              <a:rPr lang="fi-FI" sz="3200" b="1" dirty="0" err="1"/>
              <a:t>år</a:t>
            </a:r>
            <a:r>
              <a:rPr lang="fi-FI" sz="3200" b="1" dirty="0"/>
              <a:t> 2020</a:t>
            </a:r>
          </a:p>
        </p:txBody>
      </p:sp>
      <p:sp>
        <p:nvSpPr>
          <p:cNvPr id="3" name="Content Placeholder 2">
            <a:extLst>
              <a:ext uri="{FF2B5EF4-FFF2-40B4-BE49-F238E27FC236}">
                <a16:creationId xmlns:a16="http://schemas.microsoft.com/office/drawing/2014/main" id="{4D68E068-05E8-4A1D-87BB-A69E06560E7A}"/>
              </a:ext>
            </a:extLst>
          </p:cNvPr>
          <p:cNvSpPr>
            <a:spLocks noGrp="1"/>
          </p:cNvSpPr>
          <p:nvPr>
            <p:ph idx="1"/>
          </p:nvPr>
        </p:nvSpPr>
        <p:spPr>
          <a:xfrm>
            <a:off x="289248" y="2510395"/>
            <a:ext cx="6451109" cy="3274586"/>
          </a:xfrm>
        </p:spPr>
        <p:txBody>
          <a:bodyPr anchor="t">
            <a:normAutofit/>
          </a:bodyPr>
          <a:lstStyle/>
          <a:p>
            <a:pPr>
              <a:buClr>
                <a:schemeClr val="bg1"/>
              </a:buClr>
            </a:pPr>
            <a:r>
              <a:rPr lang="sv-fi" sz="1800" dirty="0">
                <a:solidFill>
                  <a:srgbClr val="FFFFFF"/>
                </a:solidFill>
              </a:rPr>
              <a:t>År 2020 alarmerades räddningsverken till 4 800 byggnadsbränder. </a:t>
            </a:r>
          </a:p>
          <a:p>
            <a:pPr>
              <a:buClr>
                <a:schemeClr val="bg1"/>
              </a:buClr>
            </a:pPr>
            <a:r>
              <a:rPr lang="sv-fi" sz="1800" dirty="0">
                <a:solidFill>
                  <a:srgbClr val="FFFFFF"/>
                </a:solidFill>
              </a:rPr>
              <a:t>Cirka 3 000 bostadsbränder.</a:t>
            </a:r>
          </a:p>
        </p:txBody>
      </p:sp>
      <p:pic>
        <p:nvPicPr>
          <p:cNvPr id="7" name="Kuva 6">
            <a:extLst>
              <a:ext uri="{FF2B5EF4-FFF2-40B4-BE49-F238E27FC236}">
                <a16:creationId xmlns:a16="http://schemas.microsoft.com/office/drawing/2014/main" id="{F25DC770-B97F-461B-AE63-F40182809D73}"/>
              </a:ext>
            </a:extLst>
          </p:cNvPr>
          <p:cNvPicPr>
            <a:picLocks noChangeAspect="1"/>
          </p:cNvPicPr>
          <p:nvPr/>
        </p:nvPicPr>
        <p:blipFill>
          <a:blip r:embed="rId3"/>
          <a:stretch>
            <a:fillRect/>
          </a:stretch>
        </p:blipFill>
        <p:spPr>
          <a:xfrm>
            <a:off x="7545032" y="813039"/>
            <a:ext cx="3778286" cy="2531451"/>
          </a:xfrm>
          <a:prstGeom prst="rect">
            <a:avLst/>
          </a:prstGeom>
        </p:spPr>
      </p:pic>
      <p:pic>
        <p:nvPicPr>
          <p:cNvPr id="8" name="Kuva 4" descr="A picture containing text, clipart&#10;&#10;Description automatically generated">
            <a:extLst>
              <a:ext uri="{FF2B5EF4-FFF2-40B4-BE49-F238E27FC236}">
                <a16:creationId xmlns:a16="http://schemas.microsoft.com/office/drawing/2014/main" id="{04A9C2F2-B90C-49F8-ABF5-DBEF00D72EB6}"/>
              </a:ext>
            </a:extLst>
          </p:cNvPr>
          <p:cNvPicPr>
            <a:picLocks noChangeAspect="1"/>
          </p:cNvPicPr>
          <p:nvPr/>
        </p:nvPicPr>
        <p:blipFill>
          <a:blip r:embed="rId4"/>
          <a:stretch>
            <a:fillRect/>
          </a:stretch>
        </p:blipFill>
        <p:spPr>
          <a:xfrm>
            <a:off x="1391685" y="169243"/>
            <a:ext cx="1296225" cy="469881"/>
          </a:xfrm>
          <a:prstGeom prst="rect">
            <a:avLst/>
          </a:prstGeom>
        </p:spPr>
      </p:pic>
      <p:sp>
        <p:nvSpPr>
          <p:cNvPr id="20" name="Rectangle 19">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7AD74B23-E771-40B2-8DCC-D695A87CC1D8}"/>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err="1">
                <a:solidFill>
                  <a:prstClr val="black">
                    <a:lumMod val="50000"/>
                    <a:lumOff val="50000"/>
                  </a:prstClr>
                </a:solidFill>
              </a:rPr>
              <a:t>Trygghetscoachträning</a:t>
            </a:r>
            <a:endParaRPr lang="en-US" dirty="0"/>
          </a:p>
        </p:txBody>
      </p:sp>
      <p:sp>
        <p:nvSpPr>
          <p:cNvPr id="5" name="Slide Number Placeholder 4">
            <a:extLst>
              <a:ext uri="{FF2B5EF4-FFF2-40B4-BE49-F238E27FC236}">
                <a16:creationId xmlns:a16="http://schemas.microsoft.com/office/drawing/2014/main" id="{D677A7D4-B4C0-479F-BA30-E76026D59C56}"/>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3</a:t>
            </a:fld>
            <a:endParaRPr lang="en-US"/>
          </a:p>
        </p:txBody>
      </p:sp>
      <p:pic>
        <p:nvPicPr>
          <p:cNvPr id="11" name="Picture 10">
            <a:extLst>
              <a:ext uri="{FF2B5EF4-FFF2-40B4-BE49-F238E27FC236}">
                <a16:creationId xmlns:a16="http://schemas.microsoft.com/office/drawing/2014/main" id="{40C8B594-7943-404E-8577-EB9A505DDB12}"/>
              </a:ext>
            </a:extLst>
          </p:cNvPr>
          <p:cNvPicPr>
            <a:picLocks noChangeAspect="1"/>
          </p:cNvPicPr>
          <p:nvPr/>
        </p:nvPicPr>
        <p:blipFill>
          <a:blip r:embed="rId5"/>
          <a:stretch>
            <a:fillRect/>
          </a:stretch>
        </p:blipFill>
        <p:spPr>
          <a:xfrm>
            <a:off x="128337" y="1"/>
            <a:ext cx="1040063" cy="698628"/>
          </a:xfrm>
          <a:prstGeom prst="rect">
            <a:avLst/>
          </a:prstGeom>
        </p:spPr>
      </p:pic>
    </p:spTree>
    <p:extLst>
      <p:ext uri="{BB962C8B-B14F-4D97-AF65-F5344CB8AC3E}">
        <p14:creationId xmlns:p14="http://schemas.microsoft.com/office/powerpoint/2010/main" val="266044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0A00120-3C60-43FC-BEE0-3F3422F35F38}"/>
              </a:ext>
            </a:extLst>
          </p:cNvPr>
          <p:cNvSpPr>
            <a:spLocks noGrp="1"/>
          </p:cNvSpPr>
          <p:nvPr>
            <p:ph type="title"/>
          </p:nvPr>
        </p:nvSpPr>
        <p:spPr>
          <a:xfrm>
            <a:off x="252919" y="1123837"/>
            <a:ext cx="2947482" cy="1038177"/>
          </a:xfrm>
        </p:spPr>
        <p:txBody>
          <a:bodyPr anchor="b">
            <a:noAutofit/>
          </a:bodyPr>
          <a:lstStyle/>
          <a:p>
            <a:r>
              <a:rPr lang="sv-fi" sz="3200" b="1" dirty="0" err="1"/>
              <a:t>Branddöda</a:t>
            </a:r>
            <a:r>
              <a:rPr lang="sv-fi" sz="3200" b="1" dirty="0"/>
              <a:t> 2006–2020</a:t>
            </a:r>
            <a:endParaRPr lang="fi-FI" sz="3200" dirty="0"/>
          </a:p>
        </p:txBody>
      </p:sp>
      <p:sp>
        <p:nvSpPr>
          <p:cNvPr id="3" name="Content Placeholder 2">
            <a:extLst>
              <a:ext uri="{FF2B5EF4-FFF2-40B4-BE49-F238E27FC236}">
                <a16:creationId xmlns:a16="http://schemas.microsoft.com/office/drawing/2014/main" id="{3E9ED83E-48CE-4D38-9D70-39B2A67ADF76}"/>
              </a:ext>
            </a:extLst>
          </p:cNvPr>
          <p:cNvSpPr>
            <a:spLocks noGrp="1"/>
          </p:cNvSpPr>
          <p:nvPr>
            <p:ph idx="1"/>
          </p:nvPr>
        </p:nvSpPr>
        <p:spPr>
          <a:xfrm>
            <a:off x="252920" y="2526898"/>
            <a:ext cx="2947482" cy="3379380"/>
          </a:xfrm>
        </p:spPr>
        <p:txBody>
          <a:bodyPr anchor="t">
            <a:normAutofit/>
          </a:bodyPr>
          <a:lstStyle/>
          <a:p>
            <a:pPr>
              <a:buClr>
                <a:schemeClr val="bg1"/>
              </a:buClr>
            </a:pPr>
            <a:r>
              <a:rPr lang="sv-fi" sz="1800" dirty="0">
                <a:solidFill>
                  <a:srgbClr val="FFFFFF"/>
                </a:solidFill>
              </a:rPr>
              <a:t>Enligt Räddningsinstitutets preliminära uppgifter var det ”endast” 43 </a:t>
            </a:r>
            <a:r>
              <a:rPr lang="sv-fi" sz="1800" dirty="0" err="1">
                <a:solidFill>
                  <a:srgbClr val="FFFFFF"/>
                </a:solidFill>
              </a:rPr>
              <a:t>branddöda</a:t>
            </a:r>
            <a:r>
              <a:rPr lang="sv-fi" sz="1800" dirty="0">
                <a:solidFill>
                  <a:srgbClr val="FFFFFF"/>
                </a:solidFill>
              </a:rPr>
              <a:t> år 2020.</a:t>
            </a:r>
          </a:p>
          <a:p>
            <a:pPr>
              <a:buClr>
                <a:schemeClr val="bg1"/>
              </a:buClr>
            </a:pPr>
            <a:endParaRPr lang="fi-FI" sz="1600" dirty="0">
              <a:solidFill>
                <a:srgbClr val="FFFFFF"/>
              </a:solidFill>
            </a:endParaRPr>
          </a:p>
        </p:txBody>
      </p:sp>
      <p:sp>
        <p:nvSpPr>
          <p:cNvPr id="26" name="Rectangle 25">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34CD51E4-9DB1-4AEF-9F62-6C235A8A4137}"/>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err="1"/>
              <a:t>Trygghetscoachträning</a:t>
            </a:r>
            <a:endParaRPr lang="en-US" dirty="0"/>
          </a:p>
        </p:txBody>
      </p:sp>
      <p:sp>
        <p:nvSpPr>
          <p:cNvPr id="5" name="Slide Number Placeholder 4">
            <a:extLst>
              <a:ext uri="{FF2B5EF4-FFF2-40B4-BE49-F238E27FC236}">
                <a16:creationId xmlns:a16="http://schemas.microsoft.com/office/drawing/2014/main" id="{D400F1F8-AC86-4286-A1AB-F1E3FBE8AF31}"/>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4</a:t>
            </a:fld>
            <a:endParaRPr lang="en-US"/>
          </a:p>
        </p:txBody>
      </p:sp>
      <p:pic>
        <p:nvPicPr>
          <p:cNvPr id="8" name="Picture 7">
            <a:extLst>
              <a:ext uri="{FF2B5EF4-FFF2-40B4-BE49-F238E27FC236}">
                <a16:creationId xmlns:a16="http://schemas.microsoft.com/office/drawing/2014/main" id="{A025C271-CF19-483F-957E-B1A1CF2E83A6}"/>
              </a:ext>
            </a:extLst>
          </p:cNvPr>
          <p:cNvPicPr>
            <a:picLocks noChangeAspect="1"/>
          </p:cNvPicPr>
          <p:nvPr/>
        </p:nvPicPr>
        <p:blipFill>
          <a:blip r:embed="rId3"/>
          <a:stretch>
            <a:fillRect/>
          </a:stretch>
        </p:blipFill>
        <p:spPr>
          <a:xfrm>
            <a:off x="128337" y="1"/>
            <a:ext cx="1040063" cy="698628"/>
          </a:xfrm>
          <a:prstGeom prst="rect">
            <a:avLst/>
          </a:prstGeom>
        </p:spPr>
      </p:pic>
      <p:graphicFrame>
        <p:nvGraphicFramePr>
          <p:cNvPr id="6" name="Kaavio 9">
            <a:extLst>
              <a:ext uri="{FF2B5EF4-FFF2-40B4-BE49-F238E27FC236}">
                <a16:creationId xmlns:a16="http://schemas.microsoft.com/office/drawing/2014/main" id="{16899828-2532-47C2-A416-AC211A0C6266}"/>
              </a:ext>
            </a:extLst>
          </p:cNvPr>
          <p:cNvGraphicFramePr/>
          <p:nvPr>
            <p:extLst>
              <p:ext uri="{D42A27DB-BD31-4B8C-83A1-F6EECF244321}">
                <p14:modId xmlns:p14="http://schemas.microsoft.com/office/powerpoint/2010/main" val="2985343955"/>
              </p:ext>
            </p:extLst>
          </p:nvPr>
        </p:nvGraphicFramePr>
        <p:xfrm>
          <a:off x="4059935" y="748145"/>
          <a:ext cx="7491363" cy="5344746"/>
        </p:xfrm>
        <a:graphic>
          <a:graphicData uri="http://schemas.openxmlformats.org/drawingml/2006/chart">
            <c:chart xmlns:c="http://schemas.openxmlformats.org/drawingml/2006/chart" xmlns:r="http://schemas.openxmlformats.org/officeDocument/2006/relationships" r:id="rId4"/>
          </a:graphicData>
        </a:graphic>
      </p:graphicFrame>
      <p:pic>
        <p:nvPicPr>
          <p:cNvPr id="7" name="Kuva 4" descr="A picture containing text, clipart&#10;&#10;Description automatically generated">
            <a:extLst>
              <a:ext uri="{FF2B5EF4-FFF2-40B4-BE49-F238E27FC236}">
                <a16:creationId xmlns:a16="http://schemas.microsoft.com/office/drawing/2014/main" id="{53D4AD23-617E-5F9B-E77F-5D3015B9AF4B}"/>
              </a:ext>
            </a:extLst>
          </p:cNvPr>
          <p:cNvPicPr>
            <a:picLocks noChangeAspect="1"/>
          </p:cNvPicPr>
          <p:nvPr/>
        </p:nvPicPr>
        <p:blipFill>
          <a:blip r:embed="rId5"/>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3192852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0120-3C60-43FC-BEE0-3F3422F35F38}"/>
              </a:ext>
            </a:extLst>
          </p:cNvPr>
          <p:cNvSpPr>
            <a:spLocks noGrp="1"/>
          </p:cNvSpPr>
          <p:nvPr>
            <p:ph type="title"/>
          </p:nvPr>
        </p:nvSpPr>
        <p:spPr/>
        <p:txBody>
          <a:bodyPr>
            <a:normAutofit/>
          </a:bodyPr>
          <a:lstStyle/>
          <a:p>
            <a:r>
              <a:rPr lang="sv-FI" sz="3200" b="1" dirty="0" err="1">
                <a:solidFill>
                  <a:schemeClr val="bg1"/>
                </a:solidFill>
              </a:rPr>
              <a:t>Branddöda</a:t>
            </a:r>
            <a:endParaRPr lang="fi-FI" sz="3200" dirty="0">
              <a:solidFill>
                <a:schemeClr val="bg1"/>
              </a:solidFill>
            </a:endParaRPr>
          </a:p>
        </p:txBody>
      </p:sp>
      <p:sp>
        <p:nvSpPr>
          <p:cNvPr id="3" name="Content Placeholder 2">
            <a:extLst>
              <a:ext uri="{FF2B5EF4-FFF2-40B4-BE49-F238E27FC236}">
                <a16:creationId xmlns:a16="http://schemas.microsoft.com/office/drawing/2014/main" id="{3E9ED83E-48CE-4D38-9D70-39B2A67ADF76}"/>
              </a:ext>
            </a:extLst>
          </p:cNvPr>
          <p:cNvSpPr>
            <a:spLocks noGrp="1"/>
          </p:cNvSpPr>
          <p:nvPr>
            <p:ph idx="1"/>
          </p:nvPr>
        </p:nvSpPr>
        <p:spPr/>
        <p:txBody>
          <a:bodyPr/>
          <a:lstStyle/>
          <a:p>
            <a:r>
              <a:rPr lang="sv-fi" sz="1800" dirty="0"/>
              <a:t>Cigaretten är fortfarande den vanligaste antändningsorsaken för en ödesdiger brand.</a:t>
            </a:r>
          </a:p>
          <a:p>
            <a:r>
              <a:rPr lang="sv-fi" sz="1800" dirty="0"/>
              <a:t>I var tredje ödesdiger brand fattades en fungerande brandvarnare.</a:t>
            </a:r>
          </a:p>
          <a:p>
            <a:r>
              <a:rPr lang="sv-fi" sz="1800" dirty="0"/>
              <a:t>Vardagsrummet är den vanligaste antändningsplatsen i bränder som leder till döden. (Vardagsrum 14, sovrum 8, kök 7)</a:t>
            </a:r>
          </a:p>
          <a:p>
            <a:pPr marL="0" indent="0">
              <a:buNone/>
            </a:pPr>
            <a:endParaRPr lang="fi-FI" dirty="0"/>
          </a:p>
        </p:txBody>
      </p:sp>
      <p:sp>
        <p:nvSpPr>
          <p:cNvPr id="4" name="Footer Placeholder 3">
            <a:extLst>
              <a:ext uri="{FF2B5EF4-FFF2-40B4-BE49-F238E27FC236}">
                <a16:creationId xmlns:a16="http://schemas.microsoft.com/office/drawing/2014/main" id="{34CD51E4-9DB1-4AEF-9F62-6C235A8A4137}"/>
              </a:ext>
            </a:extLst>
          </p:cNvPr>
          <p:cNvSpPr>
            <a:spLocks noGrp="1"/>
          </p:cNvSpPr>
          <p:nvPr>
            <p:ph type="ftr" sz="quarter" idx="11"/>
          </p:nvPr>
        </p:nvSpPr>
        <p:spPr/>
        <p:txBody>
          <a:bodyPr/>
          <a:lstStyle/>
          <a:p>
            <a:r>
              <a:rPr lang="en-US" dirty="0" err="1">
                <a:solidFill>
                  <a:prstClr val="black">
                    <a:lumMod val="50000"/>
                    <a:lumOff val="50000"/>
                  </a:prstClr>
                </a:solidFill>
              </a:rPr>
              <a:t>Trygghetscoachträning</a:t>
            </a:r>
            <a:r>
              <a:rPr lang="en-US" dirty="0"/>
              <a:t>, </a:t>
            </a:r>
            <a:r>
              <a:rPr lang="en-US" dirty="0" err="1"/>
              <a:t>Rädnningsinstitutet</a:t>
            </a:r>
            <a:endParaRPr lang="en-US" dirty="0"/>
          </a:p>
        </p:txBody>
      </p:sp>
      <p:sp>
        <p:nvSpPr>
          <p:cNvPr id="5" name="Slide Number Placeholder 4">
            <a:extLst>
              <a:ext uri="{FF2B5EF4-FFF2-40B4-BE49-F238E27FC236}">
                <a16:creationId xmlns:a16="http://schemas.microsoft.com/office/drawing/2014/main" id="{D400F1F8-AC86-4286-A1AB-F1E3FBE8AF31}"/>
              </a:ext>
            </a:extLst>
          </p:cNvPr>
          <p:cNvSpPr>
            <a:spLocks noGrp="1"/>
          </p:cNvSpPr>
          <p:nvPr>
            <p:ph type="sldNum" sz="quarter" idx="12"/>
          </p:nvPr>
        </p:nvSpPr>
        <p:spPr/>
        <p:txBody>
          <a:bodyPr/>
          <a:lstStyle/>
          <a:p>
            <a:fld id="{A7CD31F4-64FA-4BA0-9498-67783267A8C8}" type="slidenum">
              <a:rPr lang="en-US" smtClean="0"/>
              <a:t>5</a:t>
            </a:fld>
            <a:endParaRPr lang="en-US" dirty="0"/>
          </a:p>
        </p:txBody>
      </p:sp>
      <p:pic>
        <p:nvPicPr>
          <p:cNvPr id="7" name="Picture 6">
            <a:extLst>
              <a:ext uri="{FF2B5EF4-FFF2-40B4-BE49-F238E27FC236}">
                <a16:creationId xmlns:a16="http://schemas.microsoft.com/office/drawing/2014/main" id="{1C617928-24EC-4850-A021-1CADCB6D584F}"/>
              </a:ext>
            </a:extLst>
          </p:cNvPr>
          <p:cNvPicPr>
            <a:picLocks noChangeAspect="1"/>
          </p:cNvPicPr>
          <p:nvPr/>
        </p:nvPicPr>
        <p:blipFill>
          <a:blip r:embed="rId3"/>
          <a:stretch>
            <a:fillRect/>
          </a:stretch>
        </p:blipFill>
        <p:spPr>
          <a:xfrm>
            <a:off x="128337" y="1"/>
            <a:ext cx="1040063" cy="698628"/>
          </a:xfrm>
          <a:prstGeom prst="rect">
            <a:avLst/>
          </a:prstGeom>
        </p:spPr>
      </p:pic>
      <p:pic>
        <p:nvPicPr>
          <p:cNvPr id="8" name="Kuva 4" descr="A picture containing text, clipart&#10;&#10;Description automatically generated">
            <a:extLst>
              <a:ext uri="{FF2B5EF4-FFF2-40B4-BE49-F238E27FC236}">
                <a16:creationId xmlns:a16="http://schemas.microsoft.com/office/drawing/2014/main" id="{82A778BC-E1FD-017D-9262-84CEF708709C}"/>
              </a:ext>
            </a:extLst>
          </p:cNvPr>
          <p:cNvPicPr>
            <a:picLocks noChangeAspect="1"/>
          </p:cNvPicPr>
          <p:nvPr/>
        </p:nvPicPr>
        <p:blipFill>
          <a:blip r:embed="rId4"/>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2918825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0A00120-3C60-43FC-BEE0-3F3422F35F38}"/>
              </a:ext>
            </a:extLst>
          </p:cNvPr>
          <p:cNvSpPr>
            <a:spLocks noGrp="1"/>
          </p:cNvSpPr>
          <p:nvPr>
            <p:ph type="title"/>
          </p:nvPr>
        </p:nvSpPr>
        <p:spPr>
          <a:xfrm>
            <a:off x="289248" y="1123837"/>
            <a:ext cx="6451110" cy="1255469"/>
          </a:xfrm>
        </p:spPr>
        <p:txBody>
          <a:bodyPr>
            <a:normAutofit/>
          </a:bodyPr>
          <a:lstStyle/>
          <a:p>
            <a:r>
              <a:rPr lang="fi-FI" sz="3200" b="1" dirty="0" err="1"/>
              <a:t>Brandvarnare</a:t>
            </a:r>
            <a:r>
              <a:rPr lang="fi-FI" sz="3200" dirty="0"/>
              <a:t>	</a:t>
            </a:r>
          </a:p>
        </p:txBody>
      </p:sp>
      <p:pic>
        <p:nvPicPr>
          <p:cNvPr id="9" name="Kuvan paikkamerkki 19" descr="Kuva, joka sisältää kohteen sisä, istuminen, valkoinen, asettaminen&#10;&#10;Kuvaus luotu automaattisesti">
            <a:extLst>
              <a:ext uri="{FF2B5EF4-FFF2-40B4-BE49-F238E27FC236}">
                <a16:creationId xmlns:a16="http://schemas.microsoft.com/office/drawing/2014/main" id="{2970A62E-6E71-80A9-B251-CE388AD318DC}"/>
              </a:ext>
            </a:extLst>
          </p:cNvPr>
          <p:cNvPicPr>
            <a:picLocks noChangeAspect="1"/>
          </p:cNvPicPr>
          <p:nvPr/>
        </p:nvPicPr>
        <p:blipFill rotWithShape="1">
          <a:blip r:embed="rId3"/>
          <a:srcRect l="9363" t="11121" r="9363" b="20809"/>
          <a:stretch/>
        </p:blipFill>
        <p:spPr>
          <a:xfrm>
            <a:off x="9534333" y="1004477"/>
            <a:ext cx="1944103" cy="2171012"/>
          </a:xfrm>
          <a:prstGeom prst="rect">
            <a:avLst/>
          </a:prstGeom>
        </p:spPr>
      </p:pic>
      <p:sp>
        <p:nvSpPr>
          <p:cNvPr id="3" name="Content Placeholder 2">
            <a:extLst>
              <a:ext uri="{FF2B5EF4-FFF2-40B4-BE49-F238E27FC236}">
                <a16:creationId xmlns:a16="http://schemas.microsoft.com/office/drawing/2014/main" id="{3E9ED83E-48CE-4D38-9D70-39B2A67ADF76}"/>
              </a:ext>
            </a:extLst>
          </p:cNvPr>
          <p:cNvSpPr>
            <a:spLocks noGrp="1"/>
          </p:cNvSpPr>
          <p:nvPr>
            <p:ph idx="1"/>
          </p:nvPr>
        </p:nvSpPr>
        <p:spPr>
          <a:xfrm>
            <a:off x="289248" y="2510395"/>
            <a:ext cx="6451109" cy="3274586"/>
          </a:xfrm>
        </p:spPr>
        <p:txBody>
          <a:bodyPr anchor="t">
            <a:normAutofit/>
          </a:bodyPr>
          <a:lstStyle/>
          <a:p>
            <a:pPr marL="0" indent="0">
              <a:buNone/>
              <a:defRPr/>
            </a:pPr>
            <a:r>
              <a:rPr lang="sv-fi" sz="1800" dirty="0">
                <a:solidFill>
                  <a:srgbClr val="FFFFFF"/>
                </a:solidFill>
                <a:ea typeface="Arial" panose="020B0604020202020204" pitchFamily="34" charset="0"/>
                <a:cs typeface="Arial" panose="020B0604020202020204" pitchFamily="34" charset="0"/>
                <a:sym typeface="Arial" panose="020B0604020202020204" pitchFamily="34" charset="0"/>
              </a:rPr>
              <a:t>Det ska finnas brandvarnare på varje våning i hemmet för varje begynnande 60 kvadratmeter.</a:t>
            </a:r>
          </a:p>
          <a:p>
            <a:pPr>
              <a:buClr>
                <a:schemeClr val="bg1"/>
              </a:buClr>
              <a:buFont typeface="Arial" panose="020B0604020202020204" pitchFamily="34" charset="0"/>
              <a:buChar char="•"/>
              <a:defRPr/>
            </a:pPr>
            <a:r>
              <a:rPr lang="sv-fi" sz="1800" dirty="0">
                <a:solidFill>
                  <a:srgbClr val="FFFFFF"/>
                </a:solidFill>
              </a:rPr>
              <a:t>Installera brandvarnaren i taket.</a:t>
            </a:r>
          </a:p>
          <a:p>
            <a:pPr>
              <a:buClr>
                <a:schemeClr val="bg1"/>
              </a:buClr>
              <a:buFont typeface="Arial" panose="020B0604020202020204" pitchFamily="34" charset="0"/>
              <a:buChar char="•"/>
              <a:defRPr/>
            </a:pPr>
            <a:r>
              <a:rPr lang="sv-fi" sz="1800" dirty="0">
                <a:solidFill>
                  <a:srgbClr val="FFFFFF"/>
                </a:solidFill>
              </a:rPr>
              <a:t>Byt brandvarnarens batteri en gång per år.</a:t>
            </a:r>
          </a:p>
          <a:p>
            <a:pPr>
              <a:buClr>
                <a:schemeClr val="bg1"/>
              </a:buClr>
              <a:buFont typeface="Arial" panose="020B0604020202020204" pitchFamily="34" charset="0"/>
              <a:buChar char="•"/>
              <a:defRPr/>
            </a:pPr>
            <a:r>
              <a:rPr lang="sv-fi" sz="1800" dirty="0">
                <a:solidFill>
                  <a:srgbClr val="FFFFFF"/>
                </a:solidFill>
              </a:rPr>
              <a:t>Testa brandvarnaren regelbundet genom att trycka på testknappen.</a:t>
            </a:r>
          </a:p>
          <a:p>
            <a:pPr>
              <a:buClr>
                <a:schemeClr val="bg1"/>
              </a:buClr>
              <a:buFont typeface="Arial" panose="020B0604020202020204" pitchFamily="34" charset="0"/>
              <a:buChar char="•"/>
              <a:defRPr/>
            </a:pPr>
            <a:r>
              <a:rPr lang="sv-fi" sz="1800" dirty="0">
                <a:solidFill>
                  <a:srgbClr val="FFFFFF"/>
                </a:solidFill>
              </a:rPr>
              <a:t>Det är i allmänhet den boende som har ansvaret för brandvarnarnas funktionsskick.</a:t>
            </a:r>
          </a:p>
          <a:p>
            <a:pPr>
              <a:buClr>
                <a:schemeClr val="bg1"/>
              </a:buClr>
              <a:buFont typeface="Arial" panose="020B0604020202020204" pitchFamily="34" charset="0"/>
              <a:buChar char="•"/>
              <a:defRPr/>
            </a:pPr>
            <a:r>
              <a:rPr lang="sv-fi" sz="1800" dirty="0">
                <a:solidFill>
                  <a:srgbClr val="FFFFFF"/>
                </a:solidFill>
              </a:rPr>
              <a:t>Förnya brandvarnaren senast efter 10 år.</a:t>
            </a:r>
          </a:p>
          <a:p>
            <a:endParaRPr lang="fi-FI" sz="1900" dirty="0">
              <a:solidFill>
                <a:srgbClr val="FFFFFF"/>
              </a:solidFill>
            </a:endParaRPr>
          </a:p>
        </p:txBody>
      </p:sp>
      <p:pic>
        <p:nvPicPr>
          <p:cNvPr id="6" name="Kuva 21" descr="Kuva, joka sisältää kohteen sisä, pieni, huone, istuminen&#10;&#10;Kuvaus luotu automaattisesti">
            <a:extLst>
              <a:ext uri="{FF2B5EF4-FFF2-40B4-BE49-F238E27FC236}">
                <a16:creationId xmlns:a16="http://schemas.microsoft.com/office/drawing/2014/main" id="{909E35A8-741A-B816-D342-DF31D48139A0}"/>
              </a:ext>
            </a:extLst>
          </p:cNvPr>
          <p:cNvPicPr>
            <a:picLocks noChangeAspect="1"/>
          </p:cNvPicPr>
          <p:nvPr/>
        </p:nvPicPr>
        <p:blipFill rotWithShape="1">
          <a:blip r:embed="rId4"/>
          <a:srcRect l="13069" t="4509" r="11175"/>
          <a:stretch/>
        </p:blipFill>
        <p:spPr>
          <a:xfrm rot="5400000">
            <a:off x="7729443" y="3405124"/>
            <a:ext cx="3409462" cy="3223239"/>
          </a:xfrm>
          <a:prstGeom prst="rect">
            <a:avLst/>
          </a:prstGeom>
        </p:spPr>
      </p:pic>
      <p:pic>
        <p:nvPicPr>
          <p:cNvPr id="7" name="Kuva 2">
            <a:extLst>
              <a:ext uri="{FF2B5EF4-FFF2-40B4-BE49-F238E27FC236}">
                <a16:creationId xmlns:a16="http://schemas.microsoft.com/office/drawing/2014/main" id="{FD32D4ED-615D-418B-8970-B00BF3C803C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63936" y="282047"/>
            <a:ext cx="2170080" cy="28934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34CD51E4-9DB1-4AEF-9F62-6C235A8A4137}"/>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err="1"/>
              <a:t>Trygghetscoachträning</a:t>
            </a:r>
            <a:r>
              <a:rPr lang="en-US" dirty="0"/>
              <a:t>, Bild: SPEK </a:t>
            </a:r>
            <a:r>
              <a:rPr lang="en-US" dirty="0" err="1"/>
              <a:t>arkiv</a:t>
            </a:r>
            <a:endParaRPr lang="en-US" dirty="0"/>
          </a:p>
        </p:txBody>
      </p:sp>
      <p:sp>
        <p:nvSpPr>
          <p:cNvPr id="5" name="Slide Number Placeholder 4">
            <a:extLst>
              <a:ext uri="{FF2B5EF4-FFF2-40B4-BE49-F238E27FC236}">
                <a16:creationId xmlns:a16="http://schemas.microsoft.com/office/drawing/2014/main" id="{D400F1F8-AC86-4286-A1AB-F1E3FBE8AF31}"/>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6</a:t>
            </a:fld>
            <a:endParaRPr lang="en-US"/>
          </a:p>
        </p:txBody>
      </p:sp>
      <p:pic>
        <p:nvPicPr>
          <p:cNvPr id="8" name="Picture 7">
            <a:extLst>
              <a:ext uri="{FF2B5EF4-FFF2-40B4-BE49-F238E27FC236}">
                <a16:creationId xmlns:a16="http://schemas.microsoft.com/office/drawing/2014/main" id="{A341CF33-4469-404B-BCF2-6434FDE5B931}"/>
              </a:ext>
            </a:extLst>
          </p:cNvPr>
          <p:cNvPicPr>
            <a:picLocks noChangeAspect="1"/>
          </p:cNvPicPr>
          <p:nvPr/>
        </p:nvPicPr>
        <p:blipFill>
          <a:blip r:embed="rId6"/>
          <a:stretch>
            <a:fillRect/>
          </a:stretch>
        </p:blipFill>
        <p:spPr>
          <a:xfrm>
            <a:off x="128337" y="1"/>
            <a:ext cx="1040063" cy="698628"/>
          </a:xfrm>
          <a:prstGeom prst="rect">
            <a:avLst/>
          </a:prstGeom>
        </p:spPr>
      </p:pic>
      <p:pic>
        <p:nvPicPr>
          <p:cNvPr id="10" name="Kuva 4" descr="A picture containing text, clipart&#10;&#10;Description automatically generated">
            <a:extLst>
              <a:ext uri="{FF2B5EF4-FFF2-40B4-BE49-F238E27FC236}">
                <a16:creationId xmlns:a16="http://schemas.microsoft.com/office/drawing/2014/main" id="{C995E7E2-F791-F5D9-0F45-1842AFA74122}"/>
              </a:ext>
            </a:extLst>
          </p:cNvPr>
          <p:cNvPicPr>
            <a:picLocks noChangeAspect="1"/>
          </p:cNvPicPr>
          <p:nvPr/>
        </p:nvPicPr>
        <p:blipFill>
          <a:blip r:embed="rId7"/>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779079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0120-3C60-43FC-BEE0-3F3422F35F38}"/>
              </a:ext>
            </a:extLst>
          </p:cNvPr>
          <p:cNvSpPr>
            <a:spLocks noGrp="1"/>
          </p:cNvSpPr>
          <p:nvPr>
            <p:ph type="title"/>
          </p:nvPr>
        </p:nvSpPr>
        <p:spPr/>
        <p:txBody>
          <a:bodyPr>
            <a:normAutofit/>
          </a:bodyPr>
          <a:lstStyle/>
          <a:p>
            <a:r>
              <a:rPr lang="fi-FI" sz="3200" b="1" dirty="0" err="1"/>
              <a:t>Placering</a:t>
            </a:r>
            <a:r>
              <a:rPr lang="fi-FI" sz="3200" b="1" dirty="0"/>
              <a:t> av </a:t>
            </a:r>
            <a:r>
              <a:rPr lang="fi-FI" sz="3200" b="1" dirty="0" err="1"/>
              <a:t>brandvarnare</a:t>
            </a:r>
            <a:endParaRPr lang="fi-FI" sz="3200" b="1" dirty="0"/>
          </a:p>
        </p:txBody>
      </p:sp>
      <p:sp>
        <p:nvSpPr>
          <p:cNvPr id="12" name="Content Placeholder 11">
            <a:extLst>
              <a:ext uri="{FF2B5EF4-FFF2-40B4-BE49-F238E27FC236}">
                <a16:creationId xmlns:a16="http://schemas.microsoft.com/office/drawing/2014/main" id="{32395BAF-DAED-4959-B35A-CC1F41FC2BF7}"/>
              </a:ext>
            </a:extLst>
          </p:cNvPr>
          <p:cNvSpPr>
            <a:spLocks noGrp="1"/>
          </p:cNvSpPr>
          <p:nvPr>
            <p:ph idx="1"/>
          </p:nvPr>
        </p:nvSpPr>
        <p:spPr>
          <a:xfrm>
            <a:off x="3869268" y="1594884"/>
            <a:ext cx="7315200" cy="4389864"/>
          </a:xfrm>
        </p:spPr>
        <p:txBody>
          <a:bodyPr anchor="t">
            <a:normAutofit/>
          </a:bodyPr>
          <a:lstStyle/>
          <a:p>
            <a:pPr marL="342900" lvl="0" indent="-342900">
              <a:lnSpc>
                <a:spcPct val="107000"/>
              </a:lnSpc>
              <a:spcAft>
                <a:spcPts val="800"/>
              </a:spcAft>
              <a:buFont typeface="Arial" panose="020B0604020202020204" pitchFamily="34" charset="0"/>
              <a:buChar char="•"/>
              <a:tabLst>
                <a:tab pos="457200" algn="l"/>
              </a:tabLst>
            </a:pPr>
            <a:r>
              <a:rPr lang="sv-FI" dirty="0">
                <a:effectLst/>
                <a:ea typeface="Calibri" panose="020F0502020204030204" pitchFamily="34" charset="0"/>
                <a:cs typeface="Times New Roman" panose="02020603050405020304" pitchFamily="18" charset="0"/>
              </a:rPr>
              <a:t>Den boende ansvarar för batteridrivna brandvarnare.</a:t>
            </a:r>
            <a:endParaRPr lang="fi-FI"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dirty="0">
                <a:effectLst/>
                <a:ea typeface="Calibri" panose="020F0502020204030204" pitchFamily="34" charset="0"/>
                <a:cs typeface="Times New Roman" panose="02020603050405020304" pitchFamily="18" charset="0"/>
              </a:rPr>
              <a:t>I flervånings- och radhus ansvarar husbolaget för underhållet av de brandvarnare som är anslutna till elnätet.</a:t>
            </a:r>
          </a:p>
          <a:p>
            <a:pPr marL="342900" indent="-342900">
              <a:lnSpc>
                <a:spcPct val="107000"/>
              </a:lnSpc>
              <a:spcAft>
                <a:spcPts val="800"/>
              </a:spcAft>
              <a:buFont typeface="Arial" panose="020B0604020202020204" pitchFamily="34" charset="0"/>
              <a:buChar char="•"/>
              <a:tabLst>
                <a:tab pos="457200" algn="l"/>
              </a:tabLst>
            </a:pPr>
            <a:r>
              <a:rPr lang="sv-FI" dirty="0">
                <a:ea typeface="Calibri" panose="020F0502020204030204" pitchFamily="34" charset="0"/>
                <a:cs typeface="Times New Roman" panose="02020603050405020304" pitchFamily="18" charset="0"/>
              </a:rPr>
              <a:t>Den pågående lagändringen syftar till att husbolagen även i övrigt ska ta ansvar för att det finns tillräckligt med fungerande brandvarnare i bostäderna.</a:t>
            </a:r>
            <a:endParaRPr lang="fi-FI"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sv-FI" dirty="0">
                <a:ea typeface="Calibri" panose="020F0502020204030204" pitchFamily="34" charset="0"/>
                <a:cs typeface="Times New Roman" panose="02020603050405020304" pitchFamily="18" charset="0"/>
              </a:rPr>
              <a:t>I egnahemshus svarar ägaren för brandvarnarna.</a:t>
            </a:r>
            <a:endParaRPr lang="fi-FI" dirty="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CD51E4-9DB1-4AEF-9F62-6C235A8A4137}"/>
              </a:ext>
            </a:extLst>
          </p:cNvPr>
          <p:cNvSpPr>
            <a:spLocks noGrp="1"/>
          </p:cNvSpPr>
          <p:nvPr>
            <p:ph type="ftr" sz="quarter" idx="11"/>
          </p:nvPr>
        </p:nvSpPr>
        <p:spPr/>
        <p:txBody>
          <a:bodyPr>
            <a:normAutofit/>
          </a:bodyPr>
          <a:lstStyle/>
          <a:p>
            <a:pPr>
              <a:spcAft>
                <a:spcPts val="600"/>
              </a:spcAft>
            </a:pPr>
            <a:r>
              <a:rPr lang="en-US" dirty="0" err="1">
                <a:solidFill>
                  <a:prstClr val="black">
                    <a:lumMod val="50000"/>
                    <a:lumOff val="50000"/>
                  </a:prstClr>
                </a:solidFill>
              </a:rPr>
              <a:t>Trygghetscoachträning</a:t>
            </a:r>
            <a:r>
              <a:rPr lang="en-US" dirty="0"/>
              <a:t>, </a:t>
            </a:r>
            <a:r>
              <a:rPr lang="en-US" dirty="0" err="1"/>
              <a:t>bild</a:t>
            </a:r>
            <a:r>
              <a:rPr lang="en-US" dirty="0"/>
              <a:t>: </a:t>
            </a:r>
            <a:r>
              <a:rPr lang="en-US" dirty="0" err="1"/>
              <a:t>NouHätä</a:t>
            </a:r>
            <a:r>
              <a:rPr lang="en-US" dirty="0"/>
              <a:t>! SPEK </a:t>
            </a:r>
            <a:r>
              <a:rPr lang="en-US" dirty="0" err="1"/>
              <a:t>arkiv</a:t>
            </a:r>
            <a:endParaRPr lang="en-US" dirty="0"/>
          </a:p>
        </p:txBody>
      </p:sp>
      <p:sp>
        <p:nvSpPr>
          <p:cNvPr id="5" name="Slide Number Placeholder 4">
            <a:extLst>
              <a:ext uri="{FF2B5EF4-FFF2-40B4-BE49-F238E27FC236}">
                <a16:creationId xmlns:a16="http://schemas.microsoft.com/office/drawing/2014/main" id="{D400F1F8-AC86-4286-A1AB-F1E3FBE8AF31}"/>
              </a:ext>
            </a:extLst>
          </p:cNvPr>
          <p:cNvSpPr>
            <a:spLocks noGrp="1"/>
          </p:cNvSpPr>
          <p:nvPr>
            <p:ph type="sldNum" sz="quarter" idx="12"/>
          </p:nvPr>
        </p:nvSpPr>
        <p:spPr/>
        <p:txBody>
          <a:bodyPr>
            <a:normAutofit/>
          </a:bodyPr>
          <a:lstStyle/>
          <a:p>
            <a:pPr>
              <a:spcAft>
                <a:spcPts val="600"/>
              </a:spcAft>
            </a:pPr>
            <a:fld id="{A7CD31F4-64FA-4BA0-9498-67783267A8C8}" type="slidenum">
              <a:rPr lang="en-US" smtClean="0"/>
              <a:pPr>
                <a:spcAft>
                  <a:spcPts val="600"/>
                </a:spcAft>
              </a:pPr>
              <a:t>7</a:t>
            </a:fld>
            <a:endParaRPr lang="en-US"/>
          </a:p>
        </p:txBody>
      </p:sp>
      <p:pic>
        <p:nvPicPr>
          <p:cNvPr id="13" name="Picture 12">
            <a:extLst>
              <a:ext uri="{FF2B5EF4-FFF2-40B4-BE49-F238E27FC236}">
                <a16:creationId xmlns:a16="http://schemas.microsoft.com/office/drawing/2014/main" id="{48EA78ED-A7C4-4306-8CE1-7FA1EB94D261}"/>
              </a:ext>
            </a:extLst>
          </p:cNvPr>
          <p:cNvPicPr>
            <a:picLocks noChangeAspect="1"/>
          </p:cNvPicPr>
          <p:nvPr/>
        </p:nvPicPr>
        <p:blipFill>
          <a:blip r:embed="rId3"/>
          <a:stretch>
            <a:fillRect/>
          </a:stretch>
        </p:blipFill>
        <p:spPr>
          <a:xfrm>
            <a:off x="128337" y="1"/>
            <a:ext cx="1040063" cy="698628"/>
          </a:xfrm>
          <a:prstGeom prst="rect">
            <a:avLst/>
          </a:prstGeom>
        </p:spPr>
      </p:pic>
      <p:pic>
        <p:nvPicPr>
          <p:cNvPr id="7" name="Kuva 4" descr="A picture containing text, clipart&#10;&#10;Description automatically generated">
            <a:extLst>
              <a:ext uri="{FF2B5EF4-FFF2-40B4-BE49-F238E27FC236}">
                <a16:creationId xmlns:a16="http://schemas.microsoft.com/office/drawing/2014/main" id="{B8125D93-EED9-6977-970B-4E76FF79DF13}"/>
              </a:ext>
            </a:extLst>
          </p:cNvPr>
          <p:cNvPicPr>
            <a:picLocks noChangeAspect="1"/>
          </p:cNvPicPr>
          <p:nvPr/>
        </p:nvPicPr>
        <p:blipFill>
          <a:blip r:embed="rId4"/>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66075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4A90-6407-B07D-DC60-F67BD98F2927}"/>
              </a:ext>
            </a:extLst>
          </p:cNvPr>
          <p:cNvSpPr>
            <a:spLocks noGrp="1"/>
          </p:cNvSpPr>
          <p:nvPr>
            <p:ph type="title"/>
          </p:nvPr>
        </p:nvSpPr>
        <p:spPr/>
        <p:txBody>
          <a:bodyPr>
            <a:normAutofit/>
          </a:bodyPr>
          <a:lstStyle/>
          <a:p>
            <a:r>
              <a:rPr lang="fi-FI" sz="3200" b="1" dirty="0" err="1"/>
              <a:t>Placering</a:t>
            </a:r>
            <a:r>
              <a:rPr lang="fi-FI" sz="3200" b="1" dirty="0"/>
              <a:t> av </a:t>
            </a:r>
            <a:r>
              <a:rPr lang="fi-FI" sz="3200" b="1" dirty="0" err="1"/>
              <a:t>brandvarnare</a:t>
            </a:r>
            <a:endParaRPr lang="fi-FI" sz="3200" dirty="0"/>
          </a:p>
        </p:txBody>
      </p:sp>
      <p:sp>
        <p:nvSpPr>
          <p:cNvPr id="9" name="Content Placeholder 8">
            <a:extLst>
              <a:ext uri="{FF2B5EF4-FFF2-40B4-BE49-F238E27FC236}">
                <a16:creationId xmlns:a16="http://schemas.microsoft.com/office/drawing/2014/main" id="{90F7CE8D-4938-9E7C-F05F-A92A59A156ED}"/>
              </a:ext>
            </a:extLst>
          </p:cNvPr>
          <p:cNvSpPr>
            <a:spLocks noGrp="1"/>
          </p:cNvSpPr>
          <p:nvPr>
            <p:ph idx="1"/>
          </p:nvPr>
        </p:nvSpPr>
        <p:spPr>
          <a:xfrm>
            <a:off x="4084398" y="5803300"/>
            <a:ext cx="7315200" cy="553050"/>
          </a:xfrm>
        </p:spPr>
        <p:txBody>
          <a:bodyPr>
            <a:normAutofit fontScale="92500" lnSpcReduction="10000"/>
          </a:bodyPr>
          <a:lstStyle/>
          <a:p>
            <a:pPr marL="0" indent="0" algn="ctr">
              <a:buNone/>
            </a:pPr>
            <a:r>
              <a:rPr lang="sv-fi" sz="1900" i="0" u="none" baseline="0" dirty="0"/>
              <a:t>För varje begynnande 60 m</a:t>
            </a:r>
            <a:r>
              <a:rPr lang="sv-fi" sz="1900" i="0" u="none" baseline="30000" dirty="0"/>
              <a:t>2</a:t>
            </a:r>
            <a:r>
              <a:rPr lang="sv-fi" sz="1900" i="0" u="none" baseline="0" dirty="0"/>
              <a:t> på varje våning i en bostad ska </a:t>
            </a:r>
            <a:br>
              <a:rPr lang="sv-fi" sz="1900" i="0" u="none" baseline="0" dirty="0"/>
            </a:br>
            <a:r>
              <a:rPr lang="sv-fi" sz="1900" i="0" u="none" baseline="0" dirty="0"/>
              <a:t>finnas minst en brandvarnare!</a:t>
            </a:r>
            <a:endParaRPr lang="sv-fi" sz="1900" noProof="0" dirty="0"/>
          </a:p>
          <a:p>
            <a:endParaRPr lang="fi-FI" dirty="0"/>
          </a:p>
        </p:txBody>
      </p:sp>
      <p:sp>
        <p:nvSpPr>
          <p:cNvPr id="4" name="Footer Placeholder 3">
            <a:extLst>
              <a:ext uri="{FF2B5EF4-FFF2-40B4-BE49-F238E27FC236}">
                <a16:creationId xmlns:a16="http://schemas.microsoft.com/office/drawing/2014/main" id="{35E10202-2AC1-3CF3-A458-656E505419C9}"/>
              </a:ext>
            </a:extLst>
          </p:cNvPr>
          <p:cNvSpPr>
            <a:spLocks noGrp="1"/>
          </p:cNvSpPr>
          <p:nvPr>
            <p:ph type="ftr" sz="quarter" idx="11"/>
          </p:nvPr>
        </p:nvSpPr>
        <p:spPr/>
        <p:txBody>
          <a:bodyPr/>
          <a:lstStyle/>
          <a:p>
            <a:r>
              <a:rPr lang="en-US"/>
              <a:t>Hemmets säkerhetsträning</a:t>
            </a:r>
            <a:endParaRPr lang="en-US" dirty="0"/>
          </a:p>
        </p:txBody>
      </p:sp>
      <p:sp>
        <p:nvSpPr>
          <p:cNvPr id="5" name="Slide Number Placeholder 4">
            <a:extLst>
              <a:ext uri="{FF2B5EF4-FFF2-40B4-BE49-F238E27FC236}">
                <a16:creationId xmlns:a16="http://schemas.microsoft.com/office/drawing/2014/main" id="{BB95FAC3-96CE-5176-ACE5-9345913E6369}"/>
              </a:ext>
            </a:extLst>
          </p:cNvPr>
          <p:cNvSpPr>
            <a:spLocks noGrp="1"/>
          </p:cNvSpPr>
          <p:nvPr>
            <p:ph type="sldNum" sz="quarter" idx="12"/>
          </p:nvPr>
        </p:nvSpPr>
        <p:spPr/>
        <p:txBody>
          <a:bodyPr/>
          <a:lstStyle/>
          <a:p>
            <a:fld id="{A7CD31F4-64FA-4BA0-9498-67783267A8C8}" type="slidenum">
              <a:rPr lang="en-US" smtClean="0"/>
              <a:t>8</a:t>
            </a:fld>
            <a:endParaRPr lang="en-US" dirty="0"/>
          </a:p>
        </p:txBody>
      </p:sp>
      <p:pic>
        <p:nvPicPr>
          <p:cNvPr id="6" name="Google Shape;156;p7" descr="Palovaroitin_piirros.eps">
            <a:extLst>
              <a:ext uri="{FF2B5EF4-FFF2-40B4-BE49-F238E27FC236}">
                <a16:creationId xmlns:a16="http://schemas.microsoft.com/office/drawing/2014/main" id="{C9776A0A-C23D-FFC6-E533-FFECB3A59956}"/>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tretch/>
        </p:blipFill>
        <p:spPr>
          <a:xfrm>
            <a:off x="3700131" y="1357119"/>
            <a:ext cx="7805793" cy="4105903"/>
          </a:xfrm>
          <a:prstGeom prst="rect">
            <a:avLst/>
          </a:prstGeom>
          <a:noFill/>
        </p:spPr>
      </p:pic>
      <p:sp>
        <p:nvSpPr>
          <p:cNvPr id="7" name="Rectangle 6">
            <a:extLst>
              <a:ext uri="{FF2B5EF4-FFF2-40B4-BE49-F238E27FC236}">
                <a16:creationId xmlns:a16="http://schemas.microsoft.com/office/drawing/2014/main" id="{1287BD0E-AC14-EF42-A38A-142211BE7B8F}"/>
              </a:ext>
            </a:extLst>
          </p:cNvPr>
          <p:cNvSpPr/>
          <p:nvPr/>
        </p:nvSpPr>
        <p:spPr>
          <a:xfrm>
            <a:off x="3857706" y="1394978"/>
            <a:ext cx="732893" cy="369332"/>
          </a:xfrm>
          <a:prstGeom prst="rect">
            <a:avLst/>
          </a:prstGeom>
        </p:spPr>
        <p:txBody>
          <a:bodyPr wrap="none">
            <a:spAutoFit/>
          </a:bodyPr>
          <a:lstStyle/>
          <a:p>
            <a:r>
              <a:rPr lang="sv-fi" dirty="0">
                <a:solidFill>
                  <a:srgbClr val="FF0000"/>
                </a:solidFill>
              </a:rPr>
              <a:t>59 m</a:t>
            </a:r>
            <a:r>
              <a:rPr lang="sv-fi" baseline="30000" dirty="0">
                <a:solidFill>
                  <a:srgbClr val="FF0000"/>
                </a:solidFill>
              </a:rPr>
              <a:t>2</a:t>
            </a:r>
          </a:p>
        </p:txBody>
      </p:sp>
      <p:sp>
        <p:nvSpPr>
          <p:cNvPr id="8" name="Rectangle 7">
            <a:extLst>
              <a:ext uri="{FF2B5EF4-FFF2-40B4-BE49-F238E27FC236}">
                <a16:creationId xmlns:a16="http://schemas.microsoft.com/office/drawing/2014/main" id="{4DACF935-A5F8-8395-B1B2-40BDCFDD27A8}"/>
              </a:ext>
            </a:extLst>
          </p:cNvPr>
          <p:cNvSpPr/>
          <p:nvPr/>
        </p:nvSpPr>
        <p:spPr>
          <a:xfrm>
            <a:off x="3857706" y="4909025"/>
            <a:ext cx="712824" cy="369332"/>
          </a:xfrm>
          <a:prstGeom prst="rect">
            <a:avLst/>
          </a:prstGeom>
        </p:spPr>
        <p:txBody>
          <a:bodyPr wrap="none">
            <a:spAutoFit/>
          </a:bodyPr>
          <a:lstStyle/>
          <a:p>
            <a:r>
              <a:rPr lang="sv-fi" dirty="0">
                <a:solidFill>
                  <a:srgbClr val="FF0000"/>
                </a:solidFill>
              </a:rPr>
              <a:t>74 m</a:t>
            </a:r>
            <a:r>
              <a:rPr lang="sv-fi" baseline="30000" dirty="0">
                <a:solidFill>
                  <a:srgbClr val="FF0000"/>
                </a:solidFill>
              </a:rPr>
              <a:t>2</a:t>
            </a:r>
          </a:p>
        </p:txBody>
      </p:sp>
    </p:spTree>
    <p:extLst>
      <p:ext uri="{BB962C8B-B14F-4D97-AF65-F5344CB8AC3E}">
        <p14:creationId xmlns:p14="http://schemas.microsoft.com/office/powerpoint/2010/main" val="2935287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927DB25-E2DC-434B-9AAE-B76375D0D48A}"/>
              </a:ext>
            </a:extLst>
          </p:cNvPr>
          <p:cNvSpPr>
            <a:spLocks noGrp="1"/>
          </p:cNvSpPr>
          <p:nvPr>
            <p:ph type="title"/>
          </p:nvPr>
        </p:nvSpPr>
        <p:spPr>
          <a:xfrm>
            <a:off x="289248" y="1123837"/>
            <a:ext cx="6451110" cy="1255469"/>
          </a:xfrm>
        </p:spPr>
        <p:txBody>
          <a:bodyPr>
            <a:normAutofit/>
          </a:bodyPr>
          <a:lstStyle/>
          <a:p>
            <a:r>
              <a:rPr lang="sv-fi" sz="3200" b="1" dirty="0">
                <a:ea typeface="Arial" panose="020B0604020202020204" pitchFamily="34" charset="0"/>
                <a:cs typeface="Arial" panose="020B0604020202020204" pitchFamily="34" charset="0"/>
                <a:sym typeface="Arial" panose="020B0604020202020204" pitchFamily="34" charset="0"/>
              </a:rPr>
              <a:t>Öppen eld och rökning</a:t>
            </a:r>
            <a:endParaRPr lang="fi-FI" sz="3200" dirty="0"/>
          </a:p>
        </p:txBody>
      </p:sp>
      <p:sp>
        <p:nvSpPr>
          <p:cNvPr id="3" name="Content Placeholder 2">
            <a:extLst>
              <a:ext uri="{FF2B5EF4-FFF2-40B4-BE49-F238E27FC236}">
                <a16:creationId xmlns:a16="http://schemas.microsoft.com/office/drawing/2014/main" id="{42BF90DA-ADF9-4FDD-A4DA-C20F8458E603}"/>
              </a:ext>
            </a:extLst>
          </p:cNvPr>
          <p:cNvSpPr>
            <a:spLocks noGrp="1"/>
          </p:cNvSpPr>
          <p:nvPr>
            <p:ph idx="1"/>
          </p:nvPr>
        </p:nvSpPr>
        <p:spPr>
          <a:xfrm>
            <a:off x="289248" y="2510395"/>
            <a:ext cx="6451109" cy="3274586"/>
          </a:xfrm>
        </p:spPr>
        <p:txBody>
          <a:bodyPr anchor="t">
            <a:normAutofit/>
          </a:bodyPr>
          <a:lstStyle/>
          <a:p>
            <a:pPr>
              <a:buClr>
                <a:schemeClr val="bg1"/>
              </a:buClr>
              <a:buFont typeface="Arial" panose="020B0604020202020204" pitchFamily="34" charset="0"/>
              <a:buChar char="•"/>
            </a:pPr>
            <a:r>
              <a:rPr lang="sv-fi" sz="1800" dirty="0">
                <a:solidFill>
                  <a:srgbClr val="FFFFFF"/>
                </a:solidFill>
                <a:latin typeface="+mj-lt"/>
                <a:ea typeface="Arial" panose="020B0604020202020204" pitchFamily="34" charset="0"/>
                <a:cs typeface="Arial" panose="020B0604020202020204" pitchFamily="34" charset="0"/>
                <a:sym typeface="Arial" panose="020B0604020202020204" pitchFamily="34" charset="0"/>
              </a:rPr>
              <a:t>Håll brinnande ljus under uppsikt hela tiden.</a:t>
            </a:r>
          </a:p>
          <a:p>
            <a:pPr>
              <a:buClr>
                <a:schemeClr val="bg1"/>
              </a:buClr>
              <a:buFont typeface="Arial" panose="020B0604020202020204" pitchFamily="34" charset="0"/>
              <a:buChar char="•"/>
            </a:pPr>
            <a:r>
              <a:rPr lang="sv-fi" sz="1800" dirty="0">
                <a:solidFill>
                  <a:srgbClr val="FFFFFF"/>
                </a:solidFill>
                <a:latin typeface="+mj-lt"/>
                <a:ea typeface="Arial" panose="020B0604020202020204" pitchFamily="34" charset="0"/>
                <a:cs typeface="Arial" panose="020B0604020202020204" pitchFamily="34" charset="0"/>
                <a:sym typeface="Arial" panose="020B0604020202020204" pitchFamily="34" charset="0"/>
              </a:rPr>
              <a:t>Använd mer LED-ljus, eftersom de är säkra.</a:t>
            </a:r>
          </a:p>
          <a:p>
            <a:pPr>
              <a:buClr>
                <a:schemeClr val="bg1"/>
              </a:buClr>
              <a:buFont typeface="Arial" panose="020B0604020202020204" pitchFamily="34" charset="0"/>
              <a:buChar char="•"/>
            </a:pPr>
            <a:r>
              <a:rPr lang="sv-fi" sz="1800" dirty="0">
                <a:solidFill>
                  <a:srgbClr val="FFFFFF"/>
                </a:solidFill>
                <a:latin typeface="+mj-lt"/>
                <a:ea typeface="Arial" panose="020B0604020202020204" pitchFamily="34" charset="0"/>
                <a:cs typeface="Arial" panose="020B0604020202020204" pitchFamily="34" charset="0"/>
                <a:sym typeface="Arial" panose="020B0604020202020204" pitchFamily="34" charset="0"/>
              </a:rPr>
              <a:t>Utomhusmarschaller får inte brännas inomhus, på balkongen eller terrassen.</a:t>
            </a:r>
          </a:p>
          <a:p>
            <a:pPr>
              <a:buClr>
                <a:schemeClr val="bg1"/>
              </a:buClr>
              <a:buFont typeface="Arial" panose="020B0604020202020204" pitchFamily="34" charset="0"/>
              <a:buChar char="•"/>
            </a:pPr>
            <a:r>
              <a:rPr lang="sv-fi" sz="1800" dirty="0">
                <a:solidFill>
                  <a:srgbClr val="FFFFFF"/>
                </a:solidFill>
                <a:latin typeface="+mj-lt"/>
                <a:ea typeface="Arial" panose="020B0604020202020204" pitchFamily="34" charset="0"/>
                <a:cs typeface="Arial" panose="020B0604020202020204" pitchFamily="34" charset="0"/>
                <a:sym typeface="Arial" panose="020B0604020202020204" pitchFamily="34" charset="0"/>
              </a:rPr>
              <a:t>Släck cigarettfimpar omsorgsfullt</a:t>
            </a:r>
          </a:p>
          <a:p>
            <a:pPr>
              <a:buClr>
                <a:schemeClr val="bg1"/>
              </a:buClr>
              <a:buFont typeface="Arial" panose="020B0604020202020204" pitchFamily="34" charset="0"/>
              <a:buChar char="•"/>
            </a:pPr>
            <a:r>
              <a:rPr lang="sv-fi" sz="1800" dirty="0">
                <a:solidFill>
                  <a:srgbClr val="FFFFFF"/>
                </a:solidFill>
                <a:latin typeface="+mj-lt"/>
                <a:ea typeface="Arial" panose="020B0604020202020204" pitchFamily="34" charset="0"/>
                <a:cs typeface="Arial" panose="020B0604020202020204" pitchFamily="34" charset="0"/>
                <a:sym typeface="Arial" panose="020B0604020202020204" pitchFamily="34" charset="0"/>
              </a:rPr>
              <a:t>Rökning i sängen eller soffan är också livsfarligt.</a:t>
            </a:r>
          </a:p>
          <a:p>
            <a:endParaRPr lang="fi-FI" dirty="0">
              <a:solidFill>
                <a:srgbClr val="FFFFFF"/>
              </a:solidFill>
            </a:endParaRPr>
          </a:p>
        </p:txBody>
      </p:sp>
      <p:pic>
        <p:nvPicPr>
          <p:cNvPr id="6" name="Kuva 2">
            <a:extLst>
              <a:ext uri="{FF2B5EF4-FFF2-40B4-BE49-F238E27FC236}">
                <a16:creationId xmlns:a16="http://schemas.microsoft.com/office/drawing/2014/main" id="{4D0612B5-BE70-4765-AA0B-934BAC3892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98" b="3"/>
          <a:stretch/>
        </p:blipFill>
        <p:spPr bwMode="auto">
          <a:xfrm>
            <a:off x="7552944" y="758957"/>
            <a:ext cx="3778286" cy="53306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E95C96B5-0609-401E-B199-D04329D4113E}"/>
              </a:ext>
            </a:extLst>
          </p:cNvPr>
          <p:cNvSpPr>
            <a:spLocks noGrp="1"/>
          </p:cNvSpPr>
          <p:nvPr>
            <p:ph type="ftr" sz="quarter" idx="11"/>
          </p:nvPr>
        </p:nvSpPr>
        <p:spPr>
          <a:xfrm>
            <a:off x="3869268" y="6356350"/>
            <a:ext cx="5911517" cy="365125"/>
          </a:xfrm>
        </p:spPr>
        <p:txBody>
          <a:bodyPr>
            <a:normAutofit/>
          </a:bodyPr>
          <a:lstStyle/>
          <a:p>
            <a:pPr>
              <a:spcAft>
                <a:spcPts val="600"/>
              </a:spcAft>
            </a:pPr>
            <a:r>
              <a:rPr lang="en-US" dirty="0" err="1">
                <a:solidFill>
                  <a:prstClr val="black">
                    <a:lumMod val="50000"/>
                    <a:lumOff val="50000"/>
                  </a:prstClr>
                </a:solidFill>
              </a:rPr>
              <a:t>Trygghetscoachträning</a:t>
            </a:r>
            <a:r>
              <a:rPr lang="en-US" dirty="0"/>
              <a:t>, </a:t>
            </a:r>
            <a:r>
              <a:rPr lang="en-US" dirty="0" err="1"/>
              <a:t>bild</a:t>
            </a:r>
            <a:r>
              <a:rPr lang="en-US" dirty="0"/>
              <a:t>: SPEK </a:t>
            </a:r>
            <a:r>
              <a:rPr lang="en-US" dirty="0" err="1"/>
              <a:t>arkiv</a:t>
            </a:r>
            <a:endParaRPr lang="en-US" dirty="0"/>
          </a:p>
        </p:txBody>
      </p:sp>
      <p:sp>
        <p:nvSpPr>
          <p:cNvPr id="5" name="Slide Number Placeholder 4">
            <a:extLst>
              <a:ext uri="{FF2B5EF4-FFF2-40B4-BE49-F238E27FC236}">
                <a16:creationId xmlns:a16="http://schemas.microsoft.com/office/drawing/2014/main" id="{71F3CD44-23DC-4080-8AC5-C5B5CF8A4F46}"/>
              </a:ext>
            </a:extLst>
          </p:cNvPr>
          <p:cNvSpPr>
            <a:spLocks noGrp="1"/>
          </p:cNvSpPr>
          <p:nvPr>
            <p:ph type="sldNum" sz="quarter" idx="12"/>
          </p:nvPr>
        </p:nvSpPr>
        <p:spPr>
          <a:xfrm>
            <a:off x="10634135" y="6356350"/>
            <a:ext cx="1530927" cy="365125"/>
          </a:xfrm>
        </p:spPr>
        <p:txBody>
          <a:bodyPr>
            <a:normAutofit/>
          </a:bodyPr>
          <a:lstStyle/>
          <a:p>
            <a:pPr>
              <a:spcAft>
                <a:spcPts val="600"/>
              </a:spcAft>
            </a:pPr>
            <a:fld id="{A7CD31F4-64FA-4BA0-9498-67783267A8C8}" type="slidenum">
              <a:rPr lang="en-US" smtClean="0"/>
              <a:pPr>
                <a:spcAft>
                  <a:spcPts val="600"/>
                </a:spcAft>
              </a:pPr>
              <a:t>9</a:t>
            </a:fld>
            <a:endParaRPr lang="en-US"/>
          </a:p>
        </p:txBody>
      </p:sp>
      <p:pic>
        <p:nvPicPr>
          <p:cNvPr id="8" name="Picture 7">
            <a:extLst>
              <a:ext uri="{FF2B5EF4-FFF2-40B4-BE49-F238E27FC236}">
                <a16:creationId xmlns:a16="http://schemas.microsoft.com/office/drawing/2014/main" id="{DDB3EB2C-9DD7-497F-80F4-B8FA48B38ACB}"/>
              </a:ext>
            </a:extLst>
          </p:cNvPr>
          <p:cNvPicPr>
            <a:picLocks noChangeAspect="1"/>
          </p:cNvPicPr>
          <p:nvPr/>
        </p:nvPicPr>
        <p:blipFill>
          <a:blip r:embed="rId4"/>
          <a:stretch>
            <a:fillRect/>
          </a:stretch>
        </p:blipFill>
        <p:spPr>
          <a:xfrm>
            <a:off x="128337" y="1"/>
            <a:ext cx="1040063" cy="698628"/>
          </a:xfrm>
          <a:prstGeom prst="rect">
            <a:avLst/>
          </a:prstGeom>
        </p:spPr>
      </p:pic>
      <p:pic>
        <p:nvPicPr>
          <p:cNvPr id="11" name="Picture 10">
            <a:extLst>
              <a:ext uri="{FF2B5EF4-FFF2-40B4-BE49-F238E27FC236}">
                <a16:creationId xmlns:a16="http://schemas.microsoft.com/office/drawing/2014/main" id="{29A2451E-50F4-4509-927E-793E867D79D6}"/>
              </a:ext>
            </a:extLst>
          </p:cNvPr>
          <p:cNvPicPr>
            <a:picLocks noChangeAspect="1"/>
          </p:cNvPicPr>
          <p:nvPr/>
        </p:nvPicPr>
        <p:blipFill>
          <a:blip r:embed="rId5"/>
          <a:stretch>
            <a:fillRect/>
          </a:stretch>
        </p:blipFill>
        <p:spPr>
          <a:xfrm>
            <a:off x="9529011" y="4462034"/>
            <a:ext cx="1105124" cy="1125877"/>
          </a:xfrm>
          <a:prstGeom prst="rect">
            <a:avLst/>
          </a:prstGeom>
        </p:spPr>
      </p:pic>
      <p:pic>
        <p:nvPicPr>
          <p:cNvPr id="7" name="Kuva 4" descr="A picture containing text, clipart&#10;&#10;Description automatically generated">
            <a:extLst>
              <a:ext uri="{FF2B5EF4-FFF2-40B4-BE49-F238E27FC236}">
                <a16:creationId xmlns:a16="http://schemas.microsoft.com/office/drawing/2014/main" id="{519CDF6A-FAF8-CEFD-B2FB-CA1A170CB843}"/>
              </a:ext>
            </a:extLst>
          </p:cNvPr>
          <p:cNvPicPr>
            <a:picLocks noChangeAspect="1"/>
          </p:cNvPicPr>
          <p:nvPr/>
        </p:nvPicPr>
        <p:blipFill>
          <a:blip r:embed="rId6"/>
          <a:stretch>
            <a:fillRect/>
          </a:stretch>
        </p:blipFill>
        <p:spPr>
          <a:xfrm>
            <a:off x="1391685" y="169243"/>
            <a:ext cx="1296225" cy="469881"/>
          </a:xfrm>
          <a:prstGeom prst="rect">
            <a:avLst/>
          </a:prstGeom>
        </p:spPr>
      </p:pic>
    </p:spTree>
    <p:extLst>
      <p:ext uri="{BB962C8B-B14F-4D97-AF65-F5344CB8AC3E}">
        <p14:creationId xmlns:p14="http://schemas.microsoft.com/office/powerpoint/2010/main" val="1838161339"/>
      </p:ext>
    </p:extLst>
  </p:cSld>
  <p:clrMapOvr>
    <a:masterClrMapping/>
  </p:clrMapOvr>
</p:sld>
</file>

<file path=ppt/theme/theme1.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2A30B0CBC4BD146A4417078D797F170" ma:contentTypeVersion="10" ma:contentTypeDescription="Skapa ett nytt dokument." ma:contentTypeScope="" ma:versionID="be23665dc3e0fefa864e8dcc7ba6bdcd">
  <xsd:schema xmlns:xsd="http://www.w3.org/2001/XMLSchema" xmlns:xs="http://www.w3.org/2001/XMLSchema" xmlns:p="http://schemas.microsoft.com/office/2006/metadata/properties" xmlns:ns2="c1f34a3f-8cef-4d58-91c0-b71399955b23" xmlns:ns3="672109ba-20b3-4268-a09c-ddb1ec7e71a1" targetNamespace="http://schemas.microsoft.com/office/2006/metadata/properties" ma:root="true" ma:fieldsID="bf2b6d37f73c2a03bf395a0a4a91e37a" ns2:_="" ns3:_="">
    <xsd:import namespace="c1f34a3f-8cef-4d58-91c0-b71399955b23"/>
    <xsd:import namespace="672109ba-20b3-4268-a09c-ddb1ec7e71a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34a3f-8cef-4d58-91c0-b71399955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eringar"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2109ba-20b3-4268-a09c-ddb1ec7e71a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bf0e6e-6d56-4639-9ab5-85b4cfd28b9a}" ma:internalName="TaxCatchAll" ma:showField="CatchAllData" ma:web="672109ba-20b3-4268-a09c-ddb1ec7e71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f34a3f-8cef-4d58-91c0-b71399955b23">
      <Terms xmlns="http://schemas.microsoft.com/office/infopath/2007/PartnerControls"/>
    </lcf76f155ced4ddcb4097134ff3c332f>
    <TaxCatchAll xmlns="672109ba-20b3-4268-a09c-ddb1ec7e71a1" xsi:nil="true"/>
  </documentManagement>
</p:properties>
</file>

<file path=customXml/itemProps1.xml><?xml version="1.0" encoding="utf-8"?>
<ds:datastoreItem xmlns:ds="http://schemas.openxmlformats.org/officeDocument/2006/customXml" ds:itemID="{09725998-45C5-485D-AA03-CA3D7FE9506D}">
  <ds:schemaRefs>
    <ds:schemaRef ds:uri="http://schemas.microsoft.com/sharepoint/v3/contenttype/forms"/>
  </ds:schemaRefs>
</ds:datastoreItem>
</file>

<file path=customXml/itemProps2.xml><?xml version="1.0" encoding="utf-8"?>
<ds:datastoreItem xmlns:ds="http://schemas.openxmlformats.org/officeDocument/2006/customXml" ds:itemID="{7B2C8037-8131-4DB7-AD15-11D28684D0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34a3f-8cef-4d58-91c0-b71399955b23"/>
    <ds:schemaRef ds:uri="672109ba-20b3-4268-a09c-ddb1ec7e71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99E3AD-CB06-4D0F-BD1D-E54E09747999}">
  <ds:schemaRefs>
    <ds:schemaRef ds:uri="http://schemas.microsoft.com/office/2006/metadata/properties"/>
    <ds:schemaRef ds:uri="http://schemas.microsoft.com/office/infopath/2007/PartnerControls"/>
    <ds:schemaRef ds:uri="c1f34a3f-8cef-4d58-91c0-b71399955b23"/>
    <ds:schemaRef ds:uri="672109ba-20b3-4268-a09c-ddb1ec7e71a1"/>
  </ds:schemaRefs>
</ds:datastoreItem>
</file>

<file path=docProps/app.xml><?xml version="1.0" encoding="utf-8"?>
<Properties xmlns="http://schemas.openxmlformats.org/officeDocument/2006/extended-properties" xmlns:vt="http://schemas.openxmlformats.org/officeDocument/2006/docPropsVTypes">
  <TotalTime>277</TotalTime>
  <Words>1563</Words>
  <Application>Microsoft Office PowerPoint</Application>
  <PresentationFormat>Laajakuva</PresentationFormat>
  <Paragraphs>191</Paragraphs>
  <Slides>17</Slides>
  <Notes>14</Notes>
  <HiddenSlides>0</HiddenSlides>
  <MMClips>0</MMClips>
  <ScaleCrop>false</ScaleCrop>
  <HeadingPairs>
    <vt:vector size="4" baseType="variant">
      <vt:variant>
        <vt:lpstr>Teema</vt:lpstr>
      </vt:variant>
      <vt:variant>
        <vt:i4>1</vt:i4>
      </vt:variant>
      <vt:variant>
        <vt:lpstr>Dian otsikot</vt:lpstr>
      </vt:variant>
      <vt:variant>
        <vt:i4>17</vt:i4>
      </vt:variant>
    </vt:vector>
  </HeadingPairs>
  <TitlesOfParts>
    <vt:vector size="18" baseType="lpstr">
      <vt:lpstr>Frame</vt:lpstr>
      <vt:lpstr>Förebyggande av olyckor i hemmet och på fritiden - Brandolyckor</vt:lpstr>
      <vt:lpstr>Antalet bostadsbränder i Finland</vt:lpstr>
      <vt:lpstr>Bränder år 2020</vt:lpstr>
      <vt:lpstr>Branddöda 2006–2020</vt:lpstr>
      <vt:lpstr>Branddöda</vt:lpstr>
      <vt:lpstr>Brandvarnare </vt:lpstr>
      <vt:lpstr>Placering av brandvarnare</vt:lpstr>
      <vt:lpstr>Placering av brandvarnare</vt:lpstr>
      <vt:lpstr>Öppen eld och rökning</vt:lpstr>
      <vt:lpstr>Elapparater</vt:lpstr>
      <vt:lpstr>Spisen</vt:lpstr>
      <vt:lpstr>Laddningsbara apparater</vt:lpstr>
      <vt:lpstr>Bastun</vt:lpstr>
      <vt:lpstr>Hemmsläckningsredskapa</vt:lpstr>
      <vt:lpstr>Om det brinner i bostaden där du är:</vt:lpstr>
      <vt:lpstr>När det brinner i en annan bostad i höghuset</vt:lpstr>
      <vt:lpstr>Mer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Förebyggande av olyckor i hemmet och på fritiden - Brandolyckor</dc:title>
  <dc:creator>Kopperi Eeva</dc:creator>
  <cp:lastModifiedBy>Karhunen Iida</cp:lastModifiedBy>
  <cp:revision>12</cp:revision>
  <dcterms:created xsi:type="dcterms:W3CDTF">2021-05-25T11:43:57Z</dcterms:created>
  <dcterms:modified xsi:type="dcterms:W3CDTF">2023-10-26T09:13:11Z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0x01010072A30B0CBC4BD146A4417078D797F170</vt:lpwstr>
  </property>
</Properties>
</file>