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3" r:id="rId2"/>
    <p:sldId id="363" r:id="rId3"/>
    <p:sldId id="396" r:id="rId4"/>
    <p:sldId id="364" r:id="rId5"/>
    <p:sldId id="365" r:id="rId6"/>
    <p:sldId id="397" r:id="rId7"/>
    <p:sldId id="366" r:id="rId8"/>
    <p:sldId id="374" r:id="rId9"/>
    <p:sldId id="375" r:id="rId10"/>
    <p:sldId id="398" r:id="rId11"/>
    <p:sldId id="399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94" r:id="rId21"/>
    <p:sldId id="395" r:id="rId22"/>
    <p:sldId id="384" r:id="rId23"/>
    <p:sldId id="385" r:id="rId24"/>
    <p:sldId id="386" r:id="rId25"/>
    <p:sldId id="387" r:id="rId26"/>
    <p:sldId id="393" r:id="rId27"/>
    <p:sldId id="388" r:id="rId28"/>
    <p:sldId id="389" r:id="rId29"/>
    <p:sldId id="390" r:id="rId30"/>
    <p:sldId id="391" r:id="rId31"/>
    <p:sldId id="392" r:id="rId32"/>
    <p:sldId id="400" r:id="rId33"/>
    <p:sldId id="401" r:id="rId34"/>
    <p:sldId id="402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3F72"/>
    <a:srgbClr val="078390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54" autoAdjust="0"/>
  </p:normalViewPr>
  <p:slideViewPr>
    <p:cSldViewPr snapToGrid="0" snapToObjects="1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  <p:guide orient="horz" pos="32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%2002%2002%20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12%2002%202020\Tapaturm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400"/>
              <a:t>Koti- ja vapaa-ajan tapaturmissa kuolleet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square"/>
            <c:size val="9"/>
          </c:marker>
          <c:dLbls>
            <c:spPr>
              <a:noFill/>
              <a:ln>
                <a:noFill/>
              </a:ln>
              <a:effectLst/>
            </c:spPr>
            <c:txPr>
              <a:bodyPr rot="-3180000"/>
              <a:lstStyle/>
              <a:p>
                <a:pPr>
                  <a:defRPr/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'KVA kuolemat'!$C$25:$X$25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'KVA kuolemat'!$C$26:$X$26</c:f>
              <c:numCache>
                <c:formatCode>0</c:formatCode>
                <c:ptCount val="22"/>
                <c:pt idx="0">
                  <c:v>2369</c:v>
                </c:pt>
                <c:pt idx="1">
                  <c:v>2237</c:v>
                </c:pt>
                <c:pt idx="2">
                  <c:v>2246</c:v>
                </c:pt>
                <c:pt idx="3">
                  <c:v>2225</c:v>
                </c:pt>
                <c:pt idx="4">
                  <c:v>2289</c:v>
                </c:pt>
                <c:pt idx="5">
                  <c:v>2421</c:v>
                </c:pt>
                <c:pt idx="6">
                  <c:v>2637</c:v>
                </c:pt>
                <c:pt idx="7">
                  <c:v>2655</c:v>
                </c:pt>
                <c:pt idx="8">
                  <c:v>2694</c:v>
                </c:pt>
                <c:pt idx="9">
                  <c:v>2627</c:v>
                </c:pt>
                <c:pt idx="10">
                  <c:v>2633</c:v>
                </c:pt>
                <c:pt idx="11">
                  <c:v>2594</c:v>
                </c:pt>
                <c:pt idx="12">
                  <c:v>2545</c:v>
                </c:pt>
                <c:pt idx="13">
                  <c:v>2444</c:v>
                </c:pt>
                <c:pt idx="14">
                  <c:v>2346</c:v>
                </c:pt>
                <c:pt idx="15">
                  <c:v>2270</c:v>
                </c:pt>
                <c:pt idx="16">
                  <c:v>2217</c:v>
                </c:pt>
                <c:pt idx="17">
                  <c:v>2097</c:v>
                </c:pt>
                <c:pt idx="18">
                  <c:v>2183</c:v>
                </c:pt>
                <c:pt idx="19">
                  <c:v>2252</c:v>
                </c:pt>
                <c:pt idx="20">
                  <c:v>2351</c:v>
                </c:pt>
                <c:pt idx="21">
                  <c:v>2206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12-4371-B572-180D178D3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20352"/>
        <c:axId val="106821888"/>
      </c:lineChart>
      <c:catAx>
        <c:axId val="10682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821888"/>
        <c:crosses val="autoZero"/>
        <c:auto val="1"/>
        <c:lblAlgn val="ctr"/>
        <c:lblOffset val="100"/>
        <c:noMultiLvlLbl val="0"/>
      </c:catAx>
      <c:valAx>
        <c:axId val="106821888"/>
        <c:scaling>
          <c:orientation val="minMax"/>
          <c:max val="3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06820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400"/>
              <a:t>80</a:t>
            </a:r>
            <a:r>
              <a:rPr lang="fi-FI" sz="1400" baseline="0"/>
              <a:t> </a:t>
            </a:r>
            <a:r>
              <a:rPr lang="fi-FI" sz="1400"/>
              <a:t>vuotta täyttäneet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'Kaatum 80+'!$O$4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'Kaatum 80+'!$N$5:$N$26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 80+'!$O$5:$O$26</c:f>
              <c:numCache>
                <c:formatCode>0</c:formatCode>
                <c:ptCount val="22"/>
                <c:pt idx="0">
                  <c:v>215</c:v>
                </c:pt>
                <c:pt idx="1">
                  <c:v>158</c:v>
                </c:pt>
                <c:pt idx="2">
                  <c:v>179</c:v>
                </c:pt>
                <c:pt idx="3">
                  <c:v>180</c:v>
                </c:pt>
                <c:pt idx="4">
                  <c:v>174</c:v>
                </c:pt>
                <c:pt idx="5">
                  <c:v>239</c:v>
                </c:pt>
                <c:pt idx="6">
                  <c:v>199</c:v>
                </c:pt>
                <c:pt idx="7">
                  <c:v>229</c:v>
                </c:pt>
                <c:pt idx="8">
                  <c:v>186</c:v>
                </c:pt>
                <c:pt idx="9">
                  <c:v>217</c:v>
                </c:pt>
                <c:pt idx="10">
                  <c:v>236</c:v>
                </c:pt>
                <c:pt idx="11">
                  <c:v>297</c:v>
                </c:pt>
                <c:pt idx="12">
                  <c:v>252</c:v>
                </c:pt>
                <c:pt idx="13">
                  <c:v>302</c:v>
                </c:pt>
                <c:pt idx="14">
                  <c:v>263</c:v>
                </c:pt>
                <c:pt idx="15">
                  <c:v>272</c:v>
                </c:pt>
                <c:pt idx="16">
                  <c:v>285</c:v>
                </c:pt>
                <c:pt idx="17">
                  <c:v>275</c:v>
                </c:pt>
                <c:pt idx="18">
                  <c:v>311</c:v>
                </c:pt>
                <c:pt idx="19">
                  <c:v>389</c:v>
                </c:pt>
                <c:pt idx="20">
                  <c:v>358</c:v>
                </c:pt>
                <c:pt idx="21">
                  <c:v>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F4-4DA4-A430-C21F72AA4E1A}"/>
            </c:ext>
          </c:extLst>
        </c:ser>
        <c:ser>
          <c:idx val="1"/>
          <c:order val="1"/>
          <c:tx>
            <c:strRef>
              <c:f>'Kaatum 80+'!$P$4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'Kaatum 80+'!$N$5:$N$26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 80+'!$P$5:$P$26</c:f>
              <c:numCache>
                <c:formatCode>0</c:formatCode>
                <c:ptCount val="22"/>
                <c:pt idx="0">
                  <c:v>398</c:v>
                </c:pt>
                <c:pt idx="1">
                  <c:v>354</c:v>
                </c:pt>
                <c:pt idx="2">
                  <c:v>362</c:v>
                </c:pt>
                <c:pt idx="3">
                  <c:v>356</c:v>
                </c:pt>
                <c:pt idx="4">
                  <c:v>412</c:v>
                </c:pt>
                <c:pt idx="5">
                  <c:v>391</c:v>
                </c:pt>
                <c:pt idx="6">
                  <c:v>381</c:v>
                </c:pt>
                <c:pt idx="7">
                  <c:v>385</c:v>
                </c:pt>
                <c:pt idx="8">
                  <c:v>400</c:v>
                </c:pt>
                <c:pt idx="9">
                  <c:v>377</c:v>
                </c:pt>
                <c:pt idx="10">
                  <c:v>400</c:v>
                </c:pt>
                <c:pt idx="11">
                  <c:v>385</c:v>
                </c:pt>
                <c:pt idx="12">
                  <c:v>422</c:v>
                </c:pt>
                <c:pt idx="13">
                  <c:v>401</c:v>
                </c:pt>
                <c:pt idx="14">
                  <c:v>438</c:v>
                </c:pt>
                <c:pt idx="15">
                  <c:v>406</c:v>
                </c:pt>
                <c:pt idx="16">
                  <c:v>430</c:v>
                </c:pt>
                <c:pt idx="17">
                  <c:v>423</c:v>
                </c:pt>
                <c:pt idx="18">
                  <c:v>435</c:v>
                </c:pt>
                <c:pt idx="19">
                  <c:v>413</c:v>
                </c:pt>
                <c:pt idx="20">
                  <c:v>451</c:v>
                </c:pt>
                <c:pt idx="21">
                  <c:v>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4-4DA4-A430-C21F72AA4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24224"/>
        <c:axId val="118330112"/>
      </c:lineChart>
      <c:catAx>
        <c:axId val="11832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330112"/>
        <c:crosses val="autoZero"/>
        <c:auto val="1"/>
        <c:lblAlgn val="ctr"/>
        <c:lblOffset val="100"/>
        <c:noMultiLvlLbl val="0"/>
      </c:catAx>
      <c:valAx>
        <c:axId val="118330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832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472279750078"/>
          <c:y val="5.5496881958010953E-2"/>
          <c:w val="0.13217658540346008"/>
          <c:h val="0.130609703039557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400"/>
              <a:t>80 vuotta täyttäneet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'Kaatum 80+'!$O$30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'Kaatum 80+'!$N$31:$N$52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 80+'!$O$31:$O$52</c:f>
              <c:numCache>
                <c:formatCode>0</c:formatCode>
                <c:ptCount val="22"/>
                <c:pt idx="0">
                  <c:v>461.05678504031567</c:v>
                </c:pt>
                <c:pt idx="1">
                  <c:v>340.77429095222686</c:v>
                </c:pt>
                <c:pt idx="2">
                  <c:v>370.72322094275535</c:v>
                </c:pt>
                <c:pt idx="3">
                  <c:v>358.38012184924139</c:v>
                </c:pt>
                <c:pt idx="4">
                  <c:v>334.1591288817192</c:v>
                </c:pt>
                <c:pt idx="5">
                  <c:v>436.64133294358379</c:v>
                </c:pt>
                <c:pt idx="6">
                  <c:v>343.26324323391924</c:v>
                </c:pt>
                <c:pt idx="7">
                  <c:v>371.33730075078245</c:v>
                </c:pt>
                <c:pt idx="8">
                  <c:v>284.79122965503518</c:v>
                </c:pt>
                <c:pt idx="9">
                  <c:v>314.80299425520803</c:v>
                </c:pt>
                <c:pt idx="10">
                  <c:v>321.4558134466601</c:v>
                </c:pt>
                <c:pt idx="11">
                  <c:v>384.13285564623561</c:v>
                </c:pt>
                <c:pt idx="12">
                  <c:v>310.3257188596761</c:v>
                </c:pt>
                <c:pt idx="13">
                  <c:v>354.739055360436</c:v>
                </c:pt>
                <c:pt idx="14">
                  <c:v>298.54134740904703</c:v>
                </c:pt>
                <c:pt idx="15">
                  <c:v>299.7311235509323</c:v>
                </c:pt>
                <c:pt idx="16">
                  <c:v>304.21091957090249</c:v>
                </c:pt>
                <c:pt idx="17">
                  <c:v>282.60489779979241</c:v>
                </c:pt>
                <c:pt idx="18">
                  <c:v>310.49699486831332</c:v>
                </c:pt>
                <c:pt idx="19">
                  <c:v>375.3123582930524</c:v>
                </c:pt>
                <c:pt idx="20">
                  <c:v>331.31275739206887</c:v>
                </c:pt>
                <c:pt idx="21">
                  <c:v>299.85539517924786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2A-4C03-A84F-13671A479761}"/>
            </c:ext>
          </c:extLst>
        </c:ser>
        <c:ser>
          <c:idx val="1"/>
          <c:order val="1"/>
          <c:tx>
            <c:strRef>
              <c:f>'Kaatum 80+'!$P$30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'Kaatum 80+'!$N$31:$N$52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 80+'!$P$31:$P$52</c:f>
              <c:numCache>
                <c:formatCode>0</c:formatCode>
                <c:ptCount val="22"/>
                <c:pt idx="0">
                  <c:v>317.73149293885666</c:v>
                </c:pt>
                <c:pt idx="1">
                  <c:v>283.90408212366674</c:v>
                </c:pt>
                <c:pt idx="2">
                  <c:v>280.96428183356363</c:v>
                </c:pt>
                <c:pt idx="3">
                  <c:v>267.48213655113341</c:v>
                </c:pt>
                <c:pt idx="4">
                  <c:v>302.13917469071072</c:v>
                </c:pt>
                <c:pt idx="5">
                  <c:v>277.92981383678199</c:v>
                </c:pt>
                <c:pt idx="6">
                  <c:v>262.13492036189757</c:v>
                </c:pt>
                <c:pt idx="7">
                  <c:v>255.34229131570922</c:v>
                </c:pt>
                <c:pt idx="8">
                  <c:v>256.91420350174059</c:v>
                </c:pt>
                <c:pt idx="9">
                  <c:v>235.52490191668539</c:v>
                </c:pt>
                <c:pt idx="10">
                  <c:v>242.518310132415</c:v>
                </c:pt>
                <c:pt idx="11">
                  <c:v>226.34942471970888</c:v>
                </c:pt>
                <c:pt idx="12">
                  <c:v>241.54727629688566</c:v>
                </c:pt>
                <c:pt idx="13">
                  <c:v>225.16705036779157</c:v>
                </c:pt>
                <c:pt idx="14">
                  <c:v>242.40143448520132</c:v>
                </c:pt>
                <c:pt idx="15">
                  <c:v>222.97033835474252</c:v>
                </c:pt>
                <c:pt idx="16">
                  <c:v>233.96012884129885</c:v>
                </c:pt>
                <c:pt idx="17">
                  <c:v>227.20924736265388</c:v>
                </c:pt>
                <c:pt idx="18">
                  <c:v>231.46054262864683</c:v>
                </c:pt>
                <c:pt idx="19">
                  <c:v>216.12852582552722</c:v>
                </c:pt>
                <c:pt idx="20">
                  <c:v>231.69196784053838</c:v>
                </c:pt>
                <c:pt idx="21">
                  <c:v>236.37228635100283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2A-4C03-A84F-13671A479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78880"/>
        <c:axId val="118380416"/>
      </c:lineChart>
      <c:catAx>
        <c:axId val="118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380416"/>
        <c:crosses val="autoZero"/>
        <c:auto val="1"/>
        <c:lblAlgn val="ctr"/>
        <c:lblOffset val="100"/>
        <c:noMultiLvlLbl val="0"/>
      </c:catAx>
      <c:valAx>
        <c:axId val="118380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</a:t>
                </a:r>
                <a:r>
                  <a:rPr lang="fi-FI" sz="1200" baseline="0"/>
                  <a:t> 000 hlö</a:t>
                </a:r>
                <a:endParaRPr lang="fi-FI" sz="120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837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96221595295241"/>
          <c:y val="6.045726749618574E-2"/>
          <c:w val="0.13235329206843796"/>
          <c:h val="0.128111324022860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Kuljetus!$B$4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Kuljetus!$C$3:$X$3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Kuljetus!$C$4:$X$4</c:f>
              <c:numCache>
                <c:formatCode>General</c:formatCode>
                <c:ptCount val="22"/>
                <c:pt idx="0">
                  <c:v>551</c:v>
                </c:pt>
                <c:pt idx="1">
                  <c:v>544</c:v>
                </c:pt>
                <c:pt idx="2">
                  <c:v>501</c:v>
                </c:pt>
                <c:pt idx="3">
                  <c:v>541</c:v>
                </c:pt>
                <c:pt idx="4">
                  <c:v>531</c:v>
                </c:pt>
                <c:pt idx="5">
                  <c:v>504</c:v>
                </c:pt>
                <c:pt idx="6">
                  <c:v>481</c:v>
                </c:pt>
                <c:pt idx="7">
                  <c:v>480</c:v>
                </c:pt>
                <c:pt idx="8">
                  <c:v>443</c:v>
                </c:pt>
                <c:pt idx="9">
                  <c:v>467</c:v>
                </c:pt>
                <c:pt idx="10">
                  <c:v>406</c:v>
                </c:pt>
                <c:pt idx="11">
                  <c:v>356</c:v>
                </c:pt>
                <c:pt idx="12">
                  <c:v>343</c:v>
                </c:pt>
                <c:pt idx="13">
                  <c:v>343</c:v>
                </c:pt>
                <c:pt idx="14">
                  <c:v>274</c:v>
                </c:pt>
                <c:pt idx="15">
                  <c:v>318</c:v>
                </c:pt>
                <c:pt idx="16">
                  <c:v>301</c:v>
                </c:pt>
                <c:pt idx="17">
                  <c:v>296</c:v>
                </c:pt>
                <c:pt idx="18">
                  <c:v>286</c:v>
                </c:pt>
                <c:pt idx="19">
                  <c:v>279</c:v>
                </c:pt>
                <c:pt idx="20">
                  <c:v>285</c:v>
                </c:pt>
                <c:pt idx="21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FB-458A-B8B2-853A3BBACFF3}"/>
            </c:ext>
          </c:extLst>
        </c:ser>
        <c:ser>
          <c:idx val="1"/>
          <c:order val="1"/>
          <c:tx>
            <c:strRef>
              <c:f>Kuljetus!$B$5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Kuljetus!$C$3:$X$3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Kuljetus!$C$5:$X$5</c:f>
              <c:numCache>
                <c:formatCode>General</c:formatCode>
                <c:ptCount val="22"/>
                <c:pt idx="0">
                  <c:v>412</c:v>
                </c:pt>
                <c:pt idx="1">
                  <c:v>402</c:v>
                </c:pt>
                <c:pt idx="2">
                  <c:v>363</c:v>
                </c:pt>
                <c:pt idx="3">
                  <c:v>394</c:v>
                </c:pt>
                <c:pt idx="4">
                  <c:v>403</c:v>
                </c:pt>
                <c:pt idx="5">
                  <c:v>373</c:v>
                </c:pt>
                <c:pt idx="6">
                  <c:v>346</c:v>
                </c:pt>
                <c:pt idx="7">
                  <c:v>379</c:v>
                </c:pt>
                <c:pt idx="8">
                  <c:v>341</c:v>
                </c:pt>
                <c:pt idx="9">
                  <c:v>352</c:v>
                </c:pt>
                <c:pt idx="10">
                  <c:v>319</c:v>
                </c:pt>
                <c:pt idx="11">
                  <c:v>276</c:v>
                </c:pt>
                <c:pt idx="12">
                  <c:v>267</c:v>
                </c:pt>
                <c:pt idx="13">
                  <c:v>265</c:v>
                </c:pt>
                <c:pt idx="14">
                  <c:v>203</c:v>
                </c:pt>
                <c:pt idx="15">
                  <c:v>240</c:v>
                </c:pt>
                <c:pt idx="16">
                  <c:v>232</c:v>
                </c:pt>
                <c:pt idx="17">
                  <c:v>222</c:v>
                </c:pt>
                <c:pt idx="18">
                  <c:v>230</c:v>
                </c:pt>
                <c:pt idx="19">
                  <c:v>225</c:v>
                </c:pt>
                <c:pt idx="20">
                  <c:v>221</c:v>
                </c:pt>
                <c:pt idx="21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FB-458A-B8B2-853A3BBACFF3}"/>
            </c:ext>
          </c:extLst>
        </c:ser>
        <c:ser>
          <c:idx val="2"/>
          <c:order val="2"/>
          <c:tx>
            <c:strRef>
              <c:f>Kuljetus!$B$6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Kuljetus!$C$3:$X$3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Kuljetus!$C$6:$X$6</c:f>
              <c:numCache>
                <c:formatCode>General</c:formatCode>
                <c:ptCount val="22"/>
                <c:pt idx="0">
                  <c:v>139</c:v>
                </c:pt>
                <c:pt idx="1">
                  <c:v>142</c:v>
                </c:pt>
                <c:pt idx="2">
                  <c:v>138</c:v>
                </c:pt>
                <c:pt idx="3">
                  <c:v>147</c:v>
                </c:pt>
                <c:pt idx="4">
                  <c:v>128</c:v>
                </c:pt>
                <c:pt idx="5">
                  <c:v>131</c:v>
                </c:pt>
                <c:pt idx="6">
                  <c:v>135</c:v>
                </c:pt>
                <c:pt idx="7">
                  <c:v>101</c:v>
                </c:pt>
                <c:pt idx="8">
                  <c:v>102</c:v>
                </c:pt>
                <c:pt idx="9">
                  <c:v>115</c:v>
                </c:pt>
                <c:pt idx="10">
                  <c:v>87</c:v>
                </c:pt>
                <c:pt idx="11">
                  <c:v>80</c:v>
                </c:pt>
                <c:pt idx="12">
                  <c:v>76</c:v>
                </c:pt>
                <c:pt idx="13">
                  <c:v>78</c:v>
                </c:pt>
                <c:pt idx="14">
                  <c:v>71</c:v>
                </c:pt>
                <c:pt idx="15">
                  <c:v>78</c:v>
                </c:pt>
                <c:pt idx="16">
                  <c:v>69</c:v>
                </c:pt>
                <c:pt idx="17">
                  <c:v>74</c:v>
                </c:pt>
                <c:pt idx="18">
                  <c:v>56</c:v>
                </c:pt>
                <c:pt idx="19">
                  <c:v>54</c:v>
                </c:pt>
                <c:pt idx="20">
                  <c:v>64</c:v>
                </c:pt>
                <c:pt idx="2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FB-458A-B8B2-853A3BBA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22144"/>
        <c:axId val="118432128"/>
      </c:lineChart>
      <c:catAx>
        <c:axId val="11842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432128"/>
        <c:crosses val="autoZero"/>
        <c:auto val="1"/>
        <c:lblAlgn val="ctr"/>
        <c:lblOffset val="100"/>
        <c:noMultiLvlLbl val="0"/>
      </c:catAx>
      <c:valAx>
        <c:axId val="118432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42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51060679458858"/>
          <c:y val="6.214171092296069E-2"/>
          <c:w val="0.11436727231906603"/>
          <c:h val="0.183956392531299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Kuljetus!$B$15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Kuljetus!$C$14:$X$14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Kuljetus!$C$15:$X$15</c:f>
              <c:numCache>
                <c:formatCode>General</c:formatCode>
                <c:ptCount val="22"/>
                <c:pt idx="0">
                  <c:v>10.679027204579539</c:v>
                </c:pt>
                <c:pt idx="1">
                  <c:v>10.519594485102591</c:v>
                </c:pt>
                <c:pt idx="2">
                  <c:v>9.669733252398375</c:v>
                </c:pt>
                <c:pt idx="3">
                  <c:v>10.414057938736464</c:v>
                </c:pt>
                <c:pt idx="4">
                  <c:v>10.199191555607202</c:v>
                </c:pt>
                <c:pt idx="5">
                  <c:v>9.6556681454143636</c:v>
                </c:pt>
                <c:pt idx="6">
                  <c:v>9.185329977727962</c:v>
                </c:pt>
                <c:pt idx="7">
                  <c:v>9.1331499092393233</c:v>
                </c:pt>
                <c:pt idx="8">
                  <c:v>8.3949929457423824</c:v>
                </c:pt>
                <c:pt idx="9">
                  <c:v>8.8105161717307325</c:v>
                </c:pt>
                <c:pt idx="10">
                  <c:v>7.6225322051985671</c:v>
                </c:pt>
                <c:pt idx="11">
                  <c:v>6.6524312113385831</c:v>
                </c:pt>
                <c:pt idx="12">
                  <c:v>6.381067688431254</c:v>
                </c:pt>
                <c:pt idx="13">
                  <c:v>6.3503618687985615</c:v>
                </c:pt>
                <c:pt idx="14">
                  <c:v>5.049133225987041</c:v>
                </c:pt>
                <c:pt idx="15">
                  <c:v>5.8335030185626469</c:v>
                </c:pt>
                <c:pt idx="16">
                  <c:v>5.5009793022455513</c:v>
                </c:pt>
                <c:pt idx="17">
                  <c:v>5.3942661866255728</c:v>
                </c:pt>
                <c:pt idx="18">
                  <c:v>5.1968847038420787</c:v>
                </c:pt>
                <c:pt idx="19">
                  <c:v>5.0606461302381769</c:v>
                </c:pt>
                <c:pt idx="20">
                  <c:v>5.1649906423055505</c:v>
                </c:pt>
                <c:pt idx="21">
                  <c:v>4.3436618372386473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3A-412F-98A5-C3DA9384BAEB}"/>
            </c:ext>
          </c:extLst>
        </c:ser>
        <c:ser>
          <c:idx val="1"/>
          <c:order val="1"/>
          <c:tx>
            <c:strRef>
              <c:f>Kuljetus!$B$16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Kuljetus!$C$14:$X$14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Kuljetus!$C$16:$X$16</c:f>
              <c:numCache>
                <c:formatCode>General</c:formatCode>
                <c:ptCount val="22"/>
                <c:pt idx="0">
                  <c:v>16.37471061077273</c:v>
                </c:pt>
                <c:pt idx="1">
                  <c:v>15.93324840885508</c:v>
                </c:pt>
                <c:pt idx="2">
                  <c:v>14.351564300740785</c:v>
                </c:pt>
                <c:pt idx="3">
                  <c:v>15.526500070736214</c:v>
                </c:pt>
                <c:pt idx="4">
                  <c:v>15.83549319506027</c:v>
                </c:pt>
                <c:pt idx="5">
                  <c:v>14.610874799688041</c:v>
                </c:pt>
                <c:pt idx="6">
                  <c:v>13.504668282803365</c:v>
                </c:pt>
                <c:pt idx="7">
                  <c:v>14.733609345540069</c:v>
                </c:pt>
                <c:pt idx="8">
                  <c:v>13.197912175441665</c:v>
                </c:pt>
                <c:pt idx="9">
                  <c:v>13.555212653174864</c:v>
                </c:pt>
                <c:pt idx="10">
                  <c:v>12.214486380847685</c:v>
                </c:pt>
                <c:pt idx="11">
                  <c:v>10.514017356509378</c:v>
                </c:pt>
                <c:pt idx="12">
                  <c:v>10.119708188549493</c:v>
                </c:pt>
                <c:pt idx="13">
                  <c:v>9.9904468708035417</c:v>
                </c:pt>
                <c:pt idx="14">
                  <c:v>7.6126275115108184</c:v>
                </c:pt>
                <c:pt idx="15">
                  <c:v>8.9540077392473556</c:v>
                </c:pt>
                <c:pt idx="16">
                  <c:v>8.6185663980670633</c:v>
                </c:pt>
                <c:pt idx="17">
                  <c:v>8.2176872762808664</c:v>
                </c:pt>
                <c:pt idx="18">
                  <c:v>8.4798035045184452</c:v>
                </c:pt>
                <c:pt idx="19">
                  <c:v>8.2747024692815465</c:v>
                </c:pt>
                <c:pt idx="20">
                  <c:v>8.1151842073374478</c:v>
                </c:pt>
                <c:pt idx="21">
                  <c:v>7.1474073970901619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3A-412F-98A5-C3DA9384BAEB}"/>
            </c:ext>
          </c:extLst>
        </c:ser>
        <c:ser>
          <c:idx val="2"/>
          <c:order val="2"/>
          <c:tx>
            <c:strRef>
              <c:f>Kuljetus!$B$17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Kuljetus!$C$14:$X$14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Kuljetus!$C$17:$X$17</c:f>
              <c:numCache>
                <c:formatCode>General</c:formatCode>
                <c:ptCount val="22"/>
                <c:pt idx="0">
                  <c:v>5.25803922043327</c:v>
                </c:pt>
                <c:pt idx="1">
                  <c:v>5.3619788873969334</c:v>
                </c:pt>
                <c:pt idx="2">
                  <c:v>5.2040633930342484</c:v>
                </c:pt>
                <c:pt idx="3">
                  <c:v>5.5319225801790086</c:v>
                </c:pt>
                <c:pt idx="4">
                  <c:v>4.8095367101040472</c:v>
                </c:pt>
                <c:pt idx="5">
                  <c:v>4.9121825502026937</c:v>
                </c:pt>
                <c:pt idx="6">
                  <c:v>5.047608293631713</c:v>
                </c:pt>
                <c:pt idx="7">
                  <c:v>3.7641201089731404</c:v>
                </c:pt>
                <c:pt idx="8">
                  <c:v>3.7872979225928285</c:v>
                </c:pt>
                <c:pt idx="9">
                  <c:v>4.2534352037229022</c:v>
                </c:pt>
                <c:pt idx="10">
                  <c:v>3.2048200493542289</c:v>
                </c:pt>
                <c:pt idx="11">
                  <c:v>2.934315350870758</c:v>
                </c:pt>
                <c:pt idx="12">
                  <c:v>2.7769049202370599</c:v>
                </c:pt>
                <c:pt idx="13">
                  <c:v>2.8376710287976317</c:v>
                </c:pt>
                <c:pt idx="14">
                  <c:v>2.5724153023203913</c:v>
                </c:pt>
                <c:pt idx="15">
                  <c:v>2.8149637699727093</c:v>
                </c:pt>
                <c:pt idx="16">
                  <c:v>2.4821126015777604</c:v>
                </c:pt>
                <c:pt idx="17">
                  <c:v>2.6563113598950112</c:v>
                </c:pt>
                <c:pt idx="18">
                  <c:v>2.006470868551077</c:v>
                </c:pt>
                <c:pt idx="19">
                  <c:v>1.9327136480721716</c:v>
                </c:pt>
                <c:pt idx="20">
                  <c:v>2.2901072020651041</c:v>
                </c:pt>
                <c:pt idx="21">
                  <c:v>1.6088493866708615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3A-412F-98A5-C3DA9384B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09952"/>
        <c:axId val="118511488"/>
      </c:lineChart>
      <c:catAx>
        <c:axId val="11850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511488"/>
        <c:crosses val="autoZero"/>
        <c:auto val="1"/>
        <c:lblAlgn val="ctr"/>
        <c:lblOffset val="100"/>
        <c:noMultiLvlLbl val="0"/>
      </c:catAx>
      <c:valAx>
        <c:axId val="118511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100 000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50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73868852813152"/>
          <c:y val="4.4141808701683861E-2"/>
          <c:w val="0.11554389034703995"/>
          <c:h val="0.202496230524375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Kuljetus!$C$84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Kuljetus!$D$83:$J$83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Kuljetus!$D$84:$J$84</c:f>
              <c:numCache>
                <c:formatCode>General</c:formatCode>
                <c:ptCount val="7"/>
                <c:pt idx="0">
                  <c:v>3.6666666666666665</c:v>
                </c:pt>
                <c:pt idx="1">
                  <c:v>34.333333333333336</c:v>
                </c:pt>
                <c:pt idx="2">
                  <c:v>40.666666666666664</c:v>
                </c:pt>
                <c:pt idx="3">
                  <c:v>58.666666666666664</c:v>
                </c:pt>
                <c:pt idx="4">
                  <c:v>36</c:v>
                </c:pt>
                <c:pt idx="5">
                  <c:v>29</c:v>
                </c:pt>
                <c:pt idx="6">
                  <c:v>11.333333333333334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C-44E7-96BD-0605D2E15D61}"/>
            </c:ext>
          </c:extLst>
        </c:ser>
        <c:ser>
          <c:idx val="1"/>
          <c:order val="1"/>
          <c:tx>
            <c:strRef>
              <c:f>Kuljetus!$C$85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Kuljetus!$D$83:$J$83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Kuljetus!$D$85:$J$85</c:f>
              <c:numCache>
                <c:formatCode>General</c:formatCode>
                <c:ptCount val="7"/>
                <c:pt idx="0">
                  <c:v>1.6666666666666667</c:v>
                </c:pt>
                <c:pt idx="1">
                  <c:v>6.666666666666667</c:v>
                </c:pt>
                <c:pt idx="2">
                  <c:v>8</c:v>
                </c:pt>
                <c:pt idx="3">
                  <c:v>10.666666666666666</c:v>
                </c:pt>
                <c:pt idx="4">
                  <c:v>10</c:v>
                </c:pt>
                <c:pt idx="5">
                  <c:v>12</c:v>
                </c:pt>
                <c:pt idx="6">
                  <c:v>5.333333333333333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C-44E7-96BD-0605D2E15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42336"/>
        <c:axId val="118543872"/>
      </c:barChart>
      <c:catAx>
        <c:axId val="11854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543872"/>
        <c:crosses val="autoZero"/>
        <c:auto val="1"/>
        <c:lblAlgn val="ctr"/>
        <c:lblOffset val="100"/>
        <c:noMultiLvlLbl val="0"/>
      </c:catAx>
      <c:valAx>
        <c:axId val="118543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54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55632751788382"/>
          <c:y val="3.2244108644995419E-2"/>
          <c:w val="9.9835829344861307E-2"/>
          <c:h val="0.130046122875417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Kuljetus!$C$93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Kuljetus!$D$92:$J$92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Kuljetus!$D$93:$J$93</c:f>
              <c:numCache>
                <c:formatCode>General</c:formatCode>
                <c:ptCount val="7"/>
                <c:pt idx="0">
                  <c:v>0.81389481223446691</c:v>
                </c:pt>
                <c:pt idx="1">
                  <c:v>10.833404328944228</c:v>
                </c:pt>
                <c:pt idx="2">
                  <c:v>5.6315897100700667</c:v>
                </c:pt>
                <c:pt idx="3">
                  <c:v>8.3179498522146069</c:v>
                </c:pt>
                <c:pt idx="4">
                  <c:v>10.960728117109291</c:v>
                </c:pt>
                <c:pt idx="5">
                  <c:v>18.79528691977653</c:v>
                </c:pt>
                <c:pt idx="6">
                  <c:v>24.652150900166042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9-4105-B1E9-6666815C3486}"/>
            </c:ext>
          </c:extLst>
        </c:ser>
        <c:ser>
          <c:idx val="1"/>
          <c:order val="1"/>
          <c:tx>
            <c:strRef>
              <c:f>Kuljetus!$C$94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Kuljetus!$D$92:$J$92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Kuljetus!$D$94:$J$94</c:f>
              <c:numCache>
                <c:formatCode>General</c:formatCode>
                <c:ptCount val="7"/>
                <c:pt idx="0">
                  <c:v>0.38694658898842876</c:v>
                </c:pt>
                <c:pt idx="1">
                  <c:v>2.221723568710134</c:v>
                </c:pt>
                <c:pt idx="2">
                  <c:v>1.1760964281461437</c:v>
                </c:pt>
                <c:pt idx="3">
                  <c:v>1.5070546641693514</c:v>
                </c:pt>
                <c:pt idx="4">
                  <c:v>2.7479044938314123</c:v>
                </c:pt>
                <c:pt idx="5">
                  <c:v>5.70817886895607</c:v>
                </c:pt>
                <c:pt idx="6">
                  <c:v>5.2138153071100142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9-4105-B1E9-6666815C3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92256"/>
        <c:axId val="118593792"/>
      </c:barChart>
      <c:catAx>
        <c:axId val="11859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593792"/>
        <c:crosses val="autoZero"/>
        <c:auto val="1"/>
        <c:lblAlgn val="ctr"/>
        <c:lblOffset val="100"/>
        <c:noMultiLvlLbl val="0"/>
      </c:catAx>
      <c:valAx>
        <c:axId val="11859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100 000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59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26487314085742"/>
          <c:y val="4.5912438028579763E-2"/>
          <c:w val="0.10563542109103582"/>
          <c:h val="0.127299636647847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Myrkytykset!$B$4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Myrkytykset!$C$4:$X$4</c:f>
              <c:numCache>
                <c:formatCode>General</c:formatCode>
                <c:ptCount val="22"/>
                <c:pt idx="0">
                  <c:v>560</c:v>
                </c:pt>
                <c:pt idx="1">
                  <c:v>545</c:v>
                </c:pt>
                <c:pt idx="2">
                  <c:v>556</c:v>
                </c:pt>
                <c:pt idx="3">
                  <c:v>581</c:v>
                </c:pt>
                <c:pt idx="4">
                  <c:v>516</c:v>
                </c:pt>
                <c:pt idx="5">
                  <c:v>582</c:v>
                </c:pt>
                <c:pt idx="6">
                  <c:v>697</c:v>
                </c:pt>
                <c:pt idx="7">
                  <c:v>799</c:v>
                </c:pt>
                <c:pt idx="8">
                  <c:v>861</c:v>
                </c:pt>
                <c:pt idx="9">
                  <c:v>894</c:v>
                </c:pt>
                <c:pt idx="10">
                  <c:v>873</c:v>
                </c:pt>
                <c:pt idx="11">
                  <c:v>838</c:v>
                </c:pt>
                <c:pt idx="12">
                  <c:v>704</c:v>
                </c:pt>
                <c:pt idx="13">
                  <c:v>719</c:v>
                </c:pt>
                <c:pt idx="14">
                  <c:v>651</c:v>
                </c:pt>
                <c:pt idx="15">
                  <c:v>597</c:v>
                </c:pt>
                <c:pt idx="16">
                  <c:v>493</c:v>
                </c:pt>
                <c:pt idx="17">
                  <c:v>481</c:v>
                </c:pt>
                <c:pt idx="18">
                  <c:v>472</c:v>
                </c:pt>
                <c:pt idx="19">
                  <c:v>476</c:v>
                </c:pt>
                <c:pt idx="20">
                  <c:v>525</c:v>
                </c:pt>
                <c:pt idx="21">
                  <c:v>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2-4285-BF43-08532878BE7A}"/>
            </c:ext>
          </c:extLst>
        </c:ser>
        <c:ser>
          <c:idx val="1"/>
          <c:order val="1"/>
          <c:tx>
            <c:strRef>
              <c:f>Myrkytykset!$B$5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Myrkytykset!$C$5:$X$5</c:f>
              <c:numCache>
                <c:formatCode>General</c:formatCode>
                <c:ptCount val="22"/>
                <c:pt idx="0">
                  <c:v>423</c:v>
                </c:pt>
                <c:pt idx="1">
                  <c:v>428</c:v>
                </c:pt>
                <c:pt idx="2">
                  <c:v>431</c:v>
                </c:pt>
                <c:pt idx="3">
                  <c:v>435</c:v>
                </c:pt>
                <c:pt idx="4">
                  <c:v>398</c:v>
                </c:pt>
                <c:pt idx="5">
                  <c:v>438</c:v>
                </c:pt>
                <c:pt idx="6">
                  <c:v>526</c:v>
                </c:pt>
                <c:pt idx="7">
                  <c:v>603</c:v>
                </c:pt>
                <c:pt idx="8">
                  <c:v>644</c:v>
                </c:pt>
                <c:pt idx="9">
                  <c:v>696</c:v>
                </c:pt>
                <c:pt idx="10">
                  <c:v>656</c:v>
                </c:pt>
                <c:pt idx="11">
                  <c:v>647</c:v>
                </c:pt>
                <c:pt idx="12">
                  <c:v>524</c:v>
                </c:pt>
                <c:pt idx="13">
                  <c:v>553</c:v>
                </c:pt>
                <c:pt idx="14">
                  <c:v>491</c:v>
                </c:pt>
                <c:pt idx="15">
                  <c:v>440</c:v>
                </c:pt>
                <c:pt idx="16">
                  <c:v>383</c:v>
                </c:pt>
                <c:pt idx="17">
                  <c:v>361</c:v>
                </c:pt>
                <c:pt idx="18">
                  <c:v>355</c:v>
                </c:pt>
                <c:pt idx="19">
                  <c:v>346</c:v>
                </c:pt>
                <c:pt idx="20">
                  <c:v>395</c:v>
                </c:pt>
                <c:pt idx="21">
                  <c:v>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02-4285-BF43-08532878BE7A}"/>
            </c:ext>
          </c:extLst>
        </c:ser>
        <c:ser>
          <c:idx val="2"/>
          <c:order val="2"/>
          <c:tx>
            <c:strRef>
              <c:f>Myrkytykset!$B$6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Myrkytykset!$C$6:$X$6</c:f>
              <c:numCache>
                <c:formatCode>General</c:formatCode>
                <c:ptCount val="22"/>
                <c:pt idx="0">
                  <c:v>137</c:v>
                </c:pt>
                <c:pt idx="1">
                  <c:v>117</c:v>
                </c:pt>
                <c:pt idx="2">
                  <c:v>125</c:v>
                </c:pt>
                <c:pt idx="3">
                  <c:v>146</c:v>
                </c:pt>
                <c:pt idx="4">
                  <c:v>118</c:v>
                </c:pt>
                <c:pt idx="5">
                  <c:v>144</c:v>
                </c:pt>
                <c:pt idx="6">
                  <c:v>171</c:v>
                </c:pt>
                <c:pt idx="7">
                  <c:v>196</c:v>
                </c:pt>
                <c:pt idx="8">
                  <c:v>217</c:v>
                </c:pt>
                <c:pt idx="9">
                  <c:v>198</c:v>
                </c:pt>
                <c:pt idx="10">
                  <c:v>217</c:v>
                </c:pt>
                <c:pt idx="11">
                  <c:v>191</c:v>
                </c:pt>
                <c:pt idx="12">
                  <c:v>180</c:v>
                </c:pt>
                <c:pt idx="13">
                  <c:v>166</c:v>
                </c:pt>
                <c:pt idx="14">
                  <c:v>160</c:v>
                </c:pt>
                <c:pt idx="15">
                  <c:v>157</c:v>
                </c:pt>
                <c:pt idx="16">
                  <c:v>110</c:v>
                </c:pt>
                <c:pt idx="17">
                  <c:v>120</c:v>
                </c:pt>
                <c:pt idx="18">
                  <c:v>117</c:v>
                </c:pt>
                <c:pt idx="19">
                  <c:v>130</c:v>
                </c:pt>
                <c:pt idx="20">
                  <c:v>130</c:v>
                </c:pt>
                <c:pt idx="21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02-4285-BF43-08532878B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64576"/>
        <c:axId val="118666368"/>
      </c:lineChart>
      <c:catAx>
        <c:axId val="11866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666368"/>
        <c:crosses val="autoZero"/>
        <c:auto val="1"/>
        <c:lblAlgn val="ctr"/>
        <c:lblOffset val="100"/>
        <c:noMultiLvlLbl val="0"/>
      </c:catAx>
      <c:valAx>
        <c:axId val="118666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66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56715847412279"/>
          <c:y val="3.4214376253640474E-2"/>
          <c:w val="0.13629691919578013"/>
          <c:h val="0.187000138426336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Myrkytykset!$B$14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Myrkytykset!$C$13:$X$13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Myrkytykset!$C$14:$X$14</c:f>
              <c:numCache>
                <c:formatCode>General</c:formatCode>
                <c:ptCount val="22"/>
                <c:pt idx="0">
                  <c:v>10.853457775979205</c:v>
                </c:pt>
                <c:pt idx="1">
                  <c:v>10.538931974964912</c:v>
                </c:pt>
                <c:pt idx="2">
                  <c:v>10.731280815036918</c:v>
                </c:pt>
                <c:pt idx="3">
                  <c:v>11.184043738273356</c:v>
                </c:pt>
                <c:pt idx="4">
                  <c:v>9.911078799799089</c:v>
                </c:pt>
                <c:pt idx="5">
                  <c:v>11.149997739347539</c:v>
                </c:pt>
                <c:pt idx="6">
                  <c:v>13.310135123651538</c:v>
                </c:pt>
                <c:pt idx="7">
                  <c:v>15.202889119754623</c:v>
                </c:pt>
                <c:pt idx="8">
                  <c:v>16.316227824569282</c:v>
                </c:pt>
                <c:pt idx="9">
                  <c:v>16.866384277360332</c:v>
                </c:pt>
                <c:pt idx="10">
                  <c:v>16.39032171216342</c:v>
                </c:pt>
                <c:pt idx="11">
                  <c:v>15.659374592982394</c:v>
                </c:pt>
                <c:pt idx="12">
                  <c:v>13.097001902786015</c:v>
                </c:pt>
                <c:pt idx="13">
                  <c:v>13.311691497568996</c:v>
                </c:pt>
                <c:pt idx="14">
                  <c:v>11.996298285100599</c:v>
                </c:pt>
                <c:pt idx="15">
                  <c:v>10.951576421641196</c:v>
                </c:pt>
                <c:pt idx="16">
                  <c:v>9.0099096212859031</c:v>
                </c:pt>
                <c:pt idx="17">
                  <c:v>8.7656825532665561</c:v>
                </c:pt>
                <c:pt idx="18">
                  <c:v>8.5766768538932201</c:v>
                </c:pt>
                <c:pt idx="19">
                  <c:v>8.633933899617821</c:v>
                </c:pt>
                <c:pt idx="20">
                  <c:v>9.5144564463523302</c:v>
                </c:pt>
                <c:pt idx="21">
                  <c:v>8.4520419916268672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DA-4010-9803-EBAFF45E0282}"/>
            </c:ext>
          </c:extLst>
        </c:ser>
        <c:ser>
          <c:idx val="1"/>
          <c:order val="1"/>
          <c:tx>
            <c:strRef>
              <c:f>Myrkytykset!$B$15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Myrkytykset!$C$13:$X$13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Myrkytykset!$C$15:$X$15</c:f>
              <c:numCache>
                <c:formatCode>General</c:formatCode>
                <c:ptCount val="22"/>
                <c:pt idx="0">
                  <c:v>16.811899486303073</c:v>
                </c:pt>
                <c:pt idx="1">
                  <c:v>16.96375701241287</c:v>
                </c:pt>
                <c:pt idx="2">
                  <c:v>17.040011607766608</c:v>
                </c:pt>
                <c:pt idx="3">
                  <c:v>17.142201854746833</c:v>
                </c:pt>
                <c:pt idx="4">
                  <c:v>15.63902305616374</c:v>
                </c:pt>
                <c:pt idx="5">
                  <c:v>17.157005796952713</c:v>
                </c:pt>
                <c:pt idx="6">
                  <c:v>20.5302182565161</c:v>
                </c:pt>
                <c:pt idx="7">
                  <c:v>23.4416000932999</c:v>
                </c:pt>
                <c:pt idx="8">
                  <c:v>24.925089269749069</c:v>
                </c:pt>
                <c:pt idx="9">
                  <c:v>26.802352291504846</c:v>
                </c:pt>
                <c:pt idx="10">
                  <c:v>25.118191428953232</c:v>
                </c:pt>
                <c:pt idx="11">
                  <c:v>24.646989962541909</c:v>
                </c:pt>
                <c:pt idx="12">
                  <c:v>19.860401089138332</c:v>
                </c:pt>
                <c:pt idx="13">
                  <c:v>20.847989130393806</c:v>
                </c:pt>
                <c:pt idx="14">
                  <c:v>18.412808414540944</c:v>
                </c:pt>
                <c:pt idx="15">
                  <c:v>16.415680855286819</c:v>
                </c:pt>
                <c:pt idx="16">
                  <c:v>14.228064355429678</c:v>
                </c:pt>
                <c:pt idx="17">
                  <c:v>13.362995976294563</c:v>
                </c:pt>
                <c:pt idx="18">
                  <c:v>13.088392365669772</c:v>
                </c:pt>
                <c:pt idx="19">
                  <c:v>12.724653574984066</c:v>
                </c:pt>
                <c:pt idx="20">
                  <c:v>14.504514759720779</c:v>
                </c:pt>
                <c:pt idx="21">
                  <c:v>12.388839488289614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DA-4010-9803-EBAFF45E0282}"/>
            </c:ext>
          </c:extLst>
        </c:ser>
        <c:ser>
          <c:idx val="2"/>
          <c:order val="2"/>
          <c:tx>
            <c:strRef>
              <c:f>Myrkytykset!$B$16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Myrkytykset!$C$13:$X$13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Myrkytykset!$C$16:$X$16</c:f>
              <c:numCache>
                <c:formatCode>General</c:formatCode>
                <c:ptCount val="22"/>
                <c:pt idx="0">
                  <c:v>5.1823839798514966</c:v>
                </c:pt>
                <c:pt idx="1">
                  <c:v>4.4179685198974727</c:v>
                </c:pt>
                <c:pt idx="2">
                  <c:v>4.7138255371687032</c:v>
                </c:pt>
                <c:pt idx="3">
                  <c:v>5.4942904537832336</c:v>
                </c:pt>
                <c:pt idx="4">
                  <c:v>4.4337916546271687</c:v>
                </c:pt>
                <c:pt idx="5">
                  <c:v>5.3996510475510524</c:v>
                </c:pt>
                <c:pt idx="6">
                  <c:v>6.3936371719335039</c:v>
                </c:pt>
                <c:pt idx="7">
                  <c:v>7.3046291223637185</c:v>
                </c:pt>
                <c:pt idx="8">
                  <c:v>8.0572906784572922</c:v>
                </c:pt>
                <c:pt idx="9">
                  <c:v>7.3233058290185626</c:v>
                </c:pt>
                <c:pt idx="10">
                  <c:v>7.9936316173548008</c:v>
                </c:pt>
                <c:pt idx="11">
                  <c:v>7.0056779002039349</c:v>
                </c:pt>
                <c:pt idx="12">
                  <c:v>6.5768800742456683</c:v>
                </c:pt>
                <c:pt idx="13">
                  <c:v>6.0391460356462412</c:v>
                </c:pt>
                <c:pt idx="14">
                  <c:v>5.7969922305811634</c:v>
                </c:pt>
                <c:pt idx="15">
                  <c:v>5.6660168190476323</c:v>
                </c:pt>
                <c:pt idx="16">
                  <c:v>3.9569911039645453</c:v>
                </c:pt>
                <c:pt idx="17">
                  <c:v>4.3075319349648824</c:v>
                </c:pt>
                <c:pt idx="18">
                  <c:v>4.1920909217942146</c:v>
                </c:pt>
                <c:pt idx="19">
                  <c:v>4.6528291527663397</c:v>
                </c:pt>
                <c:pt idx="20">
                  <c:v>4.6517802541947431</c:v>
                </c:pt>
                <c:pt idx="21">
                  <c:v>4.6120349084564696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DA-4010-9803-EBAFF45E0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23712"/>
        <c:axId val="118725248"/>
      </c:lineChart>
      <c:catAx>
        <c:axId val="11872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725248"/>
        <c:crosses val="autoZero"/>
        <c:auto val="1"/>
        <c:lblAlgn val="ctr"/>
        <c:lblOffset val="100"/>
        <c:noMultiLvlLbl val="0"/>
      </c:catAx>
      <c:valAx>
        <c:axId val="11872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</a:t>
                </a:r>
                <a:r>
                  <a:rPr lang="fi-FI" sz="1200" baseline="0"/>
                  <a:t> 100 000 hlö</a:t>
                </a:r>
                <a:endParaRPr lang="fi-FI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72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504386951631"/>
          <c:y val="4.549762360785984E-2"/>
          <c:w val="0.12835275590551182"/>
          <c:h val="0.195490955522451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Myrkytykset!$B$63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Myrkytykset!$C$62:$I$62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Myrkytykset!$C$63:$I$63</c:f>
              <c:numCache>
                <c:formatCode>General</c:formatCode>
                <c:ptCount val="7"/>
                <c:pt idx="0">
                  <c:v>0</c:v>
                </c:pt>
                <c:pt idx="1">
                  <c:v>38</c:v>
                </c:pt>
                <c:pt idx="2">
                  <c:v>116.33333333333333</c:v>
                </c:pt>
                <c:pt idx="3">
                  <c:v>144</c:v>
                </c:pt>
                <c:pt idx="4">
                  <c:v>50</c:v>
                </c:pt>
                <c:pt idx="5">
                  <c:v>9.6666666666666661</c:v>
                </c:pt>
                <c:pt idx="6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1-49E7-8330-EF6B6097FAD2}"/>
            </c:ext>
          </c:extLst>
        </c:ser>
        <c:ser>
          <c:idx val="1"/>
          <c:order val="1"/>
          <c:tx>
            <c:strRef>
              <c:f>Myrkytykset!$B$64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Myrkytykset!$C$62:$I$62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Myrkytykset!$C$64:$I$64</c:f>
              <c:numCache>
                <c:formatCode>General</c:formatCode>
                <c:ptCount val="7"/>
                <c:pt idx="0">
                  <c:v>0</c:v>
                </c:pt>
                <c:pt idx="1">
                  <c:v>13.333333333333334</c:v>
                </c:pt>
                <c:pt idx="2">
                  <c:v>30</c:v>
                </c:pt>
                <c:pt idx="3">
                  <c:v>52</c:v>
                </c:pt>
                <c:pt idx="4">
                  <c:v>26</c:v>
                </c:pt>
                <c:pt idx="5">
                  <c:v>5.333333333333333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1-49E7-8330-EF6B6097F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47488"/>
        <c:axId val="118049024"/>
      </c:barChart>
      <c:catAx>
        <c:axId val="11804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049024"/>
        <c:crosses val="autoZero"/>
        <c:auto val="1"/>
        <c:lblAlgn val="ctr"/>
        <c:lblOffset val="100"/>
        <c:noMultiLvlLbl val="0"/>
      </c:catAx>
      <c:valAx>
        <c:axId val="118049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04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04265091863518"/>
          <c:y val="6.4430956547098281E-2"/>
          <c:w val="0.10973334690922255"/>
          <c:h val="0.135910660547363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Myrkytykset!$B$73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Myrkytykset!$C$72:$I$72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Myrkytykset!$C$73:$I$73</c:f>
              <c:numCache>
                <c:formatCode>General</c:formatCode>
                <c:ptCount val="7"/>
                <c:pt idx="0">
                  <c:v>0</c:v>
                </c:pt>
                <c:pt idx="1">
                  <c:v>11.990369839802348</c:v>
                </c:pt>
                <c:pt idx="2">
                  <c:v>16.110039416511913</c:v>
                </c:pt>
                <c:pt idx="3">
                  <c:v>20.416786000890397</c:v>
                </c:pt>
                <c:pt idx="4">
                  <c:v>15.223233495985125</c:v>
                </c:pt>
                <c:pt idx="5">
                  <c:v>6.2650956399255096</c:v>
                </c:pt>
                <c:pt idx="6">
                  <c:v>3.6253163088479474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9-45E7-ADCA-3D65DC21090E}"/>
            </c:ext>
          </c:extLst>
        </c:ser>
        <c:ser>
          <c:idx val="1"/>
          <c:order val="1"/>
          <c:tx>
            <c:strRef>
              <c:f>Myrkytykset!$B$74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Myrkytykset!$C$72:$I$72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Myrkytykset!$C$74:$I$74</c:f>
              <c:numCache>
                <c:formatCode>General</c:formatCode>
                <c:ptCount val="7"/>
                <c:pt idx="0">
                  <c:v>0</c:v>
                </c:pt>
                <c:pt idx="1">
                  <c:v>4.443447137420268</c:v>
                </c:pt>
                <c:pt idx="2">
                  <c:v>4.4103616055480384</c:v>
                </c:pt>
                <c:pt idx="3">
                  <c:v>7.3468914878255882</c:v>
                </c:pt>
                <c:pt idx="4">
                  <c:v>7.1445516839616721</c:v>
                </c:pt>
                <c:pt idx="5">
                  <c:v>2.5369683862026977</c:v>
                </c:pt>
                <c:pt idx="6">
                  <c:v>2.9327711102493832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9-45E7-ADCA-3D65DC210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01504"/>
        <c:axId val="118103040"/>
      </c:barChart>
      <c:catAx>
        <c:axId val="11810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103040"/>
        <c:crosses val="autoZero"/>
        <c:auto val="1"/>
        <c:lblAlgn val="ctr"/>
        <c:lblOffset val="100"/>
        <c:noMultiLvlLbl val="0"/>
      </c:catAx>
      <c:valAx>
        <c:axId val="118103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i-FI" sz="1400" dirty="0"/>
                  <a:t>Kuolemia / väestön</a:t>
                </a:r>
                <a:r>
                  <a:rPr lang="fi-FI" sz="1400" baseline="0" dirty="0"/>
                  <a:t> 100 000 </a:t>
                </a:r>
                <a:r>
                  <a:rPr lang="fi-FI" sz="1400" baseline="0" dirty="0" err="1"/>
                  <a:t>hlö</a:t>
                </a:r>
                <a:endParaRPr lang="fi-FI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10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73759129690964"/>
          <c:y val="6.15973182563649E-2"/>
          <c:w val="0.10637104380058342"/>
          <c:h val="0.1440295769480427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numFmt formatCode="0.0\ 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'KVA kuolemat'!$I$29:$I$31</c:f>
              <c:strCache>
                <c:ptCount val="3"/>
                <c:pt idx="0">
                  <c:v>Työtapaturmat</c:v>
                </c:pt>
                <c:pt idx="1">
                  <c:v>Tieliikenne</c:v>
                </c:pt>
                <c:pt idx="2">
                  <c:v>Koti- ja vapaa-aika</c:v>
                </c:pt>
              </c:strCache>
            </c:strRef>
          </c:cat>
          <c:val>
            <c:numRef>
              <c:f>'KVA kuolemat'!$J$29:$J$31</c:f>
              <c:numCache>
                <c:formatCode>General</c:formatCode>
                <c:ptCount val="3"/>
                <c:pt idx="0">
                  <c:v>7.1513706793802142E-3</c:v>
                </c:pt>
                <c:pt idx="1">
                  <c:v>9.1113759766918295E-2</c:v>
                </c:pt>
                <c:pt idx="2">
                  <c:v>0.90173486955370152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E-411C-B09F-C23997172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87554680664914"/>
          <c:y val="5.4979585885097708E-2"/>
          <c:w val="0.28393793652888361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200"/>
              <a:t>Miesten myrkytykset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'Myrkytykset jaoteltu'!$C$75</c:f>
              <c:strCache>
                <c:ptCount val="1"/>
                <c:pt idx="0">
                  <c:v>alko</c:v>
                </c:pt>
              </c:strCache>
            </c:strRef>
          </c:tx>
          <c:marker>
            <c:symbol val="square"/>
            <c:size val="9"/>
          </c:marker>
          <c:cat>
            <c:strRef>
              <c:f>'Myrkytykset jaoteltu'!$B$76:$B$97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'Myrkytykset jaoteltu'!$C$76:$C$97</c:f>
              <c:numCache>
                <c:formatCode>General</c:formatCode>
                <c:ptCount val="22"/>
                <c:pt idx="0">
                  <c:v>307</c:v>
                </c:pt>
                <c:pt idx="1">
                  <c:v>300</c:v>
                </c:pt>
                <c:pt idx="2">
                  <c:v>311</c:v>
                </c:pt>
                <c:pt idx="3">
                  <c:v>309</c:v>
                </c:pt>
                <c:pt idx="4">
                  <c:v>276</c:v>
                </c:pt>
                <c:pt idx="5">
                  <c:v>304</c:v>
                </c:pt>
                <c:pt idx="6">
                  <c:v>381</c:v>
                </c:pt>
                <c:pt idx="7">
                  <c:v>431</c:v>
                </c:pt>
                <c:pt idx="8">
                  <c:v>435</c:v>
                </c:pt>
                <c:pt idx="9">
                  <c:v>458</c:v>
                </c:pt>
                <c:pt idx="10">
                  <c:v>431</c:v>
                </c:pt>
                <c:pt idx="11">
                  <c:v>389</c:v>
                </c:pt>
                <c:pt idx="12">
                  <c:v>303</c:v>
                </c:pt>
                <c:pt idx="13">
                  <c:v>314</c:v>
                </c:pt>
                <c:pt idx="14">
                  <c:v>286</c:v>
                </c:pt>
                <c:pt idx="15">
                  <c:v>244</c:v>
                </c:pt>
                <c:pt idx="16">
                  <c:v>216</c:v>
                </c:pt>
                <c:pt idx="17">
                  <c:v>199</c:v>
                </c:pt>
                <c:pt idx="18">
                  <c:v>194</c:v>
                </c:pt>
                <c:pt idx="19">
                  <c:v>160</c:v>
                </c:pt>
                <c:pt idx="20">
                  <c:v>197</c:v>
                </c:pt>
                <c:pt idx="21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7B-466E-B04D-60BB4EC69853}"/>
            </c:ext>
          </c:extLst>
        </c:ser>
        <c:ser>
          <c:idx val="1"/>
          <c:order val="1"/>
          <c:tx>
            <c:strRef>
              <c:f>'Myrkytykset jaoteltu'!$D$75</c:f>
              <c:strCache>
                <c:ptCount val="1"/>
                <c:pt idx="0">
                  <c:v>muu myrk</c:v>
                </c:pt>
              </c:strCache>
            </c:strRef>
          </c:tx>
          <c:marker>
            <c:symbol val="square"/>
            <c:size val="9"/>
          </c:marker>
          <c:cat>
            <c:strRef>
              <c:f>'Myrkytykset jaoteltu'!$B$76:$B$97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'Myrkytykset jaoteltu'!$D$76:$D$97</c:f>
              <c:numCache>
                <c:formatCode>General</c:formatCode>
                <c:ptCount val="22"/>
                <c:pt idx="0">
                  <c:v>116</c:v>
                </c:pt>
                <c:pt idx="1">
                  <c:v>128</c:v>
                </c:pt>
                <c:pt idx="2">
                  <c:v>120</c:v>
                </c:pt>
                <c:pt idx="3">
                  <c:v>126</c:v>
                </c:pt>
                <c:pt idx="4">
                  <c:v>122</c:v>
                </c:pt>
                <c:pt idx="5">
                  <c:v>134</c:v>
                </c:pt>
                <c:pt idx="6">
                  <c:v>145</c:v>
                </c:pt>
                <c:pt idx="7">
                  <c:v>172</c:v>
                </c:pt>
                <c:pt idx="8">
                  <c:v>209</c:v>
                </c:pt>
                <c:pt idx="9">
                  <c:v>238</c:v>
                </c:pt>
                <c:pt idx="10">
                  <c:v>225</c:v>
                </c:pt>
                <c:pt idx="11">
                  <c:v>258</c:v>
                </c:pt>
                <c:pt idx="12">
                  <c:v>221</c:v>
                </c:pt>
                <c:pt idx="13">
                  <c:v>239</c:v>
                </c:pt>
                <c:pt idx="14">
                  <c:v>205</c:v>
                </c:pt>
                <c:pt idx="15">
                  <c:v>196</c:v>
                </c:pt>
                <c:pt idx="16">
                  <c:v>167</c:v>
                </c:pt>
                <c:pt idx="17">
                  <c:v>162</c:v>
                </c:pt>
                <c:pt idx="18">
                  <c:v>161</c:v>
                </c:pt>
                <c:pt idx="19">
                  <c:v>186</c:v>
                </c:pt>
                <c:pt idx="20">
                  <c:v>198</c:v>
                </c:pt>
                <c:pt idx="21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7B-466E-B04D-60BB4EC69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64480"/>
        <c:axId val="118166272"/>
      </c:lineChart>
      <c:catAx>
        <c:axId val="1181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166272"/>
        <c:crosses val="autoZero"/>
        <c:auto val="1"/>
        <c:lblAlgn val="ctr"/>
        <c:lblOffset val="100"/>
        <c:noMultiLvlLbl val="0"/>
      </c:catAx>
      <c:valAx>
        <c:axId val="118166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1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68690086305585"/>
          <c:y val="5.0281698375041942E-2"/>
          <c:w val="0.15024272408426823"/>
          <c:h val="0.141327967063905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200"/>
              <a:t>Naisten myrkytykset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'Myrkytykset jaoteltu'!$C$100</c:f>
              <c:strCache>
                <c:ptCount val="1"/>
                <c:pt idx="0">
                  <c:v>alko</c:v>
                </c:pt>
              </c:strCache>
            </c:strRef>
          </c:tx>
          <c:marker>
            <c:symbol val="square"/>
            <c:size val="9"/>
          </c:marker>
          <c:cat>
            <c:strRef>
              <c:f>'Myrkytykset jaoteltu'!$B$101:$B$122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'Myrkytykset jaoteltu'!$C$101:$C$122</c:f>
              <c:numCache>
                <c:formatCode>General</c:formatCode>
                <c:ptCount val="22"/>
                <c:pt idx="0">
                  <c:v>75</c:v>
                </c:pt>
                <c:pt idx="1">
                  <c:v>80</c:v>
                </c:pt>
                <c:pt idx="2">
                  <c:v>79</c:v>
                </c:pt>
                <c:pt idx="3">
                  <c:v>92</c:v>
                </c:pt>
                <c:pt idx="4">
                  <c:v>62</c:v>
                </c:pt>
                <c:pt idx="5">
                  <c:v>96</c:v>
                </c:pt>
                <c:pt idx="6">
                  <c:v>100</c:v>
                </c:pt>
                <c:pt idx="7">
                  <c:v>112</c:v>
                </c:pt>
                <c:pt idx="8">
                  <c:v>140</c:v>
                </c:pt>
                <c:pt idx="9">
                  <c:v>113</c:v>
                </c:pt>
                <c:pt idx="10">
                  <c:v>120</c:v>
                </c:pt>
                <c:pt idx="11">
                  <c:v>84</c:v>
                </c:pt>
                <c:pt idx="12">
                  <c:v>103</c:v>
                </c:pt>
                <c:pt idx="13">
                  <c:v>78</c:v>
                </c:pt>
                <c:pt idx="14">
                  <c:v>89</c:v>
                </c:pt>
                <c:pt idx="15">
                  <c:v>75</c:v>
                </c:pt>
                <c:pt idx="16">
                  <c:v>59</c:v>
                </c:pt>
                <c:pt idx="17">
                  <c:v>64</c:v>
                </c:pt>
                <c:pt idx="18">
                  <c:v>62</c:v>
                </c:pt>
                <c:pt idx="19">
                  <c:v>53</c:v>
                </c:pt>
                <c:pt idx="20">
                  <c:v>58</c:v>
                </c:pt>
                <c:pt idx="21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0-4A02-96CA-AC9C6000C394}"/>
            </c:ext>
          </c:extLst>
        </c:ser>
        <c:ser>
          <c:idx val="1"/>
          <c:order val="1"/>
          <c:tx>
            <c:strRef>
              <c:f>'Myrkytykset jaoteltu'!$D$100</c:f>
              <c:strCache>
                <c:ptCount val="1"/>
                <c:pt idx="0">
                  <c:v>muu myrk</c:v>
                </c:pt>
              </c:strCache>
            </c:strRef>
          </c:tx>
          <c:marker>
            <c:symbol val="square"/>
            <c:size val="9"/>
          </c:marker>
          <c:cat>
            <c:strRef>
              <c:f>'Myrkytykset jaoteltu'!$B$101:$B$122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'Myrkytykset jaoteltu'!$D$101:$D$122</c:f>
              <c:numCache>
                <c:formatCode>General</c:formatCode>
                <c:ptCount val="22"/>
                <c:pt idx="0">
                  <c:v>62</c:v>
                </c:pt>
                <c:pt idx="1">
                  <c:v>37</c:v>
                </c:pt>
                <c:pt idx="2">
                  <c:v>46</c:v>
                </c:pt>
                <c:pt idx="3">
                  <c:v>54</c:v>
                </c:pt>
                <c:pt idx="4">
                  <c:v>56</c:v>
                </c:pt>
                <c:pt idx="5">
                  <c:v>48</c:v>
                </c:pt>
                <c:pt idx="6">
                  <c:v>71</c:v>
                </c:pt>
                <c:pt idx="7">
                  <c:v>84</c:v>
                </c:pt>
                <c:pt idx="8">
                  <c:v>77</c:v>
                </c:pt>
                <c:pt idx="9">
                  <c:v>85</c:v>
                </c:pt>
                <c:pt idx="10">
                  <c:v>97</c:v>
                </c:pt>
                <c:pt idx="11">
                  <c:v>107</c:v>
                </c:pt>
                <c:pt idx="12">
                  <c:v>77</c:v>
                </c:pt>
                <c:pt idx="13">
                  <c:v>88</c:v>
                </c:pt>
                <c:pt idx="14">
                  <c:v>71</c:v>
                </c:pt>
                <c:pt idx="15">
                  <c:v>82</c:v>
                </c:pt>
                <c:pt idx="16">
                  <c:v>51</c:v>
                </c:pt>
                <c:pt idx="17">
                  <c:v>56</c:v>
                </c:pt>
                <c:pt idx="18">
                  <c:v>55</c:v>
                </c:pt>
                <c:pt idx="19">
                  <c:v>77</c:v>
                </c:pt>
                <c:pt idx="20">
                  <c:v>72</c:v>
                </c:pt>
                <c:pt idx="2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0-4A02-96CA-AC9C6000C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10944"/>
        <c:axId val="118212480"/>
      </c:lineChart>
      <c:catAx>
        <c:axId val="11821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212480"/>
        <c:crosses val="autoZero"/>
        <c:auto val="1"/>
        <c:lblAlgn val="ctr"/>
        <c:lblOffset val="100"/>
        <c:noMultiLvlLbl val="0"/>
      </c:catAx>
      <c:valAx>
        <c:axId val="118212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21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14975285449721"/>
          <c:y val="4.6941485255519527E-2"/>
          <c:w val="0.1508147141505789"/>
          <c:h val="0.128933428775948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Hukkumiset!$B$23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Hukkumiset!$C$22:$X$22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Hukkumiset!$C$23:$X$23</c:f>
              <c:numCache>
                <c:formatCode>General</c:formatCode>
                <c:ptCount val="22"/>
                <c:pt idx="0">
                  <c:v>143</c:v>
                </c:pt>
                <c:pt idx="1">
                  <c:v>226</c:v>
                </c:pt>
                <c:pt idx="2">
                  <c:v>180</c:v>
                </c:pt>
                <c:pt idx="3">
                  <c:v>179</c:v>
                </c:pt>
                <c:pt idx="4">
                  <c:v>195</c:v>
                </c:pt>
                <c:pt idx="5">
                  <c:v>179</c:v>
                </c:pt>
                <c:pt idx="6">
                  <c:v>160</c:v>
                </c:pt>
                <c:pt idx="7">
                  <c:v>172</c:v>
                </c:pt>
                <c:pt idx="8">
                  <c:v>178</c:v>
                </c:pt>
                <c:pt idx="9">
                  <c:v>175</c:v>
                </c:pt>
                <c:pt idx="10">
                  <c:v>151</c:v>
                </c:pt>
                <c:pt idx="11">
                  <c:v>150</c:v>
                </c:pt>
                <c:pt idx="12">
                  <c:v>175</c:v>
                </c:pt>
                <c:pt idx="13">
                  <c:v>138</c:v>
                </c:pt>
                <c:pt idx="14">
                  <c:v>95</c:v>
                </c:pt>
                <c:pt idx="15">
                  <c:v>144</c:v>
                </c:pt>
                <c:pt idx="16">
                  <c:v>129</c:v>
                </c:pt>
                <c:pt idx="17">
                  <c:v>118</c:v>
                </c:pt>
                <c:pt idx="18">
                  <c:v>103</c:v>
                </c:pt>
                <c:pt idx="19">
                  <c:v>105</c:v>
                </c:pt>
                <c:pt idx="20">
                  <c:v>146</c:v>
                </c:pt>
                <c:pt idx="21">
                  <c:v>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FD-4FB1-8147-EA45C1B774E2}"/>
            </c:ext>
          </c:extLst>
        </c:ser>
        <c:ser>
          <c:idx val="1"/>
          <c:order val="1"/>
          <c:tx>
            <c:strRef>
              <c:f>Hukkumiset!$B$24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Hukkumiset!$C$22:$X$22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Hukkumiset!$C$24:$X$24</c:f>
              <c:numCache>
                <c:formatCode>General</c:formatCode>
                <c:ptCount val="22"/>
                <c:pt idx="0">
                  <c:v>129</c:v>
                </c:pt>
                <c:pt idx="1">
                  <c:v>183</c:v>
                </c:pt>
                <c:pt idx="2">
                  <c:v>155</c:v>
                </c:pt>
                <c:pt idx="3">
                  <c:v>157</c:v>
                </c:pt>
                <c:pt idx="4">
                  <c:v>166</c:v>
                </c:pt>
                <c:pt idx="5">
                  <c:v>152</c:v>
                </c:pt>
                <c:pt idx="6">
                  <c:v>127</c:v>
                </c:pt>
                <c:pt idx="7">
                  <c:v>153</c:v>
                </c:pt>
                <c:pt idx="8">
                  <c:v>146</c:v>
                </c:pt>
                <c:pt idx="9">
                  <c:v>146</c:v>
                </c:pt>
                <c:pt idx="10">
                  <c:v>134</c:v>
                </c:pt>
                <c:pt idx="11">
                  <c:v>128</c:v>
                </c:pt>
                <c:pt idx="12">
                  <c:v>145</c:v>
                </c:pt>
                <c:pt idx="13">
                  <c:v>116</c:v>
                </c:pt>
                <c:pt idx="14">
                  <c:v>77</c:v>
                </c:pt>
                <c:pt idx="15">
                  <c:v>114</c:v>
                </c:pt>
                <c:pt idx="16">
                  <c:v>100</c:v>
                </c:pt>
                <c:pt idx="17">
                  <c:v>98</c:v>
                </c:pt>
                <c:pt idx="18">
                  <c:v>87</c:v>
                </c:pt>
                <c:pt idx="19">
                  <c:v>91</c:v>
                </c:pt>
                <c:pt idx="20">
                  <c:v>115</c:v>
                </c:pt>
                <c:pt idx="2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FD-4FB1-8147-EA45C1B774E2}"/>
            </c:ext>
          </c:extLst>
        </c:ser>
        <c:ser>
          <c:idx val="2"/>
          <c:order val="2"/>
          <c:tx>
            <c:strRef>
              <c:f>Hukkumiset!$B$25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Hukkumiset!$C$22:$X$22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Hukkumiset!$C$25:$X$25</c:f>
              <c:numCache>
                <c:formatCode>General</c:formatCode>
                <c:ptCount val="22"/>
                <c:pt idx="0">
                  <c:v>14</c:v>
                </c:pt>
                <c:pt idx="1">
                  <c:v>43</c:v>
                </c:pt>
                <c:pt idx="2">
                  <c:v>25</c:v>
                </c:pt>
                <c:pt idx="3">
                  <c:v>22</c:v>
                </c:pt>
                <c:pt idx="4">
                  <c:v>29</c:v>
                </c:pt>
                <c:pt idx="5">
                  <c:v>27</c:v>
                </c:pt>
                <c:pt idx="6">
                  <c:v>33</c:v>
                </c:pt>
                <c:pt idx="7">
                  <c:v>19</c:v>
                </c:pt>
                <c:pt idx="8">
                  <c:v>32</c:v>
                </c:pt>
                <c:pt idx="9">
                  <c:v>29</c:v>
                </c:pt>
                <c:pt idx="10">
                  <c:v>17</c:v>
                </c:pt>
                <c:pt idx="11">
                  <c:v>22</c:v>
                </c:pt>
                <c:pt idx="12">
                  <c:v>30</c:v>
                </c:pt>
                <c:pt idx="13">
                  <c:v>22</c:v>
                </c:pt>
                <c:pt idx="14">
                  <c:v>18</c:v>
                </c:pt>
                <c:pt idx="15">
                  <c:v>30</c:v>
                </c:pt>
                <c:pt idx="16">
                  <c:v>29</c:v>
                </c:pt>
                <c:pt idx="17">
                  <c:v>20</c:v>
                </c:pt>
                <c:pt idx="18">
                  <c:v>16</c:v>
                </c:pt>
                <c:pt idx="19">
                  <c:v>14</c:v>
                </c:pt>
                <c:pt idx="20">
                  <c:v>31</c:v>
                </c:pt>
                <c:pt idx="2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FD-4FB1-8147-EA45C1B77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92896"/>
        <c:axId val="119398784"/>
      </c:lineChart>
      <c:catAx>
        <c:axId val="1193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398784"/>
        <c:crosses val="autoZero"/>
        <c:auto val="1"/>
        <c:lblAlgn val="ctr"/>
        <c:lblOffset val="100"/>
        <c:noMultiLvlLbl val="0"/>
      </c:catAx>
      <c:valAx>
        <c:axId val="11939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3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05969642144243"/>
          <c:y val="5.8218839437320057E-2"/>
          <c:w val="0.12115281706291568"/>
          <c:h val="0.194649229126230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Hukkumiset!$B$35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Hukkumiset!$C$34:$X$34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Hukkumiset!$C$35:$X$35</c:f>
              <c:numCache>
                <c:formatCode>General</c:formatCode>
                <c:ptCount val="22"/>
                <c:pt idx="0">
                  <c:v>2.7715079677946899</c:v>
                </c:pt>
                <c:pt idx="1">
                  <c:v>4.3702727088845323</c:v>
                </c:pt>
                <c:pt idx="2">
                  <c:v>3.4741556595443259</c:v>
                </c:pt>
                <c:pt idx="3">
                  <c:v>3.4456864529275917</c:v>
                </c:pt>
                <c:pt idx="4">
                  <c:v>3.7454658255054696</c:v>
                </c:pt>
                <c:pt idx="5">
                  <c:v>3.4292948373594663</c:v>
                </c:pt>
                <c:pt idx="6">
                  <c:v>3.0554112192026484</c:v>
                </c:pt>
                <c:pt idx="7">
                  <c:v>3.2727120508107577</c:v>
                </c:pt>
                <c:pt idx="8">
                  <c:v>3.3731574364382486</c:v>
                </c:pt>
                <c:pt idx="9">
                  <c:v>3.3015852891924586</c:v>
                </c:pt>
                <c:pt idx="10">
                  <c:v>2.8349811896181865</c:v>
                </c:pt>
                <c:pt idx="11">
                  <c:v>2.8029906789347963</c:v>
                </c:pt>
                <c:pt idx="12">
                  <c:v>3.2556467798118645</c:v>
                </c:pt>
                <c:pt idx="13">
                  <c:v>2.5549560871551065</c:v>
                </c:pt>
                <c:pt idx="14">
                  <c:v>1.7506118849225143</c:v>
                </c:pt>
                <c:pt idx="15">
                  <c:v>2.6415862725566703</c:v>
                </c:pt>
                <c:pt idx="16">
                  <c:v>2.3575625581052364</c:v>
                </c:pt>
                <c:pt idx="17">
                  <c:v>2.1504169257493837</c:v>
                </c:pt>
                <c:pt idx="18">
                  <c:v>1.8716053304046647</c:v>
                </c:pt>
                <c:pt idx="19">
                  <c:v>1.9045442425627546</c:v>
                </c:pt>
                <c:pt idx="20">
                  <c:v>2.6459250307951243</c:v>
                </c:pt>
                <c:pt idx="21">
                  <c:v>2.099436554665346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3B-473D-8E26-6160C8595864}"/>
            </c:ext>
          </c:extLst>
        </c:ser>
        <c:ser>
          <c:idx val="1"/>
          <c:order val="1"/>
          <c:tx>
            <c:strRef>
              <c:f>Hukkumiset!$B$36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Hukkumiset!$C$34:$X$34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Hukkumiset!$C$36:$X$36</c:f>
              <c:numCache>
                <c:formatCode>General</c:formatCode>
                <c:ptCount val="22"/>
                <c:pt idx="0">
                  <c:v>5.1270331766739865</c:v>
                </c:pt>
                <c:pt idx="1">
                  <c:v>7.2531951711952232</c:v>
                </c:pt>
                <c:pt idx="2">
                  <c:v>6.1280784204265064</c:v>
                </c:pt>
                <c:pt idx="3">
                  <c:v>6.1869556119431106</c:v>
                </c:pt>
                <c:pt idx="4">
                  <c:v>6.5228086113647761</c:v>
                </c:pt>
                <c:pt idx="5">
                  <c:v>5.9540294089881556</c:v>
                </c:pt>
                <c:pt idx="6">
                  <c:v>4.9569158147862069</c:v>
                </c:pt>
                <c:pt idx="7">
                  <c:v>5.9478686803895267</c:v>
                </c:pt>
                <c:pt idx="8">
                  <c:v>5.6507189959369004</c:v>
                </c:pt>
                <c:pt idx="9">
                  <c:v>5.6223325209191204</c:v>
                </c:pt>
                <c:pt idx="10">
                  <c:v>5.1308500784752029</c:v>
                </c:pt>
                <c:pt idx="11">
                  <c:v>4.8760660204101463</c:v>
                </c:pt>
                <c:pt idx="12">
                  <c:v>5.4957216754294995</c:v>
                </c:pt>
                <c:pt idx="13">
                  <c:v>4.373176743446078</c:v>
                </c:pt>
                <c:pt idx="14">
                  <c:v>2.887548366435138</c:v>
                </c:pt>
                <c:pt idx="15">
                  <c:v>4.2531536761424942</c:v>
                </c:pt>
                <c:pt idx="16">
                  <c:v>3.7148993095116651</c:v>
                </c:pt>
                <c:pt idx="17">
                  <c:v>3.6276277165564186</c:v>
                </c:pt>
                <c:pt idx="18">
                  <c:v>3.2075778473613248</c:v>
                </c:pt>
                <c:pt idx="19">
                  <c:v>3.3466574431316474</c:v>
                </c:pt>
                <c:pt idx="20">
                  <c:v>4.2228334110579482</c:v>
                </c:pt>
                <c:pt idx="21">
                  <c:v>3.5920303841786456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B-473D-8E26-6160C8595864}"/>
            </c:ext>
          </c:extLst>
        </c:ser>
        <c:ser>
          <c:idx val="2"/>
          <c:order val="2"/>
          <c:tx>
            <c:strRef>
              <c:f>Hukkumiset!$B$37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Hukkumiset!$C$34:$X$34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Hukkumiset!$C$37:$X$37</c:f>
              <c:numCache>
                <c:formatCode>General</c:formatCode>
                <c:ptCount val="22"/>
                <c:pt idx="0">
                  <c:v>0.52958668407241571</c:v>
                </c:pt>
                <c:pt idx="1">
                  <c:v>1.6236978320990714</c:v>
                </c:pt>
                <c:pt idx="2">
                  <c:v>0.94276510743374053</c:v>
                </c:pt>
                <c:pt idx="3">
                  <c:v>0.82790678070706258</c:v>
                </c:pt>
                <c:pt idx="4">
                  <c:v>1.0896606608829482</c:v>
                </c:pt>
                <c:pt idx="5">
                  <c:v>1.0124345714158223</c:v>
                </c:pt>
                <c:pt idx="6">
                  <c:v>1.2338598051099743</c:v>
                </c:pt>
                <c:pt idx="7">
                  <c:v>0.70810180267811551</c:v>
                </c:pt>
                <c:pt idx="8">
                  <c:v>1.1881718972840247</c:v>
                </c:pt>
                <c:pt idx="9">
                  <c:v>1.0726053991996884</c:v>
                </c:pt>
                <c:pt idx="10">
                  <c:v>0.62622920504622859</c:v>
                </c:pt>
                <c:pt idx="11">
                  <c:v>0.8069367214894585</c:v>
                </c:pt>
                <c:pt idx="12">
                  <c:v>1.0961466790409446</c:v>
                </c:pt>
                <c:pt idx="13">
                  <c:v>0.80036875171215249</c:v>
                </c:pt>
                <c:pt idx="14">
                  <c:v>0.65216162594038085</c:v>
                </c:pt>
                <c:pt idx="15">
                  <c:v>1.0826783730664267</c:v>
                </c:pt>
                <c:pt idx="16">
                  <c:v>1.0432067455906529</c:v>
                </c:pt>
                <c:pt idx="17">
                  <c:v>0.71792198916081373</c:v>
                </c:pt>
                <c:pt idx="18">
                  <c:v>0.57327739101459352</c:v>
                </c:pt>
                <c:pt idx="19">
                  <c:v>0.5010739087594519</c:v>
                </c:pt>
                <c:pt idx="20">
                  <c:v>1.1092706760002848</c:v>
                </c:pt>
                <c:pt idx="21">
                  <c:v>0.64353975466834457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3B-473D-8E26-6160C8595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47936"/>
        <c:axId val="119449472"/>
      </c:lineChart>
      <c:catAx>
        <c:axId val="11944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449472"/>
        <c:crosses val="autoZero"/>
        <c:auto val="1"/>
        <c:lblAlgn val="ctr"/>
        <c:lblOffset val="100"/>
        <c:noMultiLvlLbl val="0"/>
      </c:catAx>
      <c:valAx>
        <c:axId val="119449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100 000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447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06309024456051"/>
          <c:y val="3.1083209193445423E-2"/>
          <c:w val="0.13120170726322761"/>
          <c:h val="0.195490955522451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Hukkumiset!$N$59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Hukkumiset!$O$58:$U$58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Hukkumiset!$O$59:$U$59</c:f>
              <c:numCache>
                <c:formatCode>General</c:formatCode>
                <c:ptCount val="7"/>
                <c:pt idx="0">
                  <c:v>3</c:v>
                </c:pt>
                <c:pt idx="1">
                  <c:v>4.333333333333333</c:v>
                </c:pt>
                <c:pt idx="2">
                  <c:v>9</c:v>
                </c:pt>
                <c:pt idx="3">
                  <c:v>31</c:v>
                </c:pt>
                <c:pt idx="4">
                  <c:v>30</c:v>
                </c:pt>
                <c:pt idx="5">
                  <c:v>20.333333333333332</c:v>
                </c:pt>
                <c:pt idx="6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A-4D56-B949-1A4522F5C181}"/>
            </c:ext>
          </c:extLst>
        </c:ser>
        <c:ser>
          <c:idx val="1"/>
          <c:order val="1"/>
          <c:tx>
            <c:strRef>
              <c:f>Hukkumiset!$N$60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Hukkumiset!$O$58:$U$58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Hukkumiset!$O$60:$U$60</c:f>
              <c:numCache>
                <c:formatCode>General</c:formatCode>
                <c:ptCount val="7"/>
                <c:pt idx="0">
                  <c:v>0.66666666666666663</c:v>
                </c:pt>
                <c:pt idx="1">
                  <c:v>0.33333333333333331</c:v>
                </c:pt>
                <c:pt idx="2">
                  <c:v>2</c:v>
                </c:pt>
                <c:pt idx="3">
                  <c:v>4</c:v>
                </c:pt>
                <c:pt idx="4">
                  <c:v>8.3333333333333339</c:v>
                </c:pt>
                <c:pt idx="5">
                  <c:v>4.666666666666667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A-4D56-B949-1A4522F5C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00800"/>
        <c:axId val="119502336"/>
      </c:barChart>
      <c:catAx>
        <c:axId val="11950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502336"/>
        <c:crosses val="autoZero"/>
        <c:auto val="1"/>
        <c:lblAlgn val="ctr"/>
        <c:lblOffset val="100"/>
        <c:noMultiLvlLbl val="0"/>
      </c:catAx>
      <c:valAx>
        <c:axId val="119502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50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82042869641295"/>
          <c:y val="5.5171697287839022E-2"/>
          <c:w val="0.11264662160592757"/>
          <c:h val="0.141327967063905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Hukkumiset!$N$69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Hukkumiset!$O$68:$U$68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Hukkumiset!$O$69:$U$69</c:f>
              <c:numCache>
                <c:formatCode>General</c:formatCode>
                <c:ptCount val="7"/>
                <c:pt idx="0">
                  <c:v>0.66591393728274562</c:v>
                </c:pt>
                <c:pt idx="1">
                  <c:v>1.3673228764686887</c:v>
                </c:pt>
                <c:pt idx="2">
                  <c:v>1.2463354276384575</c:v>
                </c:pt>
                <c:pt idx="3">
                  <c:v>4.3952803196361279</c:v>
                </c:pt>
                <c:pt idx="4">
                  <c:v>9.1339400975910756</c:v>
                </c:pt>
                <c:pt idx="5">
                  <c:v>13.178304621912279</c:v>
                </c:pt>
                <c:pt idx="6">
                  <c:v>7.9756958794654835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2-45A6-AA4F-8AA3781F0317}"/>
            </c:ext>
          </c:extLst>
        </c:ser>
        <c:ser>
          <c:idx val="1"/>
          <c:order val="1"/>
          <c:tx>
            <c:strRef>
              <c:f>Hukkumiset!$N$70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Hukkumiset!$O$68:$U$68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Hukkumiset!$O$70:$U$70</c:f>
              <c:numCache>
                <c:formatCode>General</c:formatCode>
                <c:ptCount val="7"/>
                <c:pt idx="0">
                  <c:v>0.1547786355953715</c:v>
                </c:pt>
                <c:pt idx="1">
                  <c:v>0.11108617843550669</c:v>
                </c:pt>
                <c:pt idx="2">
                  <c:v>0.29402410703653592</c:v>
                </c:pt>
                <c:pt idx="3">
                  <c:v>0.56514549906350675</c:v>
                </c:pt>
                <c:pt idx="4">
                  <c:v>2.2899204115261771</c:v>
                </c:pt>
                <c:pt idx="5">
                  <c:v>2.2198473379273609</c:v>
                </c:pt>
                <c:pt idx="6">
                  <c:v>0.97759037008312766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2-45A6-AA4F-8AA3781F0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65536"/>
        <c:axId val="120867072"/>
      </c:barChart>
      <c:catAx>
        <c:axId val="12086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867072"/>
        <c:crosses val="autoZero"/>
        <c:auto val="1"/>
        <c:lblAlgn val="ctr"/>
        <c:lblOffset val="100"/>
        <c:noMultiLvlLbl val="0"/>
      </c:catAx>
      <c:valAx>
        <c:axId val="120867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100 000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86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26487314085742"/>
          <c:y val="5.9801326917468652E-2"/>
          <c:w val="0.11004958133835575"/>
          <c:h val="0.138407297250874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Hukkumiset!$C$100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Hukkumiset!$D$99:$Y$99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Hukkumiset!$D$100:$Y$100</c:f>
              <c:numCache>
                <c:formatCode>General</c:formatCode>
                <c:ptCount val="22"/>
                <c:pt idx="0">
                  <c:v>0.54098360655737709</c:v>
                </c:pt>
                <c:pt idx="1">
                  <c:v>0.53608247422680411</c:v>
                </c:pt>
                <c:pt idx="2">
                  <c:v>0.55319148936170215</c:v>
                </c:pt>
                <c:pt idx="3">
                  <c:v>0.60839160839160844</c:v>
                </c:pt>
                <c:pt idx="4">
                  <c:v>0.60122699386503065</c:v>
                </c:pt>
                <c:pt idx="5">
                  <c:v>0.625</c:v>
                </c:pt>
                <c:pt idx="6">
                  <c:v>0.55244755244755239</c:v>
                </c:pt>
                <c:pt idx="7">
                  <c:v>0.59027777777777779</c:v>
                </c:pt>
                <c:pt idx="8">
                  <c:v>0.6074074074074074</c:v>
                </c:pt>
                <c:pt idx="9">
                  <c:v>0.54545454545454541</c:v>
                </c:pt>
                <c:pt idx="10">
                  <c:v>0.46610169491525422</c:v>
                </c:pt>
                <c:pt idx="11">
                  <c:v>0.57258064516129037</c:v>
                </c:pt>
                <c:pt idx="12">
                  <c:v>0.51700680272108845</c:v>
                </c:pt>
                <c:pt idx="13">
                  <c:v>0.52500000000000002</c:v>
                </c:pt>
                <c:pt idx="14">
                  <c:v>0.38372093023255816</c:v>
                </c:pt>
                <c:pt idx="15">
                  <c:v>0.44274809160305345</c:v>
                </c:pt>
                <c:pt idx="16">
                  <c:v>0.46956521739130436</c:v>
                </c:pt>
                <c:pt idx="17">
                  <c:v>0.45945945945945948</c:v>
                </c:pt>
                <c:pt idx="18">
                  <c:v>0.40229885057471265</c:v>
                </c:pt>
                <c:pt idx="19">
                  <c:v>0.58241758241758246</c:v>
                </c:pt>
                <c:pt idx="20">
                  <c:v>0.45081967213114754</c:v>
                </c:pt>
                <c:pt idx="21">
                  <c:v>0.45544554455445546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80-413E-A155-55FFA4B4A455}"/>
            </c:ext>
          </c:extLst>
        </c:ser>
        <c:ser>
          <c:idx val="1"/>
          <c:order val="1"/>
          <c:tx>
            <c:strRef>
              <c:f>Hukkumiset!$C$101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Hukkumiset!$D$99:$Y$99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Hukkumiset!$D$101:$Y$101</c:f>
              <c:numCache>
                <c:formatCode>General</c:formatCode>
                <c:ptCount val="22"/>
                <c:pt idx="0">
                  <c:v>0.53703703703703709</c:v>
                </c:pt>
                <c:pt idx="1">
                  <c:v>0.58823529411764708</c:v>
                </c:pt>
                <c:pt idx="2">
                  <c:v>0.58974358974358976</c:v>
                </c:pt>
                <c:pt idx="3">
                  <c:v>0.60162601626016265</c:v>
                </c:pt>
                <c:pt idx="4">
                  <c:v>0.6</c:v>
                </c:pt>
                <c:pt idx="5">
                  <c:v>0.65833333333333333</c:v>
                </c:pt>
                <c:pt idx="6">
                  <c:v>0.57657657657657657</c:v>
                </c:pt>
                <c:pt idx="7">
                  <c:v>0.60317460317460314</c:v>
                </c:pt>
                <c:pt idx="8">
                  <c:v>0.61904761904761907</c:v>
                </c:pt>
                <c:pt idx="9">
                  <c:v>0.58119658119658124</c:v>
                </c:pt>
                <c:pt idx="10">
                  <c:v>0.46078431372549017</c:v>
                </c:pt>
                <c:pt idx="11">
                  <c:v>0.55769230769230771</c:v>
                </c:pt>
                <c:pt idx="12">
                  <c:v>0.53846153846153844</c:v>
                </c:pt>
                <c:pt idx="13">
                  <c:v>0.56565656565656564</c:v>
                </c:pt>
                <c:pt idx="14">
                  <c:v>0.47058823529411764</c:v>
                </c:pt>
                <c:pt idx="15">
                  <c:v>0.48514851485148514</c:v>
                </c:pt>
                <c:pt idx="16">
                  <c:v>0.44827586206896552</c:v>
                </c:pt>
                <c:pt idx="17">
                  <c:v>0.46739130434782611</c:v>
                </c:pt>
                <c:pt idx="18">
                  <c:v>0.40845070422535212</c:v>
                </c:pt>
                <c:pt idx="19">
                  <c:v>0.59493670886075944</c:v>
                </c:pt>
                <c:pt idx="20">
                  <c:v>0.5053763440860215</c:v>
                </c:pt>
                <c:pt idx="21">
                  <c:v>0.43373493975903615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80-413E-A155-55FFA4B4A455}"/>
            </c:ext>
          </c:extLst>
        </c:ser>
        <c:ser>
          <c:idx val="2"/>
          <c:order val="2"/>
          <c:tx>
            <c:strRef>
              <c:f>Hukkumiset!$C$102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Hukkumiset!$D$99:$Y$99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Hukkumiset!$D$102:$Y$102</c:f>
              <c:numCache>
                <c:formatCode>General</c:formatCode>
                <c:ptCount val="22"/>
                <c:pt idx="0">
                  <c:v>0.5714285714285714</c:v>
                </c:pt>
                <c:pt idx="1">
                  <c:v>0.34146341463414637</c:v>
                </c:pt>
                <c:pt idx="2">
                  <c:v>0.375</c:v>
                </c:pt>
                <c:pt idx="3">
                  <c:v>0.65</c:v>
                </c:pt>
                <c:pt idx="4">
                  <c:v>0.6071428571428571</c:v>
                </c:pt>
                <c:pt idx="5">
                  <c:v>0.45833333333333331</c:v>
                </c:pt>
                <c:pt idx="6">
                  <c:v>0.46875</c:v>
                </c:pt>
                <c:pt idx="7">
                  <c:v>0.5</c:v>
                </c:pt>
                <c:pt idx="8">
                  <c:v>0.56666666666666665</c:v>
                </c:pt>
                <c:pt idx="9">
                  <c:v>0.38461538461538464</c:v>
                </c:pt>
                <c:pt idx="10">
                  <c:v>0.5</c:v>
                </c:pt>
                <c:pt idx="11">
                  <c:v>0.65</c:v>
                </c:pt>
                <c:pt idx="12">
                  <c:v>0.43333333333333335</c:v>
                </c:pt>
                <c:pt idx="13">
                  <c:v>0.33333333333333331</c:v>
                </c:pt>
                <c:pt idx="14">
                  <c:v>5.5555555555555552E-2</c:v>
                </c:pt>
                <c:pt idx="15">
                  <c:v>0.3</c:v>
                </c:pt>
                <c:pt idx="16">
                  <c:v>0.5357142857142857</c:v>
                </c:pt>
                <c:pt idx="17">
                  <c:v>0.42105263157894735</c:v>
                </c:pt>
                <c:pt idx="18">
                  <c:v>0.375</c:v>
                </c:pt>
                <c:pt idx="19">
                  <c:v>0.5</c:v>
                </c:pt>
                <c:pt idx="20">
                  <c:v>0.27586206896551724</c:v>
                </c:pt>
                <c:pt idx="21">
                  <c:v>0.55555555555555558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80-413E-A155-55FFA4B4A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10208"/>
        <c:axId val="120911744"/>
      </c:lineChart>
      <c:catAx>
        <c:axId val="12091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911744"/>
        <c:crosses val="autoZero"/>
        <c:auto val="1"/>
        <c:lblAlgn val="ctr"/>
        <c:lblOffset val="100"/>
        <c:noMultiLvlLbl val="0"/>
      </c:catAx>
      <c:valAx>
        <c:axId val="12091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Päihtyneinä kuolleiden osuus</a:t>
                </a:r>
              </a:p>
            </c:rich>
          </c:tx>
          <c:overlay val="0"/>
        </c:title>
        <c:numFmt formatCode="0.0\ %" sourceLinked="0"/>
        <c:majorTickMark val="out"/>
        <c:minorTickMark val="none"/>
        <c:tickLblPos val="nextTo"/>
        <c:crossAx val="12091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89117798631332"/>
          <c:y val="4.6478211259191306E-2"/>
          <c:w val="0.12820623449466076"/>
          <c:h val="0.195069184313125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Tulipalot!$B$6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Tulipalot!$C$5:$X$5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Tulipalot!$C$6:$X$6</c:f>
              <c:numCache>
                <c:formatCode>0</c:formatCode>
                <c:ptCount val="22"/>
                <c:pt idx="0">
                  <c:v>79</c:v>
                </c:pt>
                <c:pt idx="1">
                  <c:v>74</c:v>
                </c:pt>
                <c:pt idx="2">
                  <c:v>75</c:v>
                </c:pt>
                <c:pt idx="3">
                  <c:v>52</c:v>
                </c:pt>
                <c:pt idx="4">
                  <c:v>66</c:v>
                </c:pt>
                <c:pt idx="5">
                  <c:v>84</c:v>
                </c:pt>
                <c:pt idx="6">
                  <c:v>91</c:v>
                </c:pt>
                <c:pt idx="7">
                  <c:v>69</c:v>
                </c:pt>
                <c:pt idx="8">
                  <c:v>109</c:v>
                </c:pt>
                <c:pt idx="9">
                  <c:v>76</c:v>
                </c:pt>
                <c:pt idx="10">
                  <c:v>88</c:v>
                </c:pt>
                <c:pt idx="11">
                  <c:v>89</c:v>
                </c:pt>
                <c:pt idx="12">
                  <c:v>79</c:v>
                </c:pt>
                <c:pt idx="13">
                  <c:v>58</c:v>
                </c:pt>
                <c:pt idx="14">
                  <c:v>84</c:v>
                </c:pt>
                <c:pt idx="15">
                  <c:v>47</c:v>
                </c:pt>
                <c:pt idx="16">
                  <c:v>70</c:v>
                </c:pt>
                <c:pt idx="17">
                  <c:v>61</c:v>
                </c:pt>
                <c:pt idx="18">
                  <c:v>77</c:v>
                </c:pt>
                <c:pt idx="19">
                  <c:v>54</c:v>
                </c:pt>
                <c:pt idx="20">
                  <c:v>46</c:v>
                </c:pt>
                <c:pt idx="2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C-4B6C-B09E-27B2907010D1}"/>
            </c:ext>
          </c:extLst>
        </c:ser>
        <c:ser>
          <c:idx val="1"/>
          <c:order val="1"/>
          <c:tx>
            <c:strRef>
              <c:f>Tulipalot!$B$7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Tulipalot!$C$5:$X$5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Tulipalot!$C$7:$X$7</c:f>
              <c:numCache>
                <c:formatCode>0</c:formatCode>
                <c:ptCount val="22"/>
                <c:pt idx="0">
                  <c:v>59</c:v>
                </c:pt>
                <c:pt idx="1">
                  <c:v>59</c:v>
                </c:pt>
                <c:pt idx="2">
                  <c:v>61</c:v>
                </c:pt>
                <c:pt idx="3">
                  <c:v>41</c:v>
                </c:pt>
                <c:pt idx="4">
                  <c:v>50</c:v>
                </c:pt>
                <c:pt idx="5">
                  <c:v>68</c:v>
                </c:pt>
                <c:pt idx="6">
                  <c:v>61</c:v>
                </c:pt>
                <c:pt idx="7">
                  <c:v>50</c:v>
                </c:pt>
                <c:pt idx="8">
                  <c:v>83</c:v>
                </c:pt>
                <c:pt idx="9">
                  <c:v>54</c:v>
                </c:pt>
                <c:pt idx="10">
                  <c:v>62</c:v>
                </c:pt>
                <c:pt idx="11">
                  <c:v>67</c:v>
                </c:pt>
                <c:pt idx="12">
                  <c:v>52</c:v>
                </c:pt>
                <c:pt idx="13">
                  <c:v>40</c:v>
                </c:pt>
                <c:pt idx="14">
                  <c:v>64</c:v>
                </c:pt>
                <c:pt idx="15">
                  <c:v>34</c:v>
                </c:pt>
                <c:pt idx="16">
                  <c:v>50</c:v>
                </c:pt>
                <c:pt idx="17">
                  <c:v>44</c:v>
                </c:pt>
                <c:pt idx="18">
                  <c:v>50</c:v>
                </c:pt>
                <c:pt idx="19">
                  <c:v>39</c:v>
                </c:pt>
                <c:pt idx="20">
                  <c:v>35</c:v>
                </c:pt>
                <c:pt idx="21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C-4B6C-B09E-27B2907010D1}"/>
            </c:ext>
          </c:extLst>
        </c:ser>
        <c:ser>
          <c:idx val="2"/>
          <c:order val="2"/>
          <c:tx>
            <c:strRef>
              <c:f>Tulipalot!$B$8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Tulipalot!$C$5:$X$5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Tulipalot!$C$8:$X$8</c:f>
              <c:numCache>
                <c:formatCode>0</c:formatCode>
                <c:ptCount val="22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11</c:v>
                </c:pt>
                <c:pt idx="4">
                  <c:v>16</c:v>
                </c:pt>
                <c:pt idx="5">
                  <c:v>16</c:v>
                </c:pt>
                <c:pt idx="6">
                  <c:v>30</c:v>
                </c:pt>
                <c:pt idx="7">
                  <c:v>19</c:v>
                </c:pt>
                <c:pt idx="8">
                  <c:v>26</c:v>
                </c:pt>
                <c:pt idx="9">
                  <c:v>22</c:v>
                </c:pt>
                <c:pt idx="10">
                  <c:v>26</c:v>
                </c:pt>
                <c:pt idx="11">
                  <c:v>22</c:v>
                </c:pt>
                <c:pt idx="12">
                  <c:v>27</c:v>
                </c:pt>
                <c:pt idx="13">
                  <c:v>18</c:v>
                </c:pt>
                <c:pt idx="14">
                  <c:v>20</c:v>
                </c:pt>
                <c:pt idx="15">
                  <c:v>13</c:v>
                </c:pt>
                <c:pt idx="16">
                  <c:v>20</c:v>
                </c:pt>
                <c:pt idx="17">
                  <c:v>17</c:v>
                </c:pt>
                <c:pt idx="18">
                  <c:v>27</c:v>
                </c:pt>
                <c:pt idx="19">
                  <c:v>15</c:v>
                </c:pt>
                <c:pt idx="20">
                  <c:v>11</c:v>
                </c:pt>
                <c:pt idx="2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7C-4B6C-B09E-27B29070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72800"/>
        <c:axId val="120974336"/>
      </c:lineChart>
      <c:catAx>
        <c:axId val="12097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974336"/>
        <c:crosses val="autoZero"/>
        <c:auto val="1"/>
        <c:lblAlgn val="ctr"/>
        <c:lblOffset val="100"/>
        <c:noMultiLvlLbl val="0"/>
      </c:catAx>
      <c:valAx>
        <c:axId val="12097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2097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60746344390972"/>
          <c:y val="4.820804350128876E-2"/>
          <c:w val="0.11021458431533153"/>
          <c:h val="0.162178595388580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Tulipalot!$B$16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Tulipalot!$C$15:$X$15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Tulipalot!$C$16:$X$16</c:f>
              <c:numCache>
                <c:formatCode>General</c:formatCode>
                <c:ptCount val="22"/>
                <c:pt idx="0">
                  <c:v>1.5311127933970663</c:v>
                </c:pt>
                <c:pt idx="1">
                  <c:v>1.4309742498117495</c:v>
                </c:pt>
                <c:pt idx="2">
                  <c:v>1.4475648581434692</c:v>
                </c:pt>
                <c:pt idx="3">
                  <c:v>1.0009815393979595</c:v>
                </c:pt>
                <c:pt idx="4">
                  <c:v>1.2676961255556976</c:v>
                </c:pt>
                <c:pt idx="5">
                  <c:v>1.6092780242357272</c:v>
                </c:pt>
                <c:pt idx="6">
                  <c:v>1.7377651309215063</c:v>
                </c:pt>
                <c:pt idx="7">
                  <c:v>1.3128902994531526</c:v>
                </c:pt>
                <c:pt idx="8">
                  <c:v>2.0655851717515117</c:v>
                </c:pt>
                <c:pt idx="9">
                  <c:v>1.4338313255921535</c:v>
                </c:pt>
                <c:pt idx="10">
                  <c:v>1.6521744681218569</c:v>
                </c:pt>
                <c:pt idx="11">
                  <c:v>1.6631078028346458</c:v>
                </c:pt>
                <c:pt idx="12">
                  <c:v>1.4696919748864987</c:v>
                </c:pt>
                <c:pt idx="13">
                  <c:v>1.0738221235869287</c:v>
                </c:pt>
                <c:pt idx="14">
                  <c:v>1.5479094561420126</c:v>
                </c:pt>
                <c:pt idx="15">
                  <c:v>0.86218440840391319</c:v>
                </c:pt>
                <c:pt idx="16">
                  <c:v>1.2792975121501282</c:v>
                </c:pt>
                <c:pt idx="17">
                  <c:v>1.1116562073789187</c:v>
                </c:pt>
                <c:pt idx="18">
                  <c:v>1.3991612664190212</c:v>
                </c:pt>
                <c:pt idx="19">
                  <c:v>0.97947989617513098</c:v>
                </c:pt>
                <c:pt idx="20">
                  <c:v>0.83364761244229935</c:v>
                </c:pt>
                <c:pt idx="21">
                  <c:v>0.86873236744772941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3-4380-B404-12B8A46AB948}"/>
            </c:ext>
          </c:extLst>
        </c:ser>
        <c:ser>
          <c:idx val="1"/>
          <c:order val="1"/>
          <c:tx>
            <c:strRef>
              <c:f>Tulipalot!$B$17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Tulipalot!$C$15:$X$15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Tulipalot!$C$17:$X$17</c:f>
              <c:numCache>
                <c:formatCode>General</c:formatCode>
                <c:ptCount val="22"/>
                <c:pt idx="0">
                  <c:v>2.344922150571823</c:v>
                </c:pt>
                <c:pt idx="1">
                  <c:v>2.3384618311503726</c:v>
                </c:pt>
                <c:pt idx="2">
                  <c:v>2.411695378361399</c:v>
                </c:pt>
                <c:pt idx="3">
                  <c:v>1.6157017840106211</c:v>
                </c:pt>
                <c:pt idx="4">
                  <c:v>1.964701388965294</c:v>
                </c:pt>
                <c:pt idx="5">
                  <c:v>2.6636447355999646</c:v>
                </c:pt>
                <c:pt idx="6">
                  <c:v>2.3808808244248709</c:v>
                </c:pt>
                <c:pt idx="7">
                  <c:v>1.9437479347678193</c:v>
                </c:pt>
                <c:pt idx="8">
                  <c:v>3.2123950456353612</c:v>
                </c:pt>
                <c:pt idx="9">
                  <c:v>2.0794928502029624</c:v>
                </c:pt>
                <c:pt idx="10">
                  <c:v>2.3739754094437506</c:v>
                </c:pt>
                <c:pt idx="11">
                  <c:v>2.5523158075584358</c:v>
                </c:pt>
                <c:pt idx="12">
                  <c:v>1.9708794973954069</c:v>
                </c:pt>
                <c:pt idx="13">
                  <c:v>1.5079919804986477</c:v>
                </c:pt>
                <c:pt idx="14">
                  <c:v>2.4000402006733612</c:v>
                </c:pt>
                <c:pt idx="15">
                  <c:v>1.2684844297267086</c:v>
                </c:pt>
                <c:pt idx="16">
                  <c:v>1.8574496547558326</c:v>
                </c:pt>
                <c:pt idx="17">
                  <c:v>1.6287308115151269</c:v>
                </c:pt>
                <c:pt idx="18">
                  <c:v>1.8434355444605315</c:v>
                </c:pt>
                <c:pt idx="19">
                  <c:v>1.4342817613421346</c:v>
                </c:pt>
                <c:pt idx="20">
                  <c:v>1.2852101685828539</c:v>
                </c:pt>
                <c:pt idx="21">
                  <c:v>1.2095612518152581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3-4380-B404-12B8A46AB948}"/>
            </c:ext>
          </c:extLst>
        </c:ser>
        <c:ser>
          <c:idx val="2"/>
          <c:order val="2"/>
          <c:tx>
            <c:strRef>
              <c:f>Tulipalot!$B$18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Tulipalot!$C$15:$X$15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Tulipalot!$C$18:$X$18</c:f>
              <c:numCache>
                <c:formatCode>General</c:formatCode>
                <c:ptCount val="22"/>
                <c:pt idx="0">
                  <c:v>0.75655240581773664</c:v>
                </c:pt>
                <c:pt idx="1">
                  <c:v>0.56640622049967604</c:v>
                </c:pt>
                <c:pt idx="2">
                  <c:v>0.52794846016289476</c:v>
                </c:pt>
                <c:pt idx="3">
                  <c:v>0.41395339035353129</c:v>
                </c:pt>
                <c:pt idx="4">
                  <c:v>0.60119208876300589</c:v>
                </c:pt>
                <c:pt idx="5">
                  <c:v>0.59996122750567249</c:v>
                </c:pt>
                <c:pt idx="6">
                  <c:v>1.1216907319181586</c:v>
                </c:pt>
                <c:pt idx="7">
                  <c:v>0.70810180267811551</c:v>
                </c:pt>
                <c:pt idx="8">
                  <c:v>0.96538966654327008</c:v>
                </c:pt>
                <c:pt idx="9">
                  <c:v>0.81370064766872918</c:v>
                </c:pt>
                <c:pt idx="10">
                  <c:v>0.95776231360011432</c:v>
                </c:pt>
                <c:pt idx="11">
                  <c:v>0.8069367214894585</c:v>
                </c:pt>
                <c:pt idx="12">
                  <c:v>0.98653201113685018</c:v>
                </c:pt>
                <c:pt idx="13">
                  <c:v>0.65484716049176106</c:v>
                </c:pt>
                <c:pt idx="14">
                  <c:v>0.72462402882264543</c:v>
                </c:pt>
                <c:pt idx="15">
                  <c:v>0.46916062832878486</c:v>
                </c:pt>
                <c:pt idx="16">
                  <c:v>0.71945292799355376</c:v>
                </c:pt>
                <c:pt idx="17">
                  <c:v>0.61023369078669176</c:v>
                </c:pt>
                <c:pt idx="18">
                  <c:v>0.9674055973371265</c:v>
                </c:pt>
                <c:pt idx="19">
                  <c:v>0.5368649022422699</c:v>
                </c:pt>
                <c:pt idx="20">
                  <c:v>0.39361217535493975</c:v>
                </c:pt>
                <c:pt idx="21">
                  <c:v>0.53628312889028718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3-4380-B404-12B8A46AB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35776"/>
        <c:axId val="121041664"/>
      </c:lineChart>
      <c:catAx>
        <c:axId val="1210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041664"/>
        <c:crosses val="autoZero"/>
        <c:auto val="1"/>
        <c:lblAlgn val="ctr"/>
        <c:lblOffset val="100"/>
        <c:noMultiLvlLbl val="0"/>
      </c:catAx>
      <c:valAx>
        <c:axId val="12104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100 000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03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92270024800287"/>
          <c:y val="5.8433264145076852E-2"/>
          <c:w val="0.12894220599003769"/>
          <c:h val="0.192987336028033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Tulipalot!$B$44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Tulipalot!$C$43:$I$43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Tulipalot!$C$44:$I$44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3.3333333333333335</c:v>
                </c:pt>
                <c:pt idx="3">
                  <c:v>17.333333333333332</c:v>
                </c:pt>
                <c:pt idx="4">
                  <c:v>7.666666666666667</c:v>
                </c:pt>
                <c:pt idx="5">
                  <c:v>5</c:v>
                </c:pt>
                <c:pt idx="6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8-43D2-8230-D1A9323C488C}"/>
            </c:ext>
          </c:extLst>
        </c:ser>
        <c:ser>
          <c:idx val="1"/>
          <c:order val="1"/>
          <c:tx>
            <c:strRef>
              <c:f>Tulipalot!$B$45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Tulipalot!$C$43:$I$43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Tulipalot!$C$45:$I$45</c:f>
              <c:numCache>
                <c:formatCode>General</c:formatCode>
                <c:ptCount val="7"/>
                <c:pt idx="0">
                  <c:v>1.3333333333333333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5.333333333333333</c:v>
                </c:pt>
                <c:pt idx="4">
                  <c:v>2.3333333333333335</c:v>
                </c:pt>
                <c:pt idx="5">
                  <c:v>1.6666666666666667</c:v>
                </c:pt>
                <c:pt idx="6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8-43D2-8230-D1A9323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34400"/>
        <c:axId val="121364864"/>
      </c:barChart>
      <c:catAx>
        <c:axId val="12133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364864"/>
        <c:crosses val="autoZero"/>
        <c:auto val="1"/>
        <c:lblAlgn val="ctr"/>
        <c:lblOffset val="100"/>
        <c:noMultiLvlLbl val="0"/>
      </c:catAx>
      <c:valAx>
        <c:axId val="121364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33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26487314085742"/>
          <c:y val="4.1282808398950134E-2"/>
          <c:w val="0.12729068241469815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'Kaikki tapaturmat'!$B$4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tapaturmat'!$C$4:$X$4</c:f>
              <c:numCache>
                <c:formatCode>General</c:formatCode>
                <c:ptCount val="22"/>
                <c:pt idx="0">
                  <c:v>2841</c:v>
                </c:pt>
                <c:pt idx="1">
                  <c:v>2724</c:v>
                </c:pt>
                <c:pt idx="2">
                  <c:v>2700</c:v>
                </c:pt>
                <c:pt idx="3">
                  <c:v>2711</c:v>
                </c:pt>
                <c:pt idx="4">
                  <c:v>2748</c:v>
                </c:pt>
                <c:pt idx="5">
                  <c:v>2848</c:v>
                </c:pt>
                <c:pt idx="6">
                  <c:v>3063</c:v>
                </c:pt>
                <c:pt idx="7">
                  <c:v>3094</c:v>
                </c:pt>
                <c:pt idx="8">
                  <c:v>3082</c:v>
                </c:pt>
                <c:pt idx="9">
                  <c:v>3052</c:v>
                </c:pt>
                <c:pt idx="10">
                  <c:v>3014</c:v>
                </c:pt>
                <c:pt idx="11">
                  <c:v>2903</c:v>
                </c:pt>
                <c:pt idx="12">
                  <c:v>2856</c:v>
                </c:pt>
                <c:pt idx="13">
                  <c:v>2766</c:v>
                </c:pt>
                <c:pt idx="14">
                  <c:v>2640</c:v>
                </c:pt>
                <c:pt idx="15">
                  <c:v>2548</c:v>
                </c:pt>
                <c:pt idx="16">
                  <c:v>2476</c:v>
                </c:pt>
                <c:pt idx="17">
                  <c:v>2399</c:v>
                </c:pt>
                <c:pt idx="18">
                  <c:v>2470</c:v>
                </c:pt>
                <c:pt idx="19">
                  <c:v>2510</c:v>
                </c:pt>
                <c:pt idx="20">
                  <c:v>2607</c:v>
                </c:pt>
                <c:pt idx="21">
                  <c:v>2434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F2-4075-BB6A-404F57E672AD}"/>
            </c:ext>
          </c:extLst>
        </c:ser>
        <c:ser>
          <c:idx val="1"/>
          <c:order val="1"/>
          <c:tx>
            <c:strRef>
              <c:f>'Kaikki tapaturmat'!$B$5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9"/>
          </c:marker>
          <c:cat>
            <c:strRef>
              <c:f>'Kaikki tapaturmat'!$C$3:$X$3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tapaturmat'!$C$5:$X$5</c:f>
              <c:numCache>
                <c:formatCode>General</c:formatCode>
                <c:ptCount val="22"/>
                <c:pt idx="0">
                  <c:v>1863</c:v>
                </c:pt>
                <c:pt idx="1">
                  <c:v>1826</c:v>
                </c:pt>
                <c:pt idx="2">
                  <c:v>1789</c:v>
                </c:pt>
                <c:pt idx="3">
                  <c:v>1787</c:v>
                </c:pt>
                <c:pt idx="4">
                  <c:v>1800</c:v>
                </c:pt>
                <c:pt idx="5">
                  <c:v>1883</c:v>
                </c:pt>
                <c:pt idx="6">
                  <c:v>1978</c:v>
                </c:pt>
                <c:pt idx="7">
                  <c:v>2115</c:v>
                </c:pt>
                <c:pt idx="8">
                  <c:v>2068</c:v>
                </c:pt>
                <c:pt idx="9">
                  <c:v>2100</c:v>
                </c:pt>
                <c:pt idx="10">
                  <c:v>2048</c:v>
                </c:pt>
                <c:pt idx="11">
                  <c:v>1986</c:v>
                </c:pt>
                <c:pt idx="12">
                  <c:v>1869</c:v>
                </c:pt>
                <c:pt idx="13">
                  <c:v>1846</c:v>
                </c:pt>
                <c:pt idx="14">
                  <c:v>1708</c:v>
                </c:pt>
                <c:pt idx="15">
                  <c:v>1660</c:v>
                </c:pt>
                <c:pt idx="16">
                  <c:v>1583</c:v>
                </c:pt>
                <c:pt idx="17">
                  <c:v>1535</c:v>
                </c:pt>
                <c:pt idx="18">
                  <c:v>1582</c:v>
                </c:pt>
                <c:pt idx="19">
                  <c:v>1663</c:v>
                </c:pt>
                <c:pt idx="20">
                  <c:v>1687</c:v>
                </c:pt>
                <c:pt idx="21">
                  <c:v>1549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2-4075-BB6A-404F57E672AD}"/>
            </c:ext>
          </c:extLst>
        </c:ser>
        <c:ser>
          <c:idx val="2"/>
          <c:order val="2"/>
          <c:tx>
            <c:strRef>
              <c:f>'Kaikki tapaturmat'!$B$6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9"/>
          </c:marker>
          <c:cat>
            <c:strRef>
              <c:f>'Kaikki tapaturmat'!$C$3:$X$3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tapaturmat'!$C$6:$X$6</c:f>
              <c:numCache>
                <c:formatCode>General</c:formatCode>
                <c:ptCount val="22"/>
                <c:pt idx="0">
                  <c:v>978</c:v>
                </c:pt>
                <c:pt idx="1">
                  <c:v>898</c:v>
                </c:pt>
                <c:pt idx="2">
                  <c:v>911</c:v>
                </c:pt>
                <c:pt idx="3">
                  <c:v>924</c:v>
                </c:pt>
                <c:pt idx="4">
                  <c:v>948</c:v>
                </c:pt>
                <c:pt idx="5">
                  <c:v>965</c:v>
                </c:pt>
                <c:pt idx="6">
                  <c:v>1085</c:v>
                </c:pt>
                <c:pt idx="7">
                  <c:v>979</c:v>
                </c:pt>
                <c:pt idx="8">
                  <c:v>1014</c:v>
                </c:pt>
                <c:pt idx="9">
                  <c:v>952</c:v>
                </c:pt>
                <c:pt idx="10">
                  <c:v>966</c:v>
                </c:pt>
                <c:pt idx="11">
                  <c:v>917</c:v>
                </c:pt>
                <c:pt idx="12">
                  <c:v>987</c:v>
                </c:pt>
                <c:pt idx="13">
                  <c:v>920</c:v>
                </c:pt>
                <c:pt idx="14">
                  <c:v>932</c:v>
                </c:pt>
                <c:pt idx="15">
                  <c:v>888</c:v>
                </c:pt>
                <c:pt idx="16">
                  <c:v>893</c:v>
                </c:pt>
                <c:pt idx="17">
                  <c:v>864</c:v>
                </c:pt>
                <c:pt idx="18">
                  <c:v>888</c:v>
                </c:pt>
                <c:pt idx="19">
                  <c:v>847</c:v>
                </c:pt>
                <c:pt idx="20">
                  <c:v>920</c:v>
                </c:pt>
                <c:pt idx="21">
                  <c:v>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F2-4075-BB6A-404F57E67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414336"/>
        <c:axId val="116415872"/>
      </c:lineChart>
      <c:catAx>
        <c:axId val="1164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415872"/>
        <c:crosses val="autoZero"/>
        <c:auto val="1"/>
        <c:lblAlgn val="ctr"/>
        <c:lblOffset val="100"/>
        <c:noMultiLvlLbl val="0"/>
      </c:catAx>
      <c:valAx>
        <c:axId val="11641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41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67020330085853"/>
          <c:y val="4.8935640010942895E-2"/>
          <c:w val="0.11897103963699453"/>
          <c:h val="0.186614173228346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Tulipalot!$B$54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Tulipalot!$C$53:$I$53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Tulipalot!$C$54:$I$54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0.46160571394016947</c:v>
                </c:pt>
                <c:pt idx="3">
                  <c:v>2.4575760926997701</c:v>
                </c:pt>
                <c:pt idx="4">
                  <c:v>2.3342291360510528</c:v>
                </c:pt>
                <c:pt idx="5">
                  <c:v>3.2405667103062985</c:v>
                </c:pt>
                <c:pt idx="6">
                  <c:v>5.0754428323871261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E-486F-9381-95278B8A3570}"/>
            </c:ext>
          </c:extLst>
        </c:ser>
        <c:ser>
          <c:idx val="1"/>
          <c:order val="1"/>
          <c:tx>
            <c:strRef>
              <c:f>Tulipalot!$B$55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Tulipalot!$C$53:$I$53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Tulipalot!$C$55:$I$55</c:f>
              <c:numCache>
                <c:formatCode>General</c:formatCode>
                <c:ptCount val="7"/>
                <c:pt idx="0">
                  <c:v>0.309557271190743</c:v>
                </c:pt>
                <c:pt idx="1">
                  <c:v>0.11108617843550669</c:v>
                </c:pt>
                <c:pt idx="2">
                  <c:v>4.9004017839422653E-2</c:v>
                </c:pt>
                <c:pt idx="3">
                  <c:v>0.75352733208467571</c:v>
                </c:pt>
                <c:pt idx="4">
                  <c:v>0.64117771522732958</c:v>
                </c:pt>
                <c:pt idx="5">
                  <c:v>0.79280262068834306</c:v>
                </c:pt>
                <c:pt idx="6">
                  <c:v>2.2810441968606314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E-486F-9381-95278B8A3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96608"/>
        <c:axId val="121402496"/>
      </c:barChart>
      <c:catAx>
        <c:axId val="12139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402496"/>
        <c:crosses val="autoZero"/>
        <c:auto val="1"/>
        <c:lblAlgn val="ctr"/>
        <c:lblOffset val="100"/>
        <c:noMultiLvlLbl val="0"/>
      </c:catAx>
      <c:valAx>
        <c:axId val="121402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</a:t>
                </a:r>
                <a:r>
                  <a:rPr lang="fi-FI" sz="1200" baseline="0"/>
                  <a:t> 000 hlö</a:t>
                </a:r>
                <a:endParaRPr lang="fi-FI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396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Tulipalot!$C$85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Tulipalot!$D$84:$Y$84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Tulipalot!$D$85:$Y$85</c:f>
              <c:numCache>
                <c:formatCode>General</c:formatCode>
                <c:ptCount val="22"/>
                <c:pt idx="0">
                  <c:v>0.569620253164557</c:v>
                </c:pt>
                <c:pt idx="1">
                  <c:v>0.60810810810810811</c:v>
                </c:pt>
                <c:pt idx="2">
                  <c:v>0.52</c:v>
                </c:pt>
                <c:pt idx="3">
                  <c:v>0.67307692307692313</c:v>
                </c:pt>
                <c:pt idx="4">
                  <c:v>0.60606060606060608</c:v>
                </c:pt>
                <c:pt idx="5">
                  <c:v>0.6071428571428571</c:v>
                </c:pt>
                <c:pt idx="6">
                  <c:v>0.63736263736263732</c:v>
                </c:pt>
                <c:pt idx="7">
                  <c:v>0.55072463768115942</c:v>
                </c:pt>
                <c:pt idx="8">
                  <c:v>0.74311926605504586</c:v>
                </c:pt>
                <c:pt idx="9">
                  <c:v>0.69736842105263153</c:v>
                </c:pt>
                <c:pt idx="10">
                  <c:v>0.67045454545454541</c:v>
                </c:pt>
                <c:pt idx="11">
                  <c:v>0.6629213483146067</c:v>
                </c:pt>
                <c:pt idx="12">
                  <c:v>0.44303797468354428</c:v>
                </c:pt>
                <c:pt idx="13">
                  <c:v>0.5</c:v>
                </c:pt>
                <c:pt idx="14">
                  <c:v>0.51190476190476186</c:v>
                </c:pt>
                <c:pt idx="15">
                  <c:v>0.55319148936170215</c:v>
                </c:pt>
                <c:pt idx="16">
                  <c:v>0.47142857142857142</c:v>
                </c:pt>
                <c:pt idx="17">
                  <c:v>0.47540983606557374</c:v>
                </c:pt>
                <c:pt idx="18">
                  <c:v>0.51948051948051943</c:v>
                </c:pt>
                <c:pt idx="19">
                  <c:v>0.53703703703703709</c:v>
                </c:pt>
                <c:pt idx="20">
                  <c:v>0.5</c:v>
                </c:pt>
                <c:pt idx="2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23-49B6-BC9C-59F45418864B}"/>
            </c:ext>
          </c:extLst>
        </c:ser>
        <c:ser>
          <c:idx val="1"/>
          <c:order val="1"/>
          <c:tx>
            <c:strRef>
              <c:f>Tulipalot!$C$86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Tulipalot!$D$84:$Y$84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Tulipalot!$D$86:$Y$86</c:f>
              <c:numCache>
                <c:formatCode>General</c:formatCode>
                <c:ptCount val="22"/>
                <c:pt idx="0">
                  <c:v>0.61016949152542377</c:v>
                </c:pt>
                <c:pt idx="1">
                  <c:v>0.67796610169491522</c:v>
                </c:pt>
                <c:pt idx="2">
                  <c:v>0.55737704918032782</c:v>
                </c:pt>
                <c:pt idx="3">
                  <c:v>0.73170731707317072</c:v>
                </c:pt>
                <c:pt idx="4">
                  <c:v>0.62</c:v>
                </c:pt>
                <c:pt idx="5">
                  <c:v>0.67647058823529416</c:v>
                </c:pt>
                <c:pt idx="6">
                  <c:v>0.75409836065573765</c:v>
                </c:pt>
                <c:pt idx="7">
                  <c:v>0.56000000000000005</c:v>
                </c:pt>
                <c:pt idx="8">
                  <c:v>0.77108433734939763</c:v>
                </c:pt>
                <c:pt idx="9">
                  <c:v>0.77777777777777779</c:v>
                </c:pt>
                <c:pt idx="10">
                  <c:v>0.75806451612903225</c:v>
                </c:pt>
                <c:pt idx="11">
                  <c:v>0.71641791044776115</c:v>
                </c:pt>
                <c:pt idx="12">
                  <c:v>0.48076923076923078</c:v>
                </c:pt>
                <c:pt idx="13">
                  <c:v>0.55000000000000004</c:v>
                </c:pt>
                <c:pt idx="14">
                  <c:v>0.53125</c:v>
                </c:pt>
                <c:pt idx="15">
                  <c:v>0.61764705882352944</c:v>
                </c:pt>
                <c:pt idx="16">
                  <c:v>0.5</c:v>
                </c:pt>
                <c:pt idx="17">
                  <c:v>0.5</c:v>
                </c:pt>
                <c:pt idx="18">
                  <c:v>0.57999999999999996</c:v>
                </c:pt>
                <c:pt idx="19">
                  <c:v>0.5641025641025641</c:v>
                </c:pt>
                <c:pt idx="20">
                  <c:v>0.54285714285714282</c:v>
                </c:pt>
                <c:pt idx="21">
                  <c:v>0.54545454545454541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23-49B6-BC9C-59F45418864B}"/>
            </c:ext>
          </c:extLst>
        </c:ser>
        <c:ser>
          <c:idx val="2"/>
          <c:order val="2"/>
          <c:tx>
            <c:strRef>
              <c:f>Tulipalot!$C$87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Tulipalot!$D$84:$Y$84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Tulipalot!$D$87:$Y$87</c:f>
              <c:numCache>
                <c:formatCode>General</c:formatCode>
                <c:ptCount val="22"/>
                <c:pt idx="0">
                  <c:v>0.45</c:v>
                </c:pt>
                <c:pt idx="1">
                  <c:v>0.33333333333333331</c:v>
                </c:pt>
                <c:pt idx="2">
                  <c:v>0.35714285714285715</c:v>
                </c:pt>
                <c:pt idx="3">
                  <c:v>0.45454545454545453</c:v>
                </c:pt>
                <c:pt idx="4">
                  <c:v>0.5625</c:v>
                </c:pt>
                <c:pt idx="5">
                  <c:v>0.3125</c:v>
                </c:pt>
                <c:pt idx="6">
                  <c:v>0.4</c:v>
                </c:pt>
                <c:pt idx="7">
                  <c:v>0.52631578947368418</c:v>
                </c:pt>
                <c:pt idx="8">
                  <c:v>0.65384615384615385</c:v>
                </c:pt>
                <c:pt idx="9">
                  <c:v>0.5</c:v>
                </c:pt>
                <c:pt idx="10">
                  <c:v>0.46153846153846156</c:v>
                </c:pt>
                <c:pt idx="11">
                  <c:v>0.5</c:v>
                </c:pt>
                <c:pt idx="12">
                  <c:v>0.37037037037037035</c:v>
                </c:pt>
                <c:pt idx="13">
                  <c:v>0.3888888888888889</c:v>
                </c:pt>
                <c:pt idx="14">
                  <c:v>0.45</c:v>
                </c:pt>
                <c:pt idx="15">
                  <c:v>0.38461538461538464</c:v>
                </c:pt>
                <c:pt idx="16">
                  <c:v>0.4</c:v>
                </c:pt>
                <c:pt idx="17">
                  <c:v>0.41176470588235292</c:v>
                </c:pt>
                <c:pt idx="18">
                  <c:v>0.40740740740740738</c:v>
                </c:pt>
                <c:pt idx="19">
                  <c:v>0.46666666666666667</c:v>
                </c:pt>
                <c:pt idx="20">
                  <c:v>0.36363636363636365</c:v>
                </c:pt>
                <c:pt idx="21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23-49B6-BC9C-59F454188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71712"/>
        <c:axId val="119177600"/>
      </c:lineChart>
      <c:catAx>
        <c:axId val="1191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177600"/>
        <c:crosses val="autoZero"/>
        <c:auto val="1"/>
        <c:lblAlgn val="ctr"/>
        <c:lblOffset val="100"/>
        <c:noMultiLvlLbl val="0"/>
      </c:catAx>
      <c:valAx>
        <c:axId val="11917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Päihtyneinä kuolleiden osuus</a:t>
                </a:r>
              </a:p>
            </c:rich>
          </c:tx>
          <c:overlay val="0"/>
        </c:title>
        <c:numFmt formatCode="0.0\ %" sourceLinked="0"/>
        <c:majorTickMark val="out"/>
        <c:minorTickMark val="none"/>
        <c:tickLblPos val="nextTo"/>
        <c:crossAx val="11917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57284506103405"/>
          <c:y val="5.9948832401562561E-2"/>
          <c:w val="0.11884514435695538"/>
          <c:h val="0.169157281438978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51500889974958E-2"/>
          <c:y val="4.2587340564017528E-2"/>
          <c:w val="0.77397992276827465"/>
          <c:h val="0.83034471093875062"/>
        </c:manualLayout>
      </c:layout>
      <c:lineChart>
        <c:grouping val="standard"/>
        <c:varyColors val="0"/>
        <c:ser>
          <c:idx val="0"/>
          <c:order val="0"/>
          <c:tx>
            <c:strRef>
              <c:f>Tukehtumiset!$B$4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Tukehtumiset!$C$3:$X$3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Tukehtumiset!$C$4:$X$4</c:f>
              <c:numCache>
                <c:formatCode>0</c:formatCode>
                <c:ptCount val="22"/>
                <c:pt idx="0">
                  <c:v>72</c:v>
                </c:pt>
                <c:pt idx="1">
                  <c:v>80</c:v>
                </c:pt>
                <c:pt idx="2">
                  <c:v>79</c:v>
                </c:pt>
                <c:pt idx="3">
                  <c:v>70</c:v>
                </c:pt>
                <c:pt idx="4">
                  <c:v>62</c:v>
                </c:pt>
                <c:pt idx="5">
                  <c:v>69</c:v>
                </c:pt>
                <c:pt idx="6">
                  <c:v>87</c:v>
                </c:pt>
                <c:pt idx="7">
                  <c:v>69</c:v>
                </c:pt>
                <c:pt idx="8">
                  <c:v>47</c:v>
                </c:pt>
                <c:pt idx="9">
                  <c:v>58</c:v>
                </c:pt>
                <c:pt idx="10">
                  <c:v>84</c:v>
                </c:pt>
                <c:pt idx="11">
                  <c:v>42</c:v>
                </c:pt>
                <c:pt idx="12">
                  <c:v>73</c:v>
                </c:pt>
                <c:pt idx="13">
                  <c:v>50</c:v>
                </c:pt>
                <c:pt idx="14">
                  <c:v>53</c:v>
                </c:pt>
                <c:pt idx="15">
                  <c:v>55</c:v>
                </c:pt>
                <c:pt idx="16">
                  <c:v>36</c:v>
                </c:pt>
                <c:pt idx="17">
                  <c:v>50</c:v>
                </c:pt>
                <c:pt idx="18">
                  <c:v>54</c:v>
                </c:pt>
                <c:pt idx="19">
                  <c:v>60</c:v>
                </c:pt>
                <c:pt idx="20">
                  <c:v>60</c:v>
                </c:pt>
                <c:pt idx="21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55-438B-BF29-D51B6D68AF40}"/>
            </c:ext>
          </c:extLst>
        </c:ser>
        <c:ser>
          <c:idx val="1"/>
          <c:order val="1"/>
          <c:tx>
            <c:strRef>
              <c:f>Tukehtumiset!$B$5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Tukehtumiset!$C$3:$X$3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Tukehtumiset!$C$5:$X$5</c:f>
              <c:numCache>
                <c:formatCode>0</c:formatCode>
                <c:ptCount val="22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42</c:v>
                </c:pt>
                <c:pt idx="5">
                  <c:v>34</c:v>
                </c:pt>
                <c:pt idx="6">
                  <c:v>46</c:v>
                </c:pt>
                <c:pt idx="7">
                  <c:v>41</c:v>
                </c:pt>
                <c:pt idx="8">
                  <c:v>36</c:v>
                </c:pt>
                <c:pt idx="9">
                  <c:v>29</c:v>
                </c:pt>
                <c:pt idx="10">
                  <c:v>29</c:v>
                </c:pt>
                <c:pt idx="11">
                  <c:v>31</c:v>
                </c:pt>
                <c:pt idx="12">
                  <c:v>37</c:v>
                </c:pt>
                <c:pt idx="13">
                  <c:v>34</c:v>
                </c:pt>
                <c:pt idx="14">
                  <c:v>29</c:v>
                </c:pt>
                <c:pt idx="15">
                  <c:v>24</c:v>
                </c:pt>
                <c:pt idx="16">
                  <c:v>36</c:v>
                </c:pt>
                <c:pt idx="17">
                  <c:v>33</c:v>
                </c:pt>
                <c:pt idx="18">
                  <c:v>32</c:v>
                </c:pt>
                <c:pt idx="19">
                  <c:v>24</c:v>
                </c:pt>
                <c:pt idx="20">
                  <c:v>31</c:v>
                </c:pt>
                <c:pt idx="2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55-438B-BF29-D51B6D68A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221248"/>
        <c:axId val="119223040"/>
      </c:lineChart>
      <c:catAx>
        <c:axId val="1192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223040"/>
        <c:crosses val="autoZero"/>
        <c:auto val="1"/>
        <c:lblAlgn val="ctr"/>
        <c:lblOffset val="100"/>
        <c:noMultiLvlLbl val="0"/>
      </c:catAx>
      <c:valAx>
        <c:axId val="119223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fi-FI" sz="105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922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5824358162123"/>
          <c:y val="3.9382764151028857E-2"/>
          <c:w val="0.14224175641837875"/>
          <c:h val="0.138725841088045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Tukehtumiset!$S$47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Tukehtumiset!$R$48:$R$55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25-44</c:v>
                </c:pt>
                <c:pt idx="4">
                  <c:v>45-64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Tukehtumiset!$S$48:$S$55</c:f>
              <c:numCache>
                <c:formatCode>0</c:formatCode>
                <c:ptCount val="8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16</c:v>
                </c:pt>
                <c:pt idx="4">
                  <c:v>59</c:v>
                </c:pt>
                <c:pt idx="5">
                  <c:v>56</c:v>
                </c:pt>
                <c:pt idx="6">
                  <c:v>23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B-44AE-9EBA-2E7B68B46F01}"/>
            </c:ext>
          </c:extLst>
        </c:ser>
        <c:ser>
          <c:idx val="1"/>
          <c:order val="1"/>
          <c:tx>
            <c:strRef>
              <c:f>Tukehtumiset!$T$47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Tukehtumiset!$R$48:$R$55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25-44</c:v>
                </c:pt>
                <c:pt idx="4">
                  <c:v>45-64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Tukehtumiset!$T$48:$T$55</c:f>
              <c:numCache>
                <c:formatCode>0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26</c:v>
                </c:pt>
                <c:pt idx="5">
                  <c:v>20</c:v>
                </c:pt>
                <c:pt idx="6">
                  <c:v>21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B-44AE-9EBA-2E7B68B46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47616"/>
        <c:axId val="119249152"/>
      </c:barChart>
      <c:catAx>
        <c:axId val="11924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249152"/>
        <c:crosses val="autoZero"/>
        <c:auto val="1"/>
        <c:lblAlgn val="ctr"/>
        <c:lblOffset val="100"/>
        <c:noMultiLvlLbl val="0"/>
      </c:catAx>
      <c:valAx>
        <c:axId val="119249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fi-FI" sz="110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924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71694641372674"/>
          <c:y val="4.1475773914137169E-2"/>
          <c:w val="0.12992897946580206"/>
          <c:h val="0.157998369469871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886659239137244E-2"/>
          <c:y val="5.1400554097404488E-2"/>
          <c:w val="0.79787059418666439"/>
          <c:h val="0.84477026945143396"/>
        </c:manualLayout>
      </c:layout>
      <c:lineChart>
        <c:grouping val="standard"/>
        <c:varyColors val="0"/>
        <c:ser>
          <c:idx val="0"/>
          <c:order val="0"/>
          <c:tx>
            <c:strRef>
              <c:f>Paleltumiset!$B$6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Paleltumiset!$C$4:$X$4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Paleltumiset!$C$6:$X$6</c:f>
              <c:numCache>
                <c:formatCode>0</c:formatCode>
                <c:ptCount val="22"/>
                <c:pt idx="0">
                  <c:v>43</c:v>
                </c:pt>
                <c:pt idx="1">
                  <c:v>52</c:v>
                </c:pt>
                <c:pt idx="2">
                  <c:v>57</c:v>
                </c:pt>
                <c:pt idx="3">
                  <c:v>59</c:v>
                </c:pt>
                <c:pt idx="4">
                  <c:v>57</c:v>
                </c:pt>
                <c:pt idx="5">
                  <c:v>55</c:v>
                </c:pt>
                <c:pt idx="6">
                  <c:v>50</c:v>
                </c:pt>
                <c:pt idx="7">
                  <c:v>50</c:v>
                </c:pt>
                <c:pt idx="8">
                  <c:v>64</c:v>
                </c:pt>
                <c:pt idx="9">
                  <c:v>68</c:v>
                </c:pt>
                <c:pt idx="10">
                  <c:v>55</c:v>
                </c:pt>
                <c:pt idx="11">
                  <c:v>49</c:v>
                </c:pt>
                <c:pt idx="12">
                  <c:v>59</c:v>
                </c:pt>
                <c:pt idx="13">
                  <c:v>41</c:v>
                </c:pt>
                <c:pt idx="14">
                  <c:v>53</c:v>
                </c:pt>
                <c:pt idx="15">
                  <c:v>46</c:v>
                </c:pt>
                <c:pt idx="16">
                  <c:v>39</c:v>
                </c:pt>
                <c:pt idx="17">
                  <c:v>36</c:v>
                </c:pt>
                <c:pt idx="18">
                  <c:v>44</c:v>
                </c:pt>
                <c:pt idx="19">
                  <c:v>48</c:v>
                </c:pt>
                <c:pt idx="20">
                  <c:v>51</c:v>
                </c:pt>
                <c:pt idx="2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3E-4F8E-B205-17B0FC466903}"/>
            </c:ext>
          </c:extLst>
        </c:ser>
        <c:ser>
          <c:idx val="1"/>
          <c:order val="1"/>
          <c:tx>
            <c:strRef>
              <c:f>Paleltumiset!$B$7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Paleltumiset!$C$4:$X$4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Paleltumiset!$C$7:$X$7</c:f>
              <c:numCache>
                <c:formatCode>0</c:formatCode>
                <c:ptCount val="22"/>
                <c:pt idx="0">
                  <c:v>16</c:v>
                </c:pt>
                <c:pt idx="1">
                  <c:v>20</c:v>
                </c:pt>
                <c:pt idx="2">
                  <c:v>16</c:v>
                </c:pt>
                <c:pt idx="3">
                  <c:v>14</c:v>
                </c:pt>
                <c:pt idx="4">
                  <c:v>18</c:v>
                </c:pt>
                <c:pt idx="5">
                  <c:v>19</c:v>
                </c:pt>
                <c:pt idx="6">
                  <c:v>15</c:v>
                </c:pt>
                <c:pt idx="7">
                  <c:v>17</c:v>
                </c:pt>
                <c:pt idx="8">
                  <c:v>21</c:v>
                </c:pt>
                <c:pt idx="9">
                  <c:v>16</c:v>
                </c:pt>
                <c:pt idx="10">
                  <c:v>17</c:v>
                </c:pt>
                <c:pt idx="11">
                  <c:v>19</c:v>
                </c:pt>
                <c:pt idx="12">
                  <c:v>37</c:v>
                </c:pt>
                <c:pt idx="13">
                  <c:v>22</c:v>
                </c:pt>
                <c:pt idx="14">
                  <c:v>22</c:v>
                </c:pt>
                <c:pt idx="15">
                  <c:v>18</c:v>
                </c:pt>
                <c:pt idx="16">
                  <c:v>21</c:v>
                </c:pt>
                <c:pt idx="17">
                  <c:v>16</c:v>
                </c:pt>
                <c:pt idx="18">
                  <c:v>22</c:v>
                </c:pt>
                <c:pt idx="19">
                  <c:v>21</c:v>
                </c:pt>
                <c:pt idx="20">
                  <c:v>19</c:v>
                </c:pt>
                <c:pt idx="2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3E-4F8E-B205-17B0FC466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75040"/>
        <c:axId val="115580928"/>
      </c:lineChart>
      <c:catAx>
        <c:axId val="11557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580928"/>
        <c:crosses val="autoZero"/>
        <c:auto val="1"/>
        <c:lblAlgn val="ctr"/>
        <c:lblOffset val="100"/>
        <c:noMultiLvlLbl val="0"/>
      </c:catAx>
      <c:valAx>
        <c:axId val="115580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557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0581015866904"/>
          <c:y val="0.40795421824378442"/>
          <c:w val="0.14122719324849015"/>
          <c:h val="0.14647965480621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Paleltumiset!$C$77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Paleltumiset!$D$76:$Y$76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Paleltumiset!$D$77:$Y$77</c:f>
              <c:numCache>
                <c:formatCode>General</c:formatCode>
                <c:ptCount val="22"/>
                <c:pt idx="0">
                  <c:v>0.49152542372881358</c:v>
                </c:pt>
                <c:pt idx="1">
                  <c:v>0.54166666666666663</c:v>
                </c:pt>
                <c:pt idx="2">
                  <c:v>0.60273972602739723</c:v>
                </c:pt>
                <c:pt idx="3">
                  <c:v>0.67123287671232879</c:v>
                </c:pt>
                <c:pt idx="4">
                  <c:v>0.57333333333333336</c:v>
                </c:pt>
                <c:pt idx="5">
                  <c:v>0.51351351351351349</c:v>
                </c:pt>
                <c:pt idx="6">
                  <c:v>0.55384615384615388</c:v>
                </c:pt>
                <c:pt idx="7">
                  <c:v>0.56716417910447758</c:v>
                </c:pt>
                <c:pt idx="8">
                  <c:v>0.6</c:v>
                </c:pt>
                <c:pt idx="9">
                  <c:v>0.54761904761904767</c:v>
                </c:pt>
                <c:pt idx="10">
                  <c:v>0.45833333333333331</c:v>
                </c:pt>
                <c:pt idx="11">
                  <c:v>0.4264705882352941</c:v>
                </c:pt>
                <c:pt idx="12">
                  <c:v>0.4375</c:v>
                </c:pt>
                <c:pt idx="13">
                  <c:v>0.44444444444444442</c:v>
                </c:pt>
                <c:pt idx="14">
                  <c:v>0.34666666666666668</c:v>
                </c:pt>
                <c:pt idx="15">
                  <c:v>0.421875</c:v>
                </c:pt>
                <c:pt idx="16">
                  <c:v>0.45</c:v>
                </c:pt>
                <c:pt idx="17">
                  <c:v>0.44230769230769229</c:v>
                </c:pt>
                <c:pt idx="18">
                  <c:v>0.36363636363636365</c:v>
                </c:pt>
                <c:pt idx="19">
                  <c:v>0.46376811594202899</c:v>
                </c:pt>
                <c:pt idx="20">
                  <c:v>0.41428571428571431</c:v>
                </c:pt>
                <c:pt idx="21">
                  <c:v>0.44565217391304346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5A-4D55-B684-733F35CC7B5F}"/>
            </c:ext>
          </c:extLst>
        </c:ser>
        <c:ser>
          <c:idx val="1"/>
          <c:order val="1"/>
          <c:tx>
            <c:strRef>
              <c:f>Paleltumiset!$C$78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Paleltumiset!$D$76:$Y$76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Paleltumiset!$D$78:$Y$78</c:f>
              <c:numCache>
                <c:formatCode>General</c:formatCode>
                <c:ptCount val="22"/>
                <c:pt idx="0">
                  <c:v>0.60465116279069764</c:v>
                </c:pt>
                <c:pt idx="1">
                  <c:v>0.57692307692307687</c:v>
                </c:pt>
                <c:pt idx="2">
                  <c:v>0.64912280701754388</c:v>
                </c:pt>
                <c:pt idx="3">
                  <c:v>0.74576271186440679</c:v>
                </c:pt>
                <c:pt idx="4">
                  <c:v>0.63157894736842102</c:v>
                </c:pt>
                <c:pt idx="5">
                  <c:v>0.58181818181818179</c:v>
                </c:pt>
                <c:pt idx="6">
                  <c:v>0.62</c:v>
                </c:pt>
                <c:pt idx="7">
                  <c:v>0.56000000000000005</c:v>
                </c:pt>
                <c:pt idx="8">
                  <c:v>0.671875</c:v>
                </c:pt>
                <c:pt idx="9">
                  <c:v>0.6029411764705882</c:v>
                </c:pt>
                <c:pt idx="10">
                  <c:v>0.43636363636363634</c:v>
                </c:pt>
                <c:pt idx="11">
                  <c:v>0.46938775510204084</c:v>
                </c:pt>
                <c:pt idx="12">
                  <c:v>0.55932203389830504</c:v>
                </c:pt>
                <c:pt idx="13">
                  <c:v>0.51219512195121952</c:v>
                </c:pt>
                <c:pt idx="14">
                  <c:v>0.41509433962264153</c:v>
                </c:pt>
                <c:pt idx="15">
                  <c:v>0.5</c:v>
                </c:pt>
                <c:pt idx="16">
                  <c:v>0.46153846153846156</c:v>
                </c:pt>
                <c:pt idx="17">
                  <c:v>0.5</c:v>
                </c:pt>
                <c:pt idx="18">
                  <c:v>0.40909090909090912</c:v>
                </c:pt>
                <c:pt idx="19">
                  <c:v>0.58333333333333337</c:v>
                </c:pt>
                <c:pt idx="20">
                  <c:v>0.45098039215686275</c:v>
                </c:pt>
                <c:pt idx="21">
                  <c:v>0.52238805970149249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5A-4D55-B684-733F35CC7B5F}"/>
            </c:ext>
          </c:extLst>
        </c:ser>
        <c:ser>
          <c:idx val="2"/>
          <c:order val="2"/>
          <c:tx>
            <c:strRef>
              <c:f>Paleltumiset!$C$79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Paleltumiset!$D$76:$Y$76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Paleltumiset!$D$79:$Y$79</c:f>
              <c:numCache>
                <c:formatCode>General</c:formatCode>
                <c:ptCount val="22"/>
                <c:pt idx="0">
                  <c:v>0.1875</c:v>
                </c:pt>
                <c:pt idx="1">
                  <c:v>0.45</c:v>
                </c:pt>
                <c:pt idx="2">
                  <c:v>0.4375</c:v>
                </c:pt>
                <c:pt idx="3">
                  <c:v>0.35714285714285715</c:v>
                </c:pt>
                <c:pt idx="4">
                  <c:v>0.3888888888888889</c:v>
                </c:pt>
                <c:pt idx="5">
                  <c:v>0.31578947368421051</c:v>
                </c:pt>
                <c:pt idx="6">
                  <c:v>0.33333333333333331</c:v>
                </c:pt>
                <c:pt idx="7">
                  <c:v>0.58823529411764708</c:v>
                </c:pt>
                <c:pt idx="8">
                  <c:v>0.38095238095238093</c:v>
                </c:pt>
                <c:pt idx="9">
                  <c:v>0.3125</c:v>
                </c:pt>
                <c:pt idx="10">
                  <c:v>0.52941176470588236</c:v>
                </c:pt>
                <c:pt idx="11">
                  <c:v>0.31578947368421051</c:v>
                </c:pt>
                <c:pt idx="12">
                  <c:v>0.24324324324324326</c:v>
                </c:pt>
                <c:pt idx="13">
                  <c:v>0.31818181818181818</c:v>
                </c:pt>
                <c:pt idx="14">
                  <c:v>0.18181818181818182</c:v>
                </c:pt>
                <c:pt idx="15">
                  <c:v>0.22222222222222221</c:v>
                </c:pt>
                <c:pt idx="16">
                  <c:v>0.42857142857142855</c:v>
                </c:pt>
                <c:pt idx="17">
                  <c:v>0.3125</c:v>
                </c:pt>
                <c:pt idx="18">
                  <c:v>0.27272727272727271</c:v>
                </c:pt>
                <c:pt idx="19">
                  <c:v>0.19047619047619047</c:v>
                </c:pt>
                <c:pt idx="20">
                  <c:v>0.31578947368421051</c:v>
                </c:pt>
                <c:pt idx="21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5A-4D55-B684-733F35CC7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07424"/>
        <c:axId val="115608960"/>
      </c:lineChart>
      <c:catAx>
        <c:axId val="11560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608960"/>
        <c:crosses val="autoZero"/>
        <c:auto val="1"/>
        <c:lblAlgn val="ctr"/>
        <c:lblOffset val="100"/>
        <c:noMultiLvlLbl val="0"/>
      </c:catAx>
      <c:valAx>
        <c:axId val="115608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Päihtyneinä</a:t>
                </a:r>
                <a:r>
                  <a:rPr lang="fi-FI" sz="1200" baseline="0"/>
                  <a:t> kuolleiden osuus</a:t>
                </a:r>
                <a:endParaRPr lang="fi-FI" sz="120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1560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57673775278665"/>
          <c:y val="6.5878686332896369E-2"/>
          <c:w val="0.12894220599003769"/>
          <c:h val="0.199370599623227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'Kuumuus (sauna)'!$B$5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'Kuumuus (sauna)'!$C$4:$X$4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'Kuumuus (sauna)'!$C$5:$X$5</c:f>
              <c:numCache>
                <c:formatCode>0</c:formatCode>
                <c:ptCount val="22"/>
                <c:pt idx="0">
                  <c:v>40</c:v>
                </c:pt>
                <c:pt idx="1">
                  <c:v>31</c:v>
                </c:pt>
                <c:pt idx="2">
                  <c:v>41</c:v>
                </c:pt>
                <c:pt idx="3">
                  <c:v>34</c:v>
                </c:pt>
                <c:pt idx="4">
                  <c:v>29</c:v>
                </c:pt>
                <c:pt idx="5">
                  <c:v>29</c:v>
                </c:pt>
                <c:pt idx="6">
                  <c:v>40</c:v>
                </c:pt>
                <c:pt idx="7">
                  <c:v>33</c:v>
                </c:pt>
                <c:pt idx="8">
                  <c:v>39</c:v>
                </c:pt>
                <c:pt idx="9">
                  <c:v>35</c:v>
                </c:pt>
                <c:pt idx="10">
                  <c:v>40</c:v>
                </c:pt>
                <c:pt idx="11">
                  <c:v>39</c:v>
                </c:pt>
                <c:pt idx="12">
                  <c:v>45</c:v>
                </c:pt>
                <c:pt idx="13">
                  <c:v>38</c:v>
                </c:pt>
                <c:pt idx="14">
                  <c:v>58</c:v>
                </c:pt>
                <c:pt idx="15">
                  <c:v>44</c:v>
                </c:pt>
                <c:pt idx="16">
                  <c:v>44</c:v>
                </c:pt>
                <c:pt idx="17">
                  <c:v>31</c:v>
                </c:pt>
                <c:pt idx="18">
                  <c:v>53</c:v>
                </c:pt>
                <c:pt idx="19">
                  <c:v>61</c:v>
                </c:pt>
                <c:pt idx="20">
                  <c:v>51</c:v>
                </c:pt>
                <c:pt idx="2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A-4FB7-AA1C-48DAFBBFA6E9}"/>
            </c:ext>
          </c:extLst>
        </c:ser>
        <c:ser>
          <c:idx val="1"/>
          <c:order val="1"/>
          <c:tx>
            <c:strRef>
              <c:f>'Kuumuus (sauna)'!$B$6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'Kuumuus (sauna)'!$C$4:$X$4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'Kuumuus (sauna)'!$C$6:$X$6</c:f>
              <c:numCache>
                <c:formatCode>0</c:formatCode>
                <c:ptCount val="22"/>
                <c:pt idx="0">
                  <c:v>33</c:v>
                </c:pt>
                <c:pt idx="1">
                  <c:v>26</c:v>
                </c:pt>
                <c:pt idx="2">
                  <c:v>35</c:v>
                </c:pt>
                <c:pt idx="3">
                  <c:v>28</c:v>
                </c:pt>
                <c:pt idx="4">
                  <c:v>23</c:v>
                </c:pt>
                <c:pt idx="5">
                  <c:v>24</c:v>
                </c:pt>
                <c:pt idx="6">
                  <c:v>26</c:v>
                </c:pt>
                <c:pt idx="7">
                  <c:v>25</c:v>
                </c:pt>
                <c:pt idx="8">
                  <c:v>25</c:v>
                </c:pt>
                <c:pt idx="9">
                  <c:v>28</c:v>
                </c:pt>
                <c:pt idx="10">
                  <c:v>29</c:v>
                </c:pt>
                <c:pt idx="11">
                  <c:v>28</c:v>
                </c:pt>
                <c:pt idx="12">
                  <c:v>31</c:v>
                </c:pt>
                <c:pt idx="13">
                  <c:v>27</c:v>
                </c:pt>
                <c:pt idx="14">
                  <c:v>39</c:v>
                </c:pt>
                <c:pt idx="15">
                  <c:v>33</c:v>
                </c:pt>
                <c:pt idx="16">
                  <c:v>30</c:v>
                </c:pt>
                <c:pt idx="17">
                  <c:v>18</c:v>
                </c:pt>
                <c:pt idx="18">
                  <c:v>31</c:v>
                </c:pt>
                <c:pt idx="19">
                  <c:v>42</c:v>
                </c:pt>
                <c:pt idx="20">
                  <c:v>36</c:v>
                </c:pt>
                <c:pt idx="2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A-4FB7-AA1C-48DAFBBFA6E9}"/>
            </c:ext>
          </c:extLst>
        </c:ser>
        <c:ser>
          <c:idx val="2"/>
          <c:order val="2"/>
          <c:tx>
            <c:strRef>
              <c:f>'Kuumuus (sauna)'!$B$7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'Kuumuus (sauna)'!$C$4:$X$4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'Kuumuus (sauna)'!$C$7:$X$7</c:f>
              <c:numCache>
                <c:formatCode>0</c:formatCode>
                <c:ptCount val="22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14</c:v>
                </c:pt>
                <c:pt idx="7">
                  <c:v>8</c:v>
                </c:pt>
                <c:pt idx="8">
                  <c:v>14</c:v>
                </c:pt>
                <c:pt idx="9">
                  <c:v>7</c:v>
                </c:pt>
                <c:pt idx="10">
                  <c:v>11</c:v>
                </c:pt>
                <c:pt idx="11">
                  <c:v>11</c:v>
                </c:pt>
                <c:pt idx="12">
                  <c:v>14</c:v>
                </c:pt>
                <c:pt idx="13">
                  <c:v>11</c:v>
                </c:pt>
                <c:pt idx="14">
                  <c:v>19</c:v>
                </c:pt>
                <c:pt idx="15">
                  <c:v>11</c:v>
                </c:pt>
                <c:pt idx="16">
                  <c:v>14</c:v>
                </c:pt>
                <c:pt idx="17">
                  <c:v>13</c:v>
                </c:pt>
                <c:pt idx="18">
                  <c:v>22</c:v>
                </c:pt>
                <c:pt idx="19">
                  <c:v>19</c:v>
                </c:pt>
                <c:pt idx="20">
                  <c:v>15</c:v>
                </c:pt>
                <c:pt idx="2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9A-4FB7-AA1C-48DAFBBFA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66304"/>
        <c:axId val="115668096"/>
      </c:lineChart>
      <c:catAx>
        <c:axId val="11566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668096"/>
        <c:crosses val="autoZero"/>
        <c:auto val="1"/>
        <c:lblAlgn val="ctr"/>
        <c:lblOffset val="100"/>
        <c:noMultiLvlLbl val="0"/>
      </c:catAx>
      <c:valAx>
        <c:axId val="11566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566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41782173922474"/>
          <c:y val="6.2528466713196396E-2"/>
          <c:w val="0.15469512591917745"/>
          <c:h val="0.225754224542156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'Kuumuus (sauna)'!$B$15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'Kuumuus (sauna)'!$C$14:$X$14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'Kuumuus (sauna)'!$C$15:$X$15</c:f>
              <c:numCache>
                <c:formatCode>General</c:formatCode>
                <c:ptCount val="22"/>
                <c:pt idx="0">
                  <c:v>0.8</c:v>
                </c:pt>
                <c:pt idx="1">
                  <c:v>0.87096774193548387</c:v>
                </c:pt>
                <c:pt idx="2">
                  <c:v>0.82926829268292679</c:v>
                </c:pt>
                <c:pt idx="3">
                  <c:v>0.82352941176470584</c:v>
                </c:pt>
                <c:pt idx="4">
                  <c:v>0.7931034482758621</c:v>
                </c:pt>
                <c:pt idx="5">
                  <c:v>0.68965517241379315</c:v>
                </c:pt>
                <c:pt idx="6">
                  <c:v>0.65</c:v>
                </c:pt>
                <c:pt idx="7">
                  <c:v>0.72727272727272729</c:v>
                </c:pt>
                <c:pt idx="8">
                  <c:v>0.74358974358974361</c:v>
                </c:pt>
                <c:pt idx="9">
                  <c:v>0.74285714285714288</c:v>
                </c:pt>
                <c:pt idx="10">
                  <c:v>0.75</c:v>
                </c:pt>
                <c:pt idx="11">
                  <c:v>0.64102564102564108</c:v>
                </c:pt>
                <c:pt idx="12">
                  <c:v>0.64444444444444449</c:v>
                </c:pt>
                <c:pt idx="13">
                  <c:v>0.68421052631578949</c:v>
                </c:pt>
                <c:pt idx="14">
                  <c:v>0.56896551724137934</c:v>
                </c:pt>
                <c:pt idx="15">
                  <c:v>0.56818181818181823</c:v>
                </c:pt>
                <c:pt idx="16">
                  <c:v>0.34090909090909088</c:v>
                </c:pt>
                <c:pt idx="17">
                  <c:v>0.58064516129032262</c:v>
                </c:pt>
                <c:pt idx="18">
                  <c:v>0.43396226415094341</c:v>
                </c:pt>
                <c:pt idx="19">
                  <c:v>0.50819672131147542</c:v>
                </c:pt>
                <c:pt idx="20">
                  <c:v>0.47058823529411764</c:v>
                </c:pt>
                <c:pt idx="21">
                  <c:v>0.5625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EC-4CCC-A12B-F56FC0574E52}"/>
            </c:ext>
          </c:extLst>
        </c:ser>
        <c:ser>
          <c:idx val="1"/>
          <c:order val="1"/>
          <c:tx>
            <c:strRef>
              <c:f>'Kuumuus (sauna)'!$B$16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'Kuumuus (sauna)'!$C$14:$X$14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'Kuumuus (sauna)'!$C$16:$X$16</c:f>
              <c:numCache>
                <c:formatCode>General</c:formatCode>
                <c:ptCount val="22"/>
                <c:pt idx="0">
                  <c:v>0.78787878787878785</c:v>
                </c:pt>
                <c:pt idx="1">
                  <c:v>0.88461538461538458</c:v>
                </c:pt>
                <c:pt idx="2">
                  <c:v>0.82857142857142863</c:v>
                </c:pt>
                <c:pt idx="3">
                  <c:v>0.8571428571428571</c:v>
                </c:pt>
                <c:pt idx="4">
                  <c:v>0.86956521739130432</c:v>
                </c:pt>
                <c:pt idx="5">
                  <c:v>0.70833333333333337</c:v>
                </c:pt>
                <c:pt idx="6">
                  <c:v>0.76923076923076927</c:v>
                </c:pt>
                <c:pt idx="7">
                  <c:v>0.8</c:v>
                </c:pt>
                <c:pt idx="8">
                  <c:v>0.76</c:v>
                </c:pt>
                <c:pt idx="9">
                  <c:v>0.8214285714285714</c:v>
                </c:pt>
                <c:pt idx="10">
                  <c:v>0.86206896551724133</c:v>
                </c:pt>
                <c:pt idx="11">
                  <c:v>0.7857142857142857</c:v>
                </c:pt>
                <c:pt idx="12">
                  <c:v>0.67741935483870963</c:v>
                </c:pt>
                <c:pt idx="13">
                  <c:v>0.7407407407407407</c:v>
                </c:pt>
                <c:pt idx="14">
                  <c:v>0.71794871794871795</c:v>
                </c:pt>
                <c:pt idx="15">
                  <c:v>0.60606060606060608</c:v>
                </c:pt>
                <c:pt idx="16">
                  <c:v>0.46666666666666667</c:v>
                </c:pt>
                <c:pt idx="17">
                  <c:v>0.77777777777777779</c:v>
                </c:pt>
                <c:pt idx="18">
                  <c:v>0.54838709677419351</c:v>
                </c:pt>
                <c:pt idx="19">
                  <c:v>0.61904761904761907</c:v>
                </c:pt>
                <c:pt idx="20">
                  <c:v>0.58333333333333337</c:v>
                </c:pt>
                <c:pt idx="21">
                  <c:v>0.61538461538461542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EC-4CCC-A12B-F56FC0574E52}"/>
            </c:ext>
          </c:extLst>
        </c:ser>
        <c:ser>
          <c:idx val="2"/>
          <c:order val="2"/>
          <c:tx>
            <c:strRef>
              <c:f>'Kuumuus (sauna)'!$B$17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'Kuumuus (sauna)'!$C$14:$X$14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'Kuumuus (sauna)'!$C$17:$X$17</c:f>
              <c:numCache>
                <c:formatCode>General</c:formatCode>
                <c:ptCount val="22"/>
                <c:pt idx="0">
                  <c:v>0.8571428571428571</c:v>
                </c:pt>
                <c:pt idx="1">
                  <c:v>0.8</c:v>
                </c:pt>
                <c:pt idx="2">
                  <c:v>0.83333333333333337</c:v>
                </c:pt>
                <c:pt idx="3">
                  <c:v>0.66666666666666663</c:v>
                </c:pt>
                <c:pt idx="4">
                  <c:v>0.5</c:v>
                </c:pt>
                <c:pt idx="5">
                  <c:v>0.6</c:v>
                </c:pt>
                <c:pt idx="6">
                  <c:v>0.42857142857142855</c:v>
                </c:pt>
                <c:pt idx="7">
                  <c:v>0.5</c:v>
                </c:pt>
                <c:pt idx="8">
                  <c:v>0.7142857142857143</c:v>
                </c:pt>
                <c:pt idx="9">
                  <c:v>0.42857142857142855</c:v>
                </c:pt>
                <c:pt idx="10">
                  <c:v>0.45454545454545453</c:v>
                </c:pt>
                <c:pt idx="11">
                  <c:v>0.27272727272727271</c:v>
                </c:pt>
                <c:pt idx="12">
                  <c:v>0.5714285714285714</c:v>
                </c:pt>
                <c:pt idx="13">
                  <c:v>0.54545454545454541</c:v>
                </c:pt>
                <c:pt idx="14">
                  <c:v>0.26315789473684209</c:v>
                </c:pt>
                <c:pt idx="15">
                  <c:v>0.45454545454545453</c:v>
                </c:pt>
                <c:pt idx="16">
                  <c:v>7.1428571428571425E-2</c:v>
                </c:pt>
                <c:pt idx="17">
                  <c:v>0.30769230769230771</c:v>
                </c:pt>
                <c:pt idx="18">
                  <c:v>0.27272727272727271</c:v>
                </c:pt>
                <c:pt idx="19">
                  <c:v>0.26315789473684209</c:v>
                </c:pt>
                <c:pt idx="20">
                  <c:v>0.2</c:v>
                </c:pt>
                <c:pt idx="2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EC-4CCC-A12B-F56FC0574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02400"/>
        <c:axId val="115712384"/>
      </c:lineChart>
      <c:catAx>
        <c:axId val="11570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712384"/>
        <c:crosses val="autoZero"/>
        <c:auto val="1"/>
        <c:lblAlgn val="ctr"/>
        <c:lblOffset val="100"/>
        <c:noMultiLvlLbl val="0"/>
      </c:catAx>
      <c:valAx>
        <c:axId val="115712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Päihtyneinä kuolleiden osuus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1570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47865999508687"/>
          <c:y val="6.0838359771957631E-2"/>
          <c:w val="0.13831115938093946"/>
          <c:h val="0.203407349671842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'Kaikki tapaturmat'!$B$98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9"/>
          </c:marker>
          <c:cat>
            <c:strRef>
              <c:f>'Kaikki tapaturmat'!$C$97:$X$97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tapaturmat'!$C$98:$X$98</c:f>
              <c:numCache>
                <c:formatCode>General</c:formatCode>
                <c:ptCount val="22"/>
                <c:pt idx="0">
                  <c:v>55.061917038494499</c:v>
                </c:pt>
                <c:pt idx="1">
                  <c:v>52.675322384962243</c:v>
                </c:pt>
                <c:pt idx="2">
                  <c:v>52.112334893164892</c:v>
                </c:pt>
                <c:pt idx="3">
                  <c:v>52.185787563612855</c:v>
                </c:pt>
                <c:pt idx="4">
                  <c:v>52.78225686404631</c:v>
                </c:pt>
                <c:pt idx="5">
                  <c:v>54.562188250277984</c:v>
                </c:pt>
                <c:pt idx="6">
                  <c:v>58.492028527610699</c:v>
                </c:pt>
                <c:pt idx="7">
                  <c:v>58.870762123305134</c:v>
                </c:pt>
                <c:pt idx="8">
                  <c:v>58.404894489340911</c:v>
                </c:pt>
                <c:pt idx="9">
                  <c:v>57.579647443516478</c:v>
                </c:pt>
                <c:pt idx="10">
                  <c:v>56.5869755331736</c:v>
                </c:pt>
                <c:pt idx="11">
                  <c:v>54.247212939651419</c:v>
                </c:pt>
                <c:pt idx="12">
                  <c:v>53.13215544652963</c:v>
                </c:pt>
                <c:pt idx="13">
                  <c:v>51.210206790369739</c:v>
                </c:pt>
                <c:pt idx="14">
                  <c:v>48.648582907320396</c:v>
                </c:pt>
                <c:pt idx="15">
                  <c:v>46.741401544961079</c:v>
                </c:pt>
                <c:pt idx="16">
                  <c:v>45.250580572624536</c:v>
                </c:pt>
                <c:pt idx="17">
                  <c:v>43.7190695328201</c:v>
                </c:pt>
                <c:pt idx="18">
                  <c:v>44.882186078636138</c:v>
                </c:pt>
                <c:pt idx="19">
                  <c:v>45.527676655547751</c:v>
                </c:pt>
                <c:pt idx="20">
                  <c:v>47.246072296458138</c:v>
                </c:pt>
                <c:pt idx="21">
                  <c:v>44.051970465995282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83-4BDE-929A-72E47D7B211C}"/>
            </c:ext>
          </c:extLst>
        </c:ser>
        <c:ser>
          <c:idx val="1"/>
          <c:order val="1"/>
          <c:tx>
            <c:strRef>
              <c:f>'Kaikki tapaturmat'!$B$99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9"/>
          </c:marker>
          <c:cat>
            <c:strRef>
              <c:f>'Kaikki tapaturmat'!$C$97:$X$97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tapaturmat'!$C$99:$X$99</c:f>
              <c:numCache>
                <c:formatCode>General</c:formatCode>
                <c:ptCount val="22"/>
                <c:pt idx="0">
                  <c:v>74.043897737547567</c:v>
                </c:pt>
                <c:pt idx="1">
                  <c:v>72.373411926789501</c:v>
                </c:pt>
                <c:pt idx="2">
                  <c:v>70.729885768664644</c:v>
                </c:pt>
                <c:pt idx="3">
                  <c:v>70.420953366511711</c:v>
                </c:pt>
                <c:pt idx="4">
                  <c:v>70.729250002750589</c:v>
                </c:pt>
                <c:pt idx="5">
                  <c:v>73.759456428451955</c:v>
                </c:pt>
                <c:pt idx="6">
                  <c:v>77.202988044465485</c:v>
                </c:pt>
                <c:pt idx="7">
                  <c:v>82.220537640678756</c:v>
                </c:pt>
                <c:pt idx="8">
                  <c:v>80.038951257517198</c:v>
                </c:pt>
                <c:pt idx="9">
                  <c:v>80.869166396781864</c:v>
                </c:pt>
                <c:pt idx="10">
                  <c:v>78.417768363561308</c:v>
                </c:pt>
                <c:pt idx="11">
                  <c:v>75.655211847926168</c:v>
                </c:pt>
                <c:pt idx="12">
                  <c:v>70.837957319846453</c:v>
                </c:pt>
                <c:pt idx="13">
                  <c:v>69.593829900012594</c:v>
                </c:pt>
                <c:pt idx="14">
                  <c:v>64.051072855470338</c:v>
                </c:pt>
                <c:pt idx="15">
                  <c:v>61.931886863127545</c:v>
                </c:pt>
                <c:pt idx="16">
                  <c:v>58.806856069569662</c:v>
                </c:pt>
                <c:pt idx="17">
                  <c:v>56.820495356266356</c:v>
                </c:pt>
                <c:pt idx="18">
                  <c:v>58.326300626731211</c:v>
                </c:pt>
                <c:pt idx="19">
                  <c:v>61.159245361845379</c:v>
                </c:pt>
                <c:pt idx="20">
                  <c:v>61.947130125693555</c:v>
                </c:pt>
                <c:pt idx="21">
                  <c:v>56.776072092782876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83-4BDE-929A-72E47D7B211C}"/>
            </c:ext>
          </c:extLst>
        </c:ser>
        <c:ser>
          <c:idx val="2"/>
          <c:order val="2"/>
          <c:tx>
            <c:strRef>
              <c:f>'Kaikki tapaturmat'!$B$100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9"/>
          </c:marker>
          <c:cat>
            <c:strRef>
              <c:f>'Kaikki tapaturmat'!$C$97:$X$97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tapaturmat'!$C$100:$X$100</c:f>
              <c:numCache>
                <c:formatCode>General</c:formatCode>
                <c:ptCount val="22"/>
                <c:pt idx="0">
                  <c:v>36.995412644487324</c:v>
                </c:pt>
                <c:pt idx="1">
                  <c:v>33.908852400580606</c:v>
                </c:pt>
                <c:pt idx="2">
                  <c:v>34.354360514885506</c:v>
                </c:pt>
                <c:pt idx="3">
                  <c:v>34.772084789696628</c:v>
                </c:pt>
                <c:pt idx="4">
                  <c:v>35.620631259208103</c:v>
                </c:pt>
                <c:pt idx="5">
                  <c:v>36.185161533935869</c:v>
                </c:pt>
                <c:pt idx="6">
                  <c:v>40.567814804373398</c:v>
                </c:pt>
                <c:pt idx="7">
                  <c:v>36.485877095888164</c:v>
                </c:pt>
                <c:pt idx="8">
                  <c:v>37.650196995187528</c:v>
                </c:pt>
                <c:pt idx="9">
                  <c:v>35.211046208210462</c:v>
                </c:pt>
                <c:pt idx="10">
                  <c:v>35.584553651450406</c:v>
                </c:pt>
                <c:pt idx="11">
                  <c:v>33.634589709356064</c:v>
                </c:pt>
                <c:pt idx="12">
                  <c:v>36.063225740447081</c:v>
                </c:pt>
                <c:pt idx="13">
                  <c:v>33.469965980690013</c:v>
                </c:pt>
                <c:pt idx="14">
                  <c:v>33.767479743135276</c:v>
                </c:pt>
                <c:pt idx="15">
                  <c:v>32.04727984276623</c:v>
                </c:pt>
                <c:pt idx="16">
                  <c:v>32.123573234912172</c:v>
                </c:pt>
                <c:pt idx="17">
                  <c:v>31.014229931747156</c:v>
                </c:pt>
                <c:pt idx="18">
                  <c:v>31.816895201309936</c:v>
                </c:pt>
                <c:pt idx="19">
                  <c:v>30.314971479946841</c:v>
                </c:pt>
                <c:pt idx="20">
                  <c:v>32.92029102968587</c:v>
                </c:pt>
                <c:pt idx="21">
                  <c:v>31.640704604526942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83-4BDE-929A-72E47D7B2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490624"/>
        <c:axId val="116492160"/>
      </c:lineChart>
      <c:catAx>
        <c:axId val="11649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492160"/>
        <c:crosses val="autoZero"/>
        <c:auto val="1"/>
        <c:lblAlgn val="ctr"/>
        <c:lblOffset val="100"/>
        <c:noMultiLvlLbl val="0"/>
      </c:catAx>
      <c:valAx>
        <c:axId val="116492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100 000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49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40729424625251"/>
          <c:y val="6.2601564756558509E-2"/>
          <c:w val="0.11292369747643101"/>
          <c:h val="0.173042233357193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'Kaikki tapaturmat'!$B$53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tapaturmat'!$C$52:$X$52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tapaturmat'!$C$53:$X$53</c:f>
              <c:numCache>
                <c:formatCode>General</c:formatCode>
                <c:ptCount val="22"/>
                <c:pt idx="0">
                  <c:v>0.32101372756071805</c:v>
                </c:pt>
                <c:pt idx="1">
                  <c:v>0.342143906020558</c:v>
                </c:pt>
                <c:pt idx="2">
                  <c:v>0.32814814814814813</c:v>
                </c:pt>
                <c:pt idx="3">
                  <c:v>0.33234968646255997</c:v>
                </c:pt>
                <c:pt idx="4">
                  <c:v>0.311863173216885</c:v>
                </c:pt>
                <c:pt idx="5">
                  <c:v>0.32900280898876405</c:v>
                </c:pt>
                <c:pt idx="6">
                  <c:v>0.33496571988246815</c:v>
                </c:pt>
                <c:pt idx="7">
                  <c:v>0.36748545572074987</c:v>
                </c:pt>
                <c:pt idx="8">
                  <c:v>0.38611291369240752</c:v>
                </c:pt>
                <c:pt idx="9">
                  <c:v>0.35681520314547838</c:v>
                </c:pt>
                <c:pt idx="10">
                  <c:v>0.35500995355009951</c:v>
                </c:pt>
                <c:pt idx="11">
                  <c:v>0.32586978987254567</c:v>
                </c:pt>
                <c:pt idx="12">
                  <c:v>0.30637254901960786</c:v>
                </c:pt>
                <c:pt idx="13">
                  <c:v>0.28452639190166307</c:v>
                </c:pt>
                <c:pt idx="14">
                  <c:v>0.27310606060606063</c:v>
                </c:pt>
                <c:pt idx="15">
                  <c:v>0.27080062794348508</c:v>
                </c:pt>
                <c:pt idx="16">
                  <c:v>0.24717285945072698</c:v>
                </c:pt>
                <c:pt idx="17">
                  <c:v>0.2421842434347645</c:v>
                </c:pt>
                <c:pt idx="18">
                  <c:v>0.24898785425101214</c:v>
                </c:pt>
                <c:pt idx="19">
                  <c:v>0.21912350597609562</c:v>
                </c:pt>
                <c:pt idx="20">
                  <c:v>0.22477943996931338</c:v>
                </c:pt>
                <c:pt idx="21">
                  <c:v>0.21692686935086278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9B-4FEE-A643-C31C4F598548}"/>
            </c:ext>
          </c:extLst>
        </c:ser>
        <c:ser>
          <c:idx val="1"/>
          <c:order val="1"/>
          <c:tx>
            <c:strRef>
              <c:f>'Kaikki tapaturmat'!$B$54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tapaturmat'!$C$52:$X$52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tapaturmat'!$C$54:$X$54</c:f>
              <c:numCache>
                <c:formatCode>General</c:formatCode>
                <c:ptCount val="22"/>
                <c:pt idx="0">
                  <c:v>0.41277509393451423</c:v>
                </c:pt>
                <c:pt idx="1">
                  <c:v>0.4249726177437021</c:v>
                </c:pt>
                <c:pt idx="2">
                  <c:v>0.41140301844605925</c:v>
                </c:pt>
                <c:pt idx="3">
                  <c:v>0.41689983212087295</c:v>
                </c:pt>
                <c:pt idx="4">
                  <c:v>0.39611111111111114</c:v>
                </c:pt>
                <c:pt idx="5">
                  <c:v>0.40839086563993626</c:v>
                </c:pt>
                <c:pt idx="6">
                  <c:v>0.41708796764408496</c:v>
                </c:pt>
                <c:pt idx="7">
                  <c:v>0.44302600472813236</c:v>
                </c:pt>
                <c:pt idx="8">
                  <c:v>0.45986460348162478</c:v>
                </c:pt>
                <c:pt idx="9">
                  <c:v>0.42761904761904762</c:v>
                </c:pt>
                <c:pt idx="10">
                  <c:v>0.4248046875</c:v>
                </c:pt>
                <c:pt idx="11">
                  <c:v>0.39526686807653577</c:v>
                </c:pt>
                <c:pt idx="12">
                  <c:v>0.37025147137506687</c:v>
                </c:pt>
                <c:pt idx="13">
                  <c:v>0.35102925243770317</c:v>
                </c:pt>
                <c:pt idx="14">
                  <c:v>0.34309133489461358</c:v>
                </c:pt>
                <c:pt idx="15">
                  <c:v>0.33795180722891566</c:v>
                </c:pt>
                <c:pt idx="16">
                  <c:v>0.30574857864813643</c:v>
                </c:pt>
                <c:pt idx="17">
                  <c:v>0.2970684039087948</c:v>
                </c:pt>
                <c:pt idx="18">
                  <c:v>0.30973451327433627</c:v>
                </c:pt>
                <c:pt idx="19">
                  <c:v>0.2693926638604931</c:v>
                </c:pt>
                <c:pt idx="20">
                  <c:v>0.28393598103141671</c:v>
                </c:pt>
                <c:pt idx="21">
                  <c:v>0.2575855390574564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9B-4FEE-A643-C31C4F598548}"/>
            </c:ext>
          </c:extLst>
        </c:ser>
        <c:ser>
          <c:idx val="2"/>
          <c:order val="2"/>
          <c:tx>
            <c:strRef>
              <c:f>'Kaikki tapaturmat'!$B$55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tapaturmat'!$C$52:$X$52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'Kaikki tapaturmat'!$C$55:$X$55</c:f>
              <c:numCache>
                <c:formatCode>General</c:formatCode>
                <c:ptCount val="22"/>
                <c:pt idx="0">
                  <c:v>0.14621676891615543</c:v>
                </c:pt>
                <c:pt idx="1">
                  <c:v>0.17371937639198218</c:v>
                </c:pt>
                <c:pt idx="2">
                  <c:v>0.16465422612513722</c:v>
                </c:pt>
                <c:pt idx="3">
                  <c:v>0.16883116883116883</c:v>
                </c:pt>
                <c:pt idx="4">
                  <c:v>0.15189873417721519</c:v>
                </c:pt>
                <c:pt idx="5">
                  <c:v>0.17409326424870467</c:v>
                </c:pt>
                <c:pt idx="6">
                  <c:v>0.18525345622119815</c:v>
                </c:pt>
                <c:pt idx="7">
                  <c:v>0.20429009193054137</c:v>
                </c:pt>
                <c:pt idx="8">
                  <c:v>0.23570019723865879</c:v>
                </c:pt>
                <c:pt idx="9">
                  <c:v>0.20063025210084034</c:v>
                </c:pt>
                <c:pt idx="10">
                  <c:v>0.20703933747412009</c:v>
                </c:pt>
                <c:pt idx="11">
                  <c:v>0.17557251908396945</c:v>
                </c:pt>
                <c:pt idx="12">
                  <c:v>0.18541033434650456</c:v>
                </c:pt>
                <c:pt idx="13">
                  <c:v>0.15108695652173912</c:v>
                </c:pt>
                <c:pt idx="14">
                  <c:v>0.14484978540772533</c:v>
                </c:pt>
                <c:pt idx="15">
                  <c:v>0.14527027027027026</c:v>
                </c:pt>
                <c:pt idx="16">
                  <c:v>0.14333706606942889</c:v>
                </c:pt>
                <c:pt idx="17">
                  <c:v>0.14467592592592593</c:v>
                </c:pt>
                <c:pt idx="18">
                  <c:v>0.14076576576576577</c:v>
                </c:pt>
                <c:pt idx="19">
                  <c:v>0.1204250295159386</c:v>
                </c:pt>
                <c:pt idx="20">
                  <c:v>0.11630434782608695</c:v>
                </c:pt>
                <c:pt idx="21">
                  <c:v>0.14576271186440679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9B-4FEE-A643-C31C4F598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580928"/>
        <c:axId val="117582464"/>
      </c:lineChart>
      <c:catAx>
        <c:axId val="11758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582464"/>
        <c:crosses val="autoZero"/>
        <c:auto val="1"/>
        <c:lblAlgn val="ctr"/>
        <c:lblOffset val="100"/>
        <c:noMultiLvlLbl val="0"/>
      </c:catAx>
      <c:valAx>
        <c:axId val="117582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Päihtyneiden osuus tapaturmissa kuolleista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1758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22329358542272"/>
          <c:y val="7.2339272859507059E-2"/>
          <c:w val="0.10778182477670138"/>
          <c:h val="0.170432736906944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6628937007874"/>
          <c:y val="4.8759418906628764E-2"/>
          <c:w val="0.76958131698381449"/>
          <c:h val="0.8057569878863956"/>
        </c:manualLayout>
      </c:layout>
      <c:lineChart>
        <c:grouping val="standard"/>
        <c:varyColors val="0"/>
        <c:ser>
          <c:idx val="0"/>
          <c:order val="0"/>
          <c:tx>
            <c:strRef>
              <c:f>Alkoholinkulutus!$B$4</c:f>
              <c:strCache>
                <c:ptCount val="1"/>
                <c:pt idx="0">
                  <c:v>%päihtynyt</c:v>
                </c:pt>
              </c:strCache>
            </c:strRef>
          </c:tx>
          <c:marker>
            <c:symbol val="square"/>
            <c:size val="8"/>
          </c:marker>
          <c:cat>
            <c:strRef>
              <c:f>Alkoholinkulutus!$C$3:$X$3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Alkoholinkulutus!$C$4:$X$4</c:f>
              <c:numCache>
                <c:formatCode>General</c:formatCode>
                <c:ptCount val="22"/>
                <c:pt idx="0">
                  <c:v>0.32101372756071805</c:v>
                </c:pt>
                <c:pt idx="1">
                  <c:v>0.342143906020558</c:v>
                </c:pt>
                <c:pt idx="2">
                  <c:v>0.32814814814814813</c:v>
                </c:pt>
                <c:pt idx="3">
                  <c:v>0.33234968646255997</c:v>
                </c:pt>
                <c:pt idx="4">
                  <c:v>0.311863173216885</c:v>
                </c:pt>
                <c:pt idx="5">
                  <c:v>0.32900280898876405</c:v>
                </c:pt>
                <c:pt idx="6">
                  <c:v>0.33496571988246815</c:v>
                </c:pt>
                <c:pt idx="7">
                  <c:v>0.36748545572074987</c:v>
                </c:pt>
                <c:pt idx="8">
                  <c:v>0.38611291369240752</c:v>
                </c:pt>
                <c:pt idx="9">
                  <c:v>0.35681520314547838</c:v>
                </c:pt>
                <c:pt idx="10">
                  <c:v>0.35500995355009951</c:v>
                </c:pt>
                <c:pt idx="11">
                  <c:v>0.32586978987254567</c:v>
                </c:pt>
                <c:pt idx="12">
                  <c:v>0.30637254901960786</c:v>
                </c:pt>
                <c:pt idx="13">
                  <c:v>0.28452639190166307</c:v>
                </c:pt>
                <c:pt idx="14">
                  <c:v>0.27310606060606063</c:v>
                </c:pt>
                <c:pt idx="15">
                  <c:v>0.27080062794348508</c:v>
                </c:pt>
                <c:pt idx="16">
                  <c:v>0.24717285945072698</c:v>
                </c:pt>
                <c:pt idx="17">
                  <c:v>0.2421842434347645</c:v>
                </c:pt>
                <c:pt idx="18">
                  <c:v>0.24898785425101214</c:v>
                </c:pt>
                <c:pt idx="19">
                  <c:v>0.21912350597609562</c:v>
                </c:pt>
                <c:pt idx="20">
                  <c:v>0.22477943996931338</c:v>
                </c:pt>
                <c:pt idx="21">
                  <c:v>0.21692686935086278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AF-4629-B407-6AECB8540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35712"/>
        <c:axId val="107217280"/>
      </c:lineChart>
      <c:lineChart>
        <c:grouping val="standard"/>
        <c:varyColors val="0"/>
        <c:ser>
          <c:idx val="1"/>
          <c:order val="1"/>
          <c:tx>
            <c:strRef>
              <c:f>Alkoholinkulutus!$B$5</c:f>
              <c:strCache>
                <c:ptCount val="1"/>
                <c:pt idx="0">
                  <c:v>kulutus</c:v>
                </c:pt>
              </c:strCache>
            </c:strRef>
          </c:tx>
          <c:marker>
            <c:symbol val="square"/>
            <c:size val="8"/>
          </c:marker>
          <c:cat>
            <c:strRef>
              <c:f>Alkoholinkulutus!$C$3:$X$3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Alkoholinkulutus!$C$5:$X$5</c:f>
              <c:numCache>
                <c:formatCode>General</c:formatCode>
                <c:ptCount val="22"/>
                <c:pt idx="0">
                  <c:v>10.8</c:v>
                </c:pt>
                <c:pt idx="1">
                  <c:v>10.7</c:v>
                </c:pt>
                <c:pt idx="2">
                  <c:v>10.7</c:v>
                </c:pt>
                <c:pt idx="3">
                  <c:v>11</c:v>
                </c:pt>
                <c:pt idx="4">
                  <c:v>11.2</c:v>
                </c:pt>
                <c:pt idx="5">
                  <c:v>11.3</c:v>
                </c:pt>
                <c:pt idx="6">
                  <c:v>12.5</c:v>
                </c:pt>
                <c:pt idx="7">
                  <c:v>12.7</c:v>
                </c:pt>
                <c:pt idx="8">
                  <c:v>12.3</c:v>
                </c:pt>
                <c:pt idx="9">
                  <c:v>12.7</c:v>
                </c:pt>
                <c:pt idx="10">
                  <c:v>12.5</c:v>
                </c:pt>
                <c:pt idx="11">
                  <c:v>12.3</c:v>
                </c:pt>
                <c:pt idx="12">
                  <c:v>12</c:v>
                </c:pt>
                <c:pt idx="13">
                  <c:v>12.1</c:v>
                </c:pt>
                <c:pt idx="14">
                  <c:v>11.5</c:v>
                </c:pt>
                <c:pt idx="15">
                  <c:v>11.5</c:v>
                </c:pt>
                <c:pt idx="16">
                  <c:v>11.1</c:v>
                </c:pt>
                <c:pt idx="17">
                  <c:v>10.8</c:v>
                </c:pt>
                <c:pt idx="18">
                  <c:v>10.8</c:v>
                </c:pt>
                <c:pt idx="19">
                  <c:v>10.3</c:v>
                </c:pt>
                <c:pt idx="20">
                  <c:v>10.4</c:v>
                </c:pt>
                <c:pt idx="2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AF-4629-B407-6AECB8540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21376"/>
        <c:axId val="107219200"/>
      </c:lineChart>
      <c:catAx>
        <c:axId val="11763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217280"/>
        <c:crosses val="autoZero"/>
        <c:auto val="1"/>
        <c:lblAlgn val="ctr"/>
        <c:lblOffset val="100"/>
        <c:noMultiLvlLbl val="0"/>
      </c:catAx>
      <c:valAx>
        <c:axId val="107217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Päihtyneiden osuus kuolleista,</a:t>
                </a:r>
                <a:r>
                  <a:rPr lang="fi-FI" sz="1200" baseline="0"/>
                  <a:t> %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17635712"/>
        <c:crosses val="autoZero"/>
        <c:crossBetween val="between"/>
      </c:valAx>
      <c:valAx>
        <c:axId val="1072192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Alkoholin kokonaiskulutus, litraa /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221376"/>
        <c:crosses val="max"/>
        <c:crossBetween val="between"/>
      </c:valAx>
      <c:catAx>
        <c:axId val="10722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2192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440712489063866"/>
          <c:y val="0.60942945372935098"/>
          <c:w val="0.16438853346456692"/>
          <c:h val="0.158831035448632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'Kaatumiset ja putoamiset'!$B$4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'Kaatumiset ja putoamiset'!$C$3:$X$3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'Kaatumiset ja putoamiset'!$C$4:$X$4</c:f>
              <c:numCache>
                <c:formatCode>General</c:formatCode>
                <c:ptCount val="22"/>
                <c:pt idx="0">
                  <c:v>1190</c:v>
                </c:pt>
                <c:pt idx="1">
                  <c:v>1014</c:v>
                </c:pt>
                <c:pt idx="2">
                  <c:v>1053</c:v>
                </c:pt>
                <c:pt idx="3">
                  <c:v>1038</c:v>
                </c:pt>
                <c:pt idx="4">
                  <c:v>1122</c:v>
                </c:pt>
                <c:pt idx="5">
                  <c:v>1184</c:v>
                </c:pt>
                <c:pt idx="6">
                  <c:v>1131</c:v>
                </c:pt>
                <c:pt idx="7">
                  <c:v>1239</c:v>
                </c:pt>
                <c:pt idx="8">
                  <c:v>1178</c:v>
                </c:pt>
                <c:pt idx="9">
                  <c:v>1112</c:v>
                </c:pt>
                <c:pt idx="10">
                  <c:v>1154</c:v>
                </c:pt>
                <c:pt idx="11">
                  <c:v>1188</c:v>
                </c:pt>
                <c:pt idx="12">
                  <c:v>1185</c:v>
                </c:pt>
                <c:pt idx="13">
                  <c:v>1212</c:v>
                </c:pt>
                <c:pt idx="14">
                  <c:v>1156</c:v>
                </c:pt>
                <c:pt idx="15">
                  <c:v>1113</c:v>
                </c:pt>
                <c:pt idx="16">
                  <c:v>1141</c:v>
                </c:pt>
                <c:pt idx="17">
                  <c:v>1143</c:v>
                </c:pt>
                <c:pt idx="18">
                  <c:v>1196</c:v>
                </c:pt>
                <c:pt idx="19">
                  <c:v>1237</c:v>
                </c:pt>
                <c:pt idx="20">
                  <c:v>1237</c:v>
                </c:pt>
                <c:pt idx="21">
                  <c:v>1190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3E-414D-8E04-F320A38DBBD4}"/>
            </c:ext>
          </c:extLst>
        </c:ser>
        <c:ser>
          <c:idx val="1"/>
          <c:order val="1"/>
          <c:tx>
            <c:strRef>
              <c:f>'Kaatumiset ja putoamiset'!$B$5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'Kaatumiset ja putoamiset'!$C$3:$X$3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'Kaatumiset ja putoamiset'!$C$5:$X$5</c:f>
              <c:numCache>
                <c:formatCode>General</c:formatCode>
                <c:ptCount val="22"/>
                <c:pt idx="0">
                  <c:v>612</c:v>
                </c:pt>
                <c:pt idx="1">
                  <c:v>528</c:v>
                </c:pt>
                <c:pt idx="2">
                  <c:v>537</c:v>
                </c:pt>
                <c:pt idx="3">
                  <c:v>532</c:v>
                </c:pt>
                <c:pt idx="4">
                  <c:v>562</c:v>
                </c:pt>
                <c:pt idx="5">
                  <c:v>632</c:v>
                </c:pt>
                <c:pt idx="6">
                  <c:v>598</c:v>
                </c:pt>
                <c:pt idx="7">
                  <c:v>698</c:v>
                </c:pt>
                <c:pt idx="8">
                  <c:v>642</c:v>
                </c:pt>
                <c:pt idx="9">
                  <c:v>605</c:v>
                </c:pt>
                <c:pt idx="10">
                  <c:v>624</c:v>
                </c:pt>
                <c:pt idx="11">
                  <c:v>679</c:v>
                </c:pt>
                <c:pt idx="12">
                  <c:v>628</c:v>
                </c:pt>
                <c:pt idx="13">
                  <c:v>675</c:v>
                </c:pt>
                <c:pt idx="14">
                  <c:v>609</c:v>
                </c:pt>
                <c:pt idx="15">
                  <c:v>596</c:v>
                </c:pt>
                <c:pt idx="16">
                  <c:v>587</c:v>
                </c:pt>
                <c:pt idx="17">
                  <c:v>605</c:v>
                </c:pt>
                <c:pt idx="18">
                  <c:v>648</c:v>
                </c:pt>
                <c:pt idx="19">
                  <c:v>714</c:v>
                </c:pt>
                <c:pt idx="20">
                  <c:v>668</c:v>
                </c:pt>
                <c:pt idx="21">
                  <c:v>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3E-414D-8E04-F320A38DBBD4}"/>
            </c:ext>
          </c:extLst>
        </c:ser>
        <c:ser>
          <c:idx val="2"/>
          <c:order val="2"/>
          <c:tx>
            <c:strRef>
              <c:f>'Kaatumiset ja putoamiset'!$B$6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'Kaatumiset ja putoamiset'!$C$3:$X$3</c:f>
              <c:strCach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strCache>
            </c:strRef>
          </c:cat>
          <c:val>
            <c:numRef>
              <c:f>'Kaatumiset ja putoamiset'!$C$6:$X$6</c:f>
              <c:numCache>
                <c:formatCode>General</c:formatCode>
                <c:ptCount val="22"/>
                <c:pt idx="0">
                  <c:v>578</c:v>
                </c:pt>
                <c:pt idx="1">
                  <c:v>486</c:v>
                </c:pt>
                <c:pt idx="2">
                  <c:v>516</c:v>
                </c:pt>
                <c:pt idx="3">
                  <c:v>506</c:v>
                </c:pt>
                <c:pt idx="4">
                  <c:v>560</c:v>
                </c:pt>
                <c:pt idx="5">
                  <c:v>552</c:v>
                </c:pt>
                <c:pt idx="6">
                  <c:v>533</c:v>
                </c:pt>
                <c:pt idx="7">
                  <c:v>541</c:v>
                </c:pt>
                <c:pt idx="8">
                  <c:v>536</c:v>
                </c:pt>
                <c:pt idx="9">
                  <c:v>507</c:v>
                </c:pt>
                <c:pt idx="10">
                  <c:v>530</c:v>
                </c:pt>
                <c:pt idx="11">
                  <c:v>509</c:v>
                </c:pt>
                <c:pt idx="12">
                  <c:v>557</c:v>
                </c:pt>
                <c:pt idx="13">
                  <c:v>537</c:v>
                </c:pt>
                <c:pt idx="14">
                  <c:v>547</c:v>
                </c:pt>
                <c:pt idx="15">
                  <c:v>517</c:v>
                </c:pt>
                <c:pt idx="16">
                  <c:v>554</c:v>
                </c:pt>
                <c:pt idx="17">
                  <c:v>538</c:v>
                </c:pt>
                <c:pt idx="18">
                  <c:v>548</c:v>
                </c:pt>
                <c:pt idx="19">
                  <c:v>523</c:v>
                </c:pt>
                <c:pt idx="20">
                  <c:v>569</c:v>
                </c:pt>
                <c:pt idx="21">
                  <c:v>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3E-414D-8E04-F320A38D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74624"/>
        <c:axId val="107276160"/>
      </c:lineChart>
      <c:catAx>
        <c:axId val="10727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276160"/>
        <c:crosses val="autoZero"/>
        <c:auto val="1"/>
        <c:lblAlgn val="ctr"/>
        <c:lblOffset val="100"/>
        <c:noMultiLvlLbl val="0"/>
      </c:catAx>
      <c:valAx>
        <c:axId val="107276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27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32844977507393"/>
          <c:y val="6.52403449568804E-2"/>
          <c:w val="0.13729665209941666"/>
          <c:h val="0.206661867266591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'Kaatumiset ja putoamiset'!$B$78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'Kaatumiset ja putoamiset'!$C$77:$I$77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'Kaatumiset ja putoamiset'!$C$78:$I$78</c:f>
              <c:numCache>
                <c:formatCode>General</c:formatCode>
                <c:ptCount val="7"/>
                <c:pt idx="0">
                  <c:v>0</c:v>
                </c:pt>
                <c:pt idx="1">
                  <c:v>2.6666666666666665</c:v>
                </c:pt>
                <c:pt idx="2">
                  <c:v>16.666666666666668</c:v>
                </c:pt>
                <c:pt idx="3">
                  <c:v>84</c:v>
                </c:pt>
                <c:pt idx="4">
                  <c:v>124.66666666666667</c:v>
                </c:pt>
                <c:pt idx="5">
                  <c:v>190.66666666666666</c:v>
                </c:pt>
                <c:pt idx="6">
                  <c:v>253.33333333333334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B-41F9-8C0B-047ADCC33817}"/>
            </c:ext>
          </c:extLst>
        </c:ser>
        <c:ser>
          <c:idx val="1"/>
          <c:order val="1"/>
          <c:tx>
            <c:strRef>
              <c:f>'Kaatumiset ja putoamiset'!$B$79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'Kaatumiset ja putoamiset'!$C$77:$I$77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'Kaatumiset ja putoamiset'!$C$79:$I$79</c:f>
              <c:numCache>
                <c:formatCode>General</c:formatCode>
                <c:ptCount val="7"/>
                <c:pt idx="0">
                  <c:v>0</c:v>
                </c:pt>
                <c:pt idx="1">
                  <c:v>0.33333333333333331</c:v>
                </c:pt>
                <c:pt idx="2">
                  <c:v>4</c:v>
                </c:pt>
                <c:pt idx="3">
                  <c:v>20</c:v>
                </c:pt>
                <c:pt idx="4">
                  <c:v>42</c:v>
                </c:pt>
                <c:pt idx="5">
                  <c:v>124.33333333333333</c:v>
                </c:pt>
                <c:pt idx="6">
                  <c:v>362.66666666666669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3B-41F9-8C0B-047ADCC33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98560"/>
        <c:axId val="117700096"/>
      </c:barChart>
      <c:catAx>
        <c:axId val="11769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700096"/>
        <c:crosses val="autoZero"/>
        <c:auto val="1"/>
        <c:lblAlgn val="ctr"/>
        <c:lblOffset val="100"/>
        <c:noMultiLvlLbl val="0"/>
      </c:catAx>
      <c:valAx>
        <c:axId val="117700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69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730183067568813"/>
          <c:y val="6.8331859587070332E-2"/>
          <c:w val="9.5947750563842832E-2"/>
          <c:h val="0.128933428775948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'Kaatumiset ja putoamiset'!$B$88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'Kaatumiset ja putoamiset'!$C$87:$I$87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'Kaatumiset ja putoamiset'!$C$88:$I$88</c:f>
              <c:numCache>
                <c:formatCode>General</c:formatCode>
                <c:ptCount val="7"/>
                <c:pt idx="0">
                  <c:v>0</c:v>
                </c:pt>
                <c:pt idx="1">
                  <c:v>0.84142946244227002</c:v>
                </c:pt>
                <c:pt idx="2">
                  <c:v>2.3080285697008476</c:v>
                </c:pt>
                <c:pt idx="3">
                  <c:v>11.909791833852733</c:v>
                </c:pt>
                <c:pt idx="4">
                  <c:v>37.95659551665625</c:v>
                </c:pt>
                <c:pt idx="5">
                  <c:v>123.57361055301351</c:v>
                </c:pt>
                <c:pt idx="6">
                  <c:v>551.04807894488795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3-4412-95EA-5971ABB9D502}"/>
            </c:ext>
          </c:extLst>
        </c:ser>
        <c:ser>
          <c:idx val="1"/>
          <c:order val="1"/>
          <c:tx>
            <c:strRef>
              <c:f>'Kaatumiset ja putoamiset'!$B$89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'Kaatumiset ja putoamiset'!$C$87:$I$87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75-84</c:v>
                </c:pt>
                <c:pt idx="6">
                  <c:v>85+</c:v>
                </c:pt>
              </c:strCache>
            </c:strRef>
          </c:cat>
          <c:val>
            <c:numRef>
              <c:f>'Kaatumiset ja putoamiset'!$C$89:$I$89</c:f>
              <c:numCache>
                <c:formatCode>General</c:formatCode>
                <c:ptCount val="7"/>
                <c:pt idx="0">
                  <c:v>0</c:v>
                </c:pt>
                <c:pt idx="1">
                  <c:v>0.11108617843550669</c:v>
                </c:pt>
                <c:pt idx="2">
                  <c:v>0.58804821407307184</c:v>
                </c:pt>
                <c:pt idx="3">
                  <c:v>2.8257274953175338</c:v>
                </c:pt>
                <c:pt idx="4">
                  <c:v>11.541198874091931</c:v>
                </c:pt>
                <c:pt idx="5">
                  <c:v>59.143075503350389</c:v>
                </c:pt>
                <c:pt idx="6">
                  <c:v>354.53944088348101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3-4412-95EA-5971ABB9D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64960"/>
        <c:axId val="118266496"/>
      </c:barChart>
      <c:catAx>
        <c:axId val="1182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266496"/>
        <c:crosses val="autoZero"/>
        <c:auto val="1"/>
        <c:lblAlgn val="ctr"/>
        <c:lblOffset val="100"/>
        <c:noMultiLvlLbl val="0"/>
      </c:catAx>
      <c:valAx>
        <c:axId val="118266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Kuolemia / väestön 100</a:t>
                </a:r>
                <a:r>
                  <a:rPr lang="fi-FI" sz="1200" baseline="0"/>
                  <a:t> 000 hlö</a:t>
                </a:r>
                <a:endParaRPr lang="fi-FI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26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82042869641295"/>
          <c:y val="6.4430956547098281E-2"/>
          <c:w val="0.10036059060291577"/>
          <c:h val="0.1368362723104560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t>12.2.2021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12.2.2021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12.2.2021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:a16="http://schemas.microsoft.com/office/drawing/2014/main" id="{2040C763-9F05-4FE5-B6BB-8D21B47A29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6E161A3-CA56-7846-A1C3-006058E4653B}" type="datetime1">
              <a:t>12.2.2021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90E03EE-822E-9B4E-843C-B65DE08FF4E3}" type="datetime1">
              <a:t>12.2.2021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A797A6-28BE-2346-B835-660ACCCAE0D5}" type="datetime1">
              <a:t>12.2.2021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12.2.2021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:a16="http://schemas.microsoft.com/office/drawing/2014/main" id="{64D6A81C-C30B-40FE-BECC-FE10CBC27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t>12.2.2021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t>12.2.2021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t>12.2.2021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t>12.2.2021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8686BD-7EFA-A04C-B14D-0A9961BE090B}" type="datetime1">
              <a:t>12.2.2021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12.2.2021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12.2.2021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85E2F52-2E69-3548-93F4-D787C13B26A5}" type="datetime1">
              <a:rPr lang="fi-FI" smtClean="0"/>
              <a:pPr/>
              <a:t>12.2.2021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Etunimi Sukunimi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E0E12FC-D761-4D04-90EC-7F07BD78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Tapaturmakuolemat</a:t>
            </a:r>
            <a:r>
              <a:rPr lang="en-GB" dirty="0"/>
              <a:t> </a:t>
            </a:r>
            <a:r>
              <a:rPr lang="en-GB" dirty="0" err="1"/>
              <a:t>Suomessa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7E415-D220-4552-9DC6-BC521FEBAA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Kari Haikonen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AD749-A5FF-464E-AAF9-773B6CED9B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BC6C75-7B08-EB40-8DF1-8BE2554B7B64}" type="datetime1">
              <a:rPr lang="fi-FI" smtClean="0"/>
              <a:pPr/>
              <a:t>12.2.2021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Kaatumiset ja putoamiset iäkkäillä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Iäkkäillä, 80 vuotta täyttäneillä, kuolemien kokonaismäärät ovat olleet kasvussa etenkin miehillä viimeisen 20 vuoden aikana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338195"/>
              </p:ext>
            </p:extLst>
          </p:nvPr>
        </p:nvGraphicFramePr>
        <p:xfrm>
          <a:off x="755121" y="987021"/>
          <a:ext cx="7252287" cy="377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86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Kaatumiset ja putoamiset iäkkäillä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Tilannekuva muuttuu, kun kuolemat suhteutetaan väestön kokoon</a:t>
            </a:r>
          </a:p>
          <a:p>
            <a:r>
              <a:rPr lang="fi-FI" sz="2000" dirty="0"/>
              <a:t>Sekä miehillä että naisilla ennemminkin laskeva trendi</a:t>
            </a:r>
          </a:p>
          <a:p>
            <a:r>
              <a:rPr lang="fi-FI" sz="2000" dirty="0"/>
              <a:t>Väestöön suhteutettuna iäkkäillä miehillä hieman enemmän kaatumis- ja putoamiskuolemia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940411"/>
              </p:ext>
            </p:extLst>
          </p:nvPr>
        </p:nvGraphicFramePr>
        <p:xfrm>
          <a:off x="719997" y="952731"/>
          <a:ext cx="6629385" cy="383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063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Kuljetustapaturmat (~liikenne)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Liikennetapaturmat radikaalisti vähentyneet viimeisen 20 vuoden jaksolla</a:t>
            </a:r>
          </a:p>
          <a:p>
            <a:r>
              <a:rPr lang="fi-FI" sz="2000" dirty="0"/>
              <a:t>Miehillä vähenemä 412 -&gt; 195 (yli 50%)</a:t>
            </a:r>
          </a:p>
          <a:p>
            <a:r>
              <a:rPr lang="fi-FI" sz="2000" dirty="0"/>
              <a:t>Naisilla vähenemä 139 -&gt; 45 (yli 60%)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29702"/>
              </p:ext>
            </p:extLst>
          </p:nvPr>
        </p:nvGraphicFramePr>
        <p:xfrm>
          <a:off x="410198" y="1069275"/>
          <a:ext cx="7482840" cy="37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07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Kuljetustapaturmat (~liikenne)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Väestön kokoon suhteutettuna vähenemä vieläkin suurempi</a:t>
            </a:r>
          </a:p>
          <a:p>
            <a:r>
              <a:rPr lang="fi-FI" sz="2000" dirty="0"/>
              <a:t>Miehillä vähenemä 16.3 -&gt; 7.2 (56%)</a:t>
            </a:r>
          </a:p>
          <a:p>
            <a:r>
              <a:rPr lang="fi-FI" sz="2000" dirty="0"/>
              <a:t>Naisilla vähenemä 5.3 -&gt; 1.6 (70%)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258614"/>
              </p:ext>
            </p:extLst>
          </p:nvPr>
        </p:nvGraphicFramePr>
        <p:xfrm>
          <a:off x="580970" y="1129630"/>
          <a:ext cx="8221197" cy="367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85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Kuljetustapaturmat (~liikenne)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Keski-ikäisillä sattuu eniten</a:t>
            </a:r>
          </a:p>
          <a:p>
            <a:r>
              <a:rPr lang="fi-FI" sz="2000" dirty="0"/>
              <a:t>Kaiken kaikkiaan miehillä valtaosa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962593"/>
              </p:ext>
            </p:extLst>
          </p:nvPr>
        </p:nvGraphicFramePr>
        <p:xfrm>
          <a:off x="617612" y="1073405"/>
          <a:ext cx="5829300" cy="353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571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Kuljetustapaturmat (~liikenne)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Väestön kokoon suhteutettuna nuorilla aikuisilla miehillä piikki</a:t>
            </a:r>
          </a:p>
          <a:p>
            <a:r>
              <a:rPr lang="fi-FI" sz="2000" dirty="0"/>
              <a:t>Iäkkäillä miehillä suurin ilmaantuvuus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23827"/>
              </p:ext>
            </p:extLst>
          </p:nvPr>
        </p:nvGraphicFramePr>
        <p:xfrm>
          <a:off x="410198" y="1078034"/>
          <a:ext cx="5509260" cy="360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15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Myrkytysten määrä on hieman vähentynyt vuosituhannen vaihteesta nykyhetkeen</a:t>
            </a:r>
          </a:p>
          <a:p>
            <a:r>
              <a:rPr lang="fi-FI" sz="2000" dirty="0"/>
              <a:t>Huippukausi tapahtui 2006-2008</a:t>
            </a:r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523348"/>
              </p:ext>
            </p:extLst>
          </p:nvPr>
        </p:nvGraphicFramePr>
        <p:xfrm>
          <a:off x="615013" y="1238108"/>
          <a:ext cx="6742916" cy="349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0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Myrkytysten tarkastelu suhteutettuna väestön kokoon ei muuta tilannekuvaa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307714"/>
              </p:ext>
            </p:extLst>
          </p:nvPr>
        </p:nvGraphicFramePr>
        <p:xfrm>
          <a:off x="719998" y="1145582"/>
          <a:ext cx="6667500" cy="365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65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Keski-ikäisillä eniten</a:t>
            </a:r>
          </a:p>
          <a:p>
            <a:r>
              <a:rPr lang="fi-FI" sz="2000" dirty="0"/>
              <a:t>Lapsilla harvinaisia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113776"/>
              </p:ext>
            </p:extLst>
          </p:nvPr>
        </p:nvGraphicFramePr>
        <p:xfrm>
          <a:off x="719997" y="1166697"/>
          <a:ext cx="6373011" cy="345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90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endParaRPr lang="fi-FI" sz="2000" dirty="0"/>
          </a:p>
          <a:p>
            <a:r>
              <a:rPr lang="fi-FI" sz="2000" dirty="0"/>
              <a:t>Myrkytysten tarkastelu suhteutettuna väestön kokoon ei muuta kokonaiskuvaa</a:t>
            </a:r>
          </a:p>
          <a:p>
            <a:r>
              <a:rPr lang="fi-FI" sz="2000" dirty="0"/>
              <a:t>Hyvää kehitystä; alle 15-vuotiailla ei myrkytyskuolemia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407568"/>
              </p:ext>
            </p:extLst>
          </p:nvPr>
        </p:nvGraphicFramePr>
        <p:xfrm>
          <a:off x="624840" y="1056848"/>
          <a:ext cx="8100416" cy="386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72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12010-753D-4C6A-BE77-3F6D88AA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Koti- ja vapaa-ajan tapaturmat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3893C-23AE-4461-94DE-5A9953371A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5033472"/>
            <a:ext cx="10753200" cy="1122527"/>
          </a:xfrm>
        </p:spPr>
        <p:txBody>
          <a:bodyPr/>
          <a:lstStyle/>
          <a:p>
            <a:r>
              <a:rPr lang="fi-FI" sz="1800" dirty="0"/>
              <a:t>Koti- ja vapaa-ajan tapaturmien huippu ajoittui samoihin aikoihin alkoholimyrkytysten huipun kanssa</a:t>
            </a:r>
          </a:p>
          <a:p>
            <a:r>
              <a:rPr lang="fi-FI" sz="1800" dirty="0"/>
              <a:t>Pääosin positiivinen kehitys viimeiset 10 vuotta, tosin väliin mahtuu lyhyt nousu</a:t>
            </a:r>
          </a:p>
          <a:p>
            <a:r>
              <a:rPr lang="fi-FI" sz="1800" dirty="0"/>
              <a:t>18 % vähenemä ”</a:t>
            </a:r>
            <a:r>
              <a:rPr lang="fi-FI" sz="1800" dirty="0" err="1"/>
              <a:t>huippu”vuosista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72524B-9A14-4225-B50F-34A45FC619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80A81C-B9E9-416F-A020-A795DDE18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8A2F9E-C1D9-4356-AC14-D38FB92B9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15357"/>
              </p:ext>
            </p:extLst>
          </p:nvPr>
        </p:nvGraphicFramePr>
        <p:xfrm>
          <a:off x="656887" y="1044563"/>
          <a:ext cx="6504489" cy="376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0506"/>
              </p:ext>
            </p:extLst>
          </p:nvPr>
        </p:nvGraphicFramePr>
        <p:xfrm>
          <a:off x="7435040" y="1749752"/>
          <a:ext cx="40919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6210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endParaRPr lang="fi-FI" sz="1600" dirty="0"/>
          </a:p>
          <a:p>
            <a:r>
              <a:rPr lang="fi-FI" sz="1200" dirty="0"/>
              <a:t>Karkeasti ottaen kahdenlaisia myrkytyksiä; alkoholi ja muut aineet (pääosin lääkeaineet ja huumeet)</a:t>
            </a:r>
          </a:p>
          <a:p>
            <a:r>
              <a:rPr lang="fi-FI" sz="1200" dirty="0"/>
              <a:t>Alkoholimyrkytyksissä piikki 2005-2008, jolloin alkoholimyrkytyksiä kaksinkertaisesti muihin myrkytyksiin nähden</a:t>
            </a:r>
          </a:p>
          <a:p>
            <a:r>
              <a:rPr lang="fi-FI" sz="1200" dirty="0"/>
              <a:t>Tuorein tieto kertoo, että miehillä alkoholimyrkytykset ovat likimain yhtä yleisiä kuin muut (lääkeaine / huumausaine)</a:t>
            </a:r>
          </a:p>
          <a:p>
            <a:r>
              <a:rPr lang="fi-FI" sz="1200" dirty="0"/>
              <a:t>Huumaus/lääkeainemyrkytysten huippu ajoittui hieman alkoholimyrkytysten huipun jälkeen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74252"/>
              </p:ext>
            </p:extLst>
          </p:nvPr>
        </p:nvGraphicFramePr>
        <p:xfrm>
          <a:off x="612555" y="1026368"/>
          <a:ext cx="7241029" cy="370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45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endParaRPr lang="fi-FI" sz="1600" dirty="0"/>
          </a:p>
          <a:p>
            <a:r>
              <a:rPr lang="fi-FI" sz="1600" dirty="0"/>
              <a:t>Samoin kuin miehillä, alkoholimyrkytykset olivat yleisempiä jaksolla 2003-2008, huippu ajoittui vuoteen 2006</a:t>
            </a:r>
          </a:p>
          <a:p>
            <a:r>
              <a:rPr lang="fi-FI" sz="1600" dirty="0"/>
              <a:t>Vuoden 2010 jälkeen alkoholimyrkytykset olivat likimain yhtä yleisiä kuin muut myrkytykset (lääkkeet/huumausaineet)</a:t>
            </a:r>
          </a:p>
          <a:p>
            <a:r>
              <a:rPr lang="fi-FI" sz="1600" dirty="0"/>
              <a:t>Samoin kuin miehillä, huumaus/lääkeainemyrkytysten huippu ajoittui muutaman vuoden alkoholimyrkytysten huipun jälkeen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422403"/>
              </p:ext>
            </p:extLst>
          </p:nvPr>
        </p:nvGraphicFramePr>
        <p:xfrm>
          <a:off x="598347" y="1006891"/>
          <a:ext cx="7007409" cy="417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96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Hukkumiset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endParaRPr lang="fi-FI" sz="2000" dirty="0"/>
          </a:p>
          <a:p>
            <a:r>
              <a:rPr lang="fi-FI" sz="2000" dirty="0"/>
              <a:t>Hukkumisissa vähentymää miehillä</a:t>
            </a:r>
          </a:p>
          <a:p>
            <a:r>
              <a:rPr lang="fi-FI" sz="2000" dirty="0"/>
              <a:t>Jakson alussa (98-99) keskimäärin 185 hukkumista / vuosi, lopussa keskimäärin 131 (lähes 30% vähenemä)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55419"/>
              </p:ext>
            </p:extLst>
          </p:nvPr>
        </p:nvGraphicFramePr>
        <p:xfrm>
          <a:off x="470409" y="1223419"/>
          <a:ext cx="9102719" cy="39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08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Hukkumiset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Väestön kokoon suhteutettuna vähenemä myös merkittävä; 3,6:sta (98-99) 2,4:ään (18-19), vähenemä 34%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705292"/>
              </p:ext>
            </p:extLst>
          </p:nvPr>
        </p:nvGraphicFramePr>
        <p:xfrm>
          <a:off x="719998" y="983211"/>
          <a:ext cx="7355778" cy="379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34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Hukkumiset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Hukkumiskuolemat tapahtuvat pääosin keski-ikäisille ja iäkkäämmille</a:t>
            </a:r>
          </a:p>
          <a:p>
            <a:r>
              <a:rPr lang="fi-FI" sz="2000" dirty="0"/>
              <a:t>Miehiä selvästi enemmän kaikissa ikäryhmissä</a:t>
            </a:r>
          </a:p>
          <a:p>
            <a:r>
              <a:rPr lang="fi-FI" sz="2000" dirty="0"/>
              <a:t>Suurimmat ryhmät 45-74-vuotiaat miehet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969916"/>
              </p:ext>
            </p:extLst>
          </p:nvPr>
        </p:nvGraphicFramePr>
        <p:xfrm>
          <a:off x="607250" y="983639"/>
          <a:ext cx="6203748" cy="379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72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Hukkumiset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Väestön kokoon suhteutettuna suurimman riskin ryhmä on iäkkäät miehet</a:t>
            </a:r>
          </a:p>
          <a:p>
            <a:r>
              <a:rPr lang="fi-FI" sz="2000" dirty="0"/>
              <a:t>Nuorilla määrät ovat melko vähäisiä, mutta yleistyvät työikäisillä noin 45 ikävuodesta alkaen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99662"/>
              </p:ext>
            </p:extLst>
          </p:nvPr>
        </p:nvGraphicFramePr>
        <p:xfrm>
          <a:off x="631748" y="974986"/>
          <a:ext cx="7367116" cy="384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07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Hukkumiset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1600" dirty="0"/>
              <a:t>Päihtymys on mukana suuressa osassa hukkumiskuolemia</a:t>
            </a:r>
          </a:p>
          <a:p>
            <a:r>
              <a:rPr lang="fi-FI" sz="1600" dirty="0"/>
              <a:t>Karkeasti ottaen tarkastelujakson alusta puoleen väliin päihtymys oli roolissa noin 60%:ssa hukkumisissa, mutta on viime vuosina ollut pääosin 50%:n tuntumassa</a:t>
            </a:r>
          </a:p>
          <a:p>
            <a:r>
              <a:rPr lang="fi-FI" sz="1600" dirty="0"/>
              <a:t>Naisilla vaihtelu on suurta johtuen suhteellisen pienistä hukkumisten määristä vuosittain</a:t>
            </a:r>
          </a:p>
          <a:p>
            <a:r>
              <a:rPr lang="fi-FI" sz="1600" dirty="0"/>
              <a:t>Päihtyneisyys on pääosin alkoholipäihtymystä, huume/lääkeainepäihtyneitä vain yksittäisiä tapauksia vuosittain</a:t>
            </a:r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32975"/>
              </p:ext>
            </p:extLst>
          </p:nvPr>
        </p:nvGraphicFramePr>
        <p:xfrm>
          <a:off x="719998" y="996492"/>
          <a:ext cx="7005400" cy="392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777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Tulipalot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1800" dirty="0"/>
              <a:t>Palokuolemat ovat selvästi vähentyneet viimeisen kahden vuosikymmenen aikana; 98-99 keskimäärin 77, 18-19 keskimäärin 47, lähes 40% vähenemä</a:t>
            </a:r>
          </a:p>
          <a:p>
            <a:r>
              <a:rPr lang="fi-FI" sz="1800" dirty="0"/>
              <a:t>Vähenemä perustuu valtaosin vähenemään miehillä</a:t>
            </a:r>
          </a:p>
          <a:p>
            <a:r>
              <a:rPr lang="fi-FI" sz="1800" dirty="0"/>
              <a:t>Tässä tarkastelussa mukana ei ole itsensä vahingoittamiset, henkirikokset eikä tahallisuudelta</a:t>
            </a:r>
            <a:r>
              <a:rPr lang="fi-FI" sz="2000" dirty="0"/>
              <a:t> epäselvät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741424"/>
              </p:ext>
            </p:extLst>
          </p:nvPr>
        </p:nvGraphicFramePr>
        <p:xfrm>
          <a:off x="572817" y="877635"/>
          <a:ext cx="7947339" cy="404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24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Tulipalot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2000" dirty="0"/>
              <a:t>Väestön kokoon suhteutettuna vähenemä on ollut jopa vielä merkittävämpi; 1.48:sta (98-99) 0.85:een (18-19), 43 % vähenemä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65215"/>
              </p:ext>
            </p:extLst>
          </p:nvPr>
        </p:nvGraphicFramePr>
        <p:xfrm>
          <a:off x="615403" y="985988"/>
          <a:ext cx="7913299" cy="382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364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Tulipalot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2000" dirty="0"/>
              <a:t>Palokuolemat on valtaosin keski-ikäisten ja iäkkäämpien ongelma</a:t>
            </a:r>
          </a:p>
          <a:p>
            <a:r>
              <a:rPr lang="fi-FI" sz="2000" dirty="0"/>
              <a:t>Nuorilla vuosittain yksittäisiä tapauksia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42760"/>
              </p:ext>
            </p:extLst>
          </p:nvPr>
        </p:nvGraphicFramePr>
        <p:xfrm>
          <a:off x="656602" y="1014813"/>
          <a:ext cx="5564736" cy="361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62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12010-753D-4C6A-BE77-3F6D88AA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Tapaturmakuolleisuus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3893C-23AE-4461-94DE-5A9953371A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5033472"/>
            <a:ext cx="10753200" cy="1122527"/>
          </a:xfrm>
        </p:spPr>
        <p:txBody>
          <a:bodyPr/>
          <a:lstStyle/>
          <a:p>
            <a:r>
              <a:rPr lang="fi-FI" sz="1800" dirty="0"/>
              <a:t>Kuolleisuus tapaturmiin on vähentynyt viimeisen kahden vuosikymmenen aikana</a:t>
            </a:r>
          </a:p>
          <a:p>
            <a:r>
              <a:rPr lang="fi-FI" sz="1800" dirty="0"/>
              <a:t>Vähentymä on selkeämpi miehillä</a:t>
            </a:r>
          </a:p>
          <a:p>
            <a:r>
              <a:rPr lang="fi-FI" sz="1800" dirty="0"/>
              <a:t>21 % vähenemä ”</a:t>
            </a:r>
            <a:r>
              <a:rPr lang="fi-FI" sz="1800" dirty="0" err="1"/>
              <a:t>huippu”vuosista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72524B-9A14-4225-B50F-34A45FC619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80A81C-B9E9-416F-A020-A795DDE18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8A2F9E-C1D9-4356-AC14-D38FB92B9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90921"/>
              </p:ext>
            </p:extLst>
          </p:nvPr>
        </p:nvGraphicFramePr>
        <p:xfrm>
          <a:off x="720724" y="1138673"/>
          <a:ext cx="7193280" cy="36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78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Tulipalot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2000" dirty="0"/>
              <a:t>Kun palokuolemien määrä suhteutetaan väestön kokoon, myös iäkkäät nousevat esiin riskiryhmänä</a:t>
            </a:r>
          </a:p>
          <a:p>
            <a:r>
              <a:rPr lang="fi-FI" sz="2000" dirty="0"/>
              <a:t>Nuorilla kuolleisuus on vähäistä, mutta nousee työikäisillä keski-ikäisillä merkittävästi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75818"/>
              </p:ext>
            </p:extLst>
          </p:nvPr>
        </p:nvGraphicFramePr>
        <p:xfrm>
          <a:off x="719998" y="972085"/>
          <a:ext cx="6005542" cy="365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79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Tulipalot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1600" dirty="0"/>
              <a:t>Päihtyneisyys liittyy usein palokuolemiin</a:t>
            </a:r>
          </a:p>
          <a:p>
            <a:r>
              <a:rPr lang="fi-FI" sz="1600" dirty="0"/>
              <a:t>Miehillä päihtyneiden osuus noin 10 %</a:t>
            </a:r>
            <a:r>
              <a:rPr lang="fi-FI" sz="1600" dirty="0" err="1"/>
              <a:t>-yks</a:t>
            </a:r>
            <a:r>
              <a:rPr lang="fi-FI" sz="1600" dirty="0"/>
              <a:t> korkeampi kuin naisilla</a:t>
            </a:r>
          </a:p>
          <a:p>
            <a:r>
              <a:rPr lang="fi-FI" sz="1600" dirty="0"/>
              <a:t>1998-2009 päihtyneiden osuus oli karkeasti ottaen 60 %, kun se asettui noin 50 %:iin vuonna 2010</a:t>
            </a:r>
          </a:p>
          <a:p>
            <a:r>
              <a:rPr lang="fi-FI" sz="1600" dirty="0"/>
              <a:t>Valtaosa alkoholipäihtyneitä, huume/lääkeainepäihtyneitä vain yksittäisiä tapauksia vuosittain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454056"/>
              </p:ext>
            </p:extLst>
          </p:nvPr>
        </p:nvGraphicFramePr>
        <p:xfrm>
          <a:off x="641113" y="977675"/>
          <a:ext cx="7200900" cy="407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059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Tukehtumiset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1600" dirty="0"/>
              <a:t>Tukehtumiskuolemien määrä on laskenut sekä miehillä että naisilla viimeisen 20 vuoden aikana</a:t>
            </a:r>
          </a:p>
          <a:p>
            <a:r>
              <a:rPr lang="fi-FI" sz="1600" dirty="0"/>
              <a:t>Keski-ikäiset ja hieman iäkkäämmät miehet suurin ryhmä</a:t>
            </a:r>
          </a:p>
          <a:p>
            <a:r>
              <a:rPr lang="fi-FI" sz="1600" dirty="0"/>
              <a:t>Kolmen viimeisen vuoden aikana päihtyneinä tukehtumisiin kuoli miehistä 40% ja naisista 27%</a:t>
            </a:r>
          </a:p>
          <a:p>
            <a:r>
              <a:rPr lang="fi-FI" sz="1600" dirty="0"/>
              <a:t>Pääosin ” Hengitysteiden tukkiutumiseen johtava ruuan henkeen vetäminen tai nieleminen”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238984"/>
              </p:ext>
            </p:extLst>
          </p:nvPr>
        </p:nvGraphicFramePr>
        <p:xfrm>
          <a:off x="547214" y="1004434"/>
          <a:ext cx="5332293" cy="331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489059"/>
              </p:ext>
            </p:extLst>
          </p:nvPr>
        </p:nvGraphicFramePr>
        <p:xfrm>
          <a:off x="5986798" y="1004434"/>
          <a:ext cx="5486400" cy="357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06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Paleltumiset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5050565"/>
            <a:ext cx="11063000" cy="1233622"/>
          </a:xfrm>
        </p:spPr>
        <p:txBody>
          <a:bodyPr/>
          <a:lstStyle/>
          <a:p>
            <a:r>
              <a:rPr lang="fi-FI" sz="1600" dirty="0"/>
              <a:t>Paleltumiskuolemien määrä on vaihdellut voimakkaasti miehillä, naisilla melko vakio 20 / vuosi</a:t>
            </a:r>
          </a:p>
          <a:p>
            <a:r>
              <a:rPr lang="fi-FI" sz="1600" dirty="0"/>
              <a:t>Miehillä karkeasti ottaen kaksinkertainen määrä</a:t>
            </a:r>
          </a:p>
          <a:p>
            <a:r>
              <a:rPr lang="fi-FI" sz="1600" dirty="0"/>
              <a:t>Korreloi jonkin verran talven keskilämpötiloihin; paleltumiset vs. HKI talven keskilämpötila r=-0.33, Jyväskylä r=-0.36</a:t>
            </a:r>
          </a:p>
          <a:p>
            <a:r>
              <a:rPr lang="fi-FI" sz="1600" dirty="0"/>
              <a:t>Päihtyneinä paleltuneiden osuus hieman laskenut; 50-60% 98-2007, 40-50% 2008-2019</a:t>
            </a:r>
          </a:p>
          <a:p>
            <a:endParaRPr lang="fi-FI" sz="1600" dirty="0"/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58333"/>
              </p:ext>
            </p:extLst>
          </p:nvPr>
        </p:nvGraphicFramePr>
        <p:xfrm>
          <a:off x="271788" y="989514"/>
          <a:ext cx="5146245" cy="381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043629"/>
              </p:ext>
            </p:extLst>
          </p:nvPr>
        </p:nvGraphicFramePr>
        <p:xfrm>
          <a:off x="5418033" y="1218879"/>
          <a:ext cx="6637020" cy="345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529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Kuumuus (saunakuolemat)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4920" y="5070685"/>
            <a:ext cx="11063000" cy="1233622"/>
          </a:xfrm>
        </p:spPr>
        <p:txBody>
          <a:bodyPr/>
          <a:lstStyle/>
          <a:p>
            <a:r>
              <a:rPr lang="fi-FI" sz="1600" dirty="0"/>
              <a:t>Saunakuolemien määrä on noussut viimeisen 20 vuoden jaksolla, nousu pääosin naisilla, mistä johtuu?</a:t>
            </a:r>
          </a:p>
          <a:p>
            <a:r>
              <a:rPr lang="fi-FI" sz="1600" dirty="0"/>
              <a:t>Päihtyneinä saunaan kuolleiden osuus pienentynyt (80% -&gt; 60%), mikä ilmiö taustalla?</a:t>
            </a:r>
          </a:p>
          <a:p>
            <a:endParaRPr lang="fi-FI" sz="1600" dirty="0"/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34</a:t>
            </a:fld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558301"/>
              </p:ext>
            </p:extLst>
          </p:nvPr>
        </p:nvGraphicFramePr>
        <p:xfrm>
          <a:off x="410198" y="1091243"/>
          <a:ext cx="5674408" cy="336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480182"/>
              </p:ext>
            </p:extLst>
          </p:nvPr>
        </p:nvGraphicFramePr>
        <p:xfrm>
          <a:off x="5865121" y="1231267"/>
          <a:ext cx="6187440" cy="338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57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E4CA11-731B-44CB-B170-A1466F09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Tapaturmakuolleisuus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6B40A4-692C-4AD8-881B-9B94249AB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4819829"/>
            <a:ext cx="10753200" cy="1336171"/>
          </a:xfrm>
        </p:spPr>
        <p:txBody>
          <a:bodyPr/>
          <a:lstStyle/>
          <a:p>
            <a:r>
              <a:rPr lang="fi-FI" sz="2000" dirty="0"/>
              <a:t>Samoin kuin kokonaiskuolleisuudessa, väestösuhteutettu kuolleisuus on laskenut</a:t>
            </a:r>
          </a:p>
          <a:p>
            <a:r>
              <a:rPr lang="fi-FI" sz="2000" dirty="0"/>
              <a:t>Vähenemä jopa 30% huippuvuosista</a:t>
            </a:r>
          </a:p>
          <a:p>
            <a:r>
              <a:rPr lang="fi-FI" sz="2000" dirty="0"/>
              <a:t>Väestösuhteinen vähenemä näkyy nyt selkeämmin myös naisilla (</a:t>
            </a:r>
            <a:r>
              <a:rPr lang="fi-FI" sz="2000" dirty="0" err="1"/>
              <a:t>aih</a:t>
            </a:r>
            <a:r>
              <a:rPr lang="fi-FI" sz="2000" dirty="0"/>
              <a:t>. väestön koon kasvu)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12.2.2021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98DE9F-BD11-4844-B970-C99D3C3CA4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F59BFE-2928-4DBE-8A7E-DC752C1AC0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276949"/>
              </p:ext>
            </p:extLst>
          </p:nvPr>
        </p:nvGraphicFramePr>
        <p:xfrm>
          <a:off x="720723" y="1079351"/>
          <a:ext cx="7876345" cy="374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54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CE896-D036-4A28-A2FB-04D1F169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Päihtymys usein osallisena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AC6A53-60BD-403A-A577-0F17BC7C0A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7290" y="4888194"/>
            <a:ext cx="11045908" cy="1267806"/>
          </a:xfrm>
        </p:spPr>
        <p:txBody>
          <a:bodyPr/>
          <a:lstStyle/>
          <a:p>
            <a:r>
              <a:rPr lang="fi-FI" sz="2000" dirty="0"/>
              <a:t>Päihtymyksen osallisuudesta tapaturmiin oli piikki vuoden 2006 tietämillä</a:t>
            </a:r>
          </a:p>
          <a:p>
            <a:r>
              <a:rPr lang="fi-FI" sz="2000" dirty="0"/>
              <a:t>Jakson alussa noin kolmannes tapaturmista sattui päihtyneenä, jakson lopulla enää hieman useampi kuin joka viides</a:t>
            </a:r>
          </a:p>
          <a:p>
            <a:r>
              <a:rPr lang="fi-FI" sz="2000" dirty="0"/>
              <a:t>Vähenemä selkeää miehillä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1A132B-03DF-4DEB-ACA3-70C83AEF86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76224D-535D-4EF3-AC8D-B0937C7777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44558D-90AC-4459-A5D8-AC9F1D27B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105757"/>
              </p:ext>
            </p:extLst>
          </p:nvPr>
        </p:nvGraphicFramePr>
        <p:xfrm>
          <a:off x="686786" y="1407795"/>
          <a:ext cx="7602635" cy="348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868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CE896-D036-4A28-A2FB-04D1F169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Päihtymys usein osallisena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AC6A53-60BD-403A-A577-0F17BC7C0A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7290" y="4888194"/>
            <a:ext cx="11045908" cy="1267806"/>
          </a:xfrm>
        </p:spPr>
        <p:txBody>
          <a:bodyPr/>
          <a:lstStyle/>
          <a:p>
            <a:r>
              <a:rPr lang="fi-FI" sz="2000" dirty="0"/>
              <a:t>Päihtyneinä tapaturmissa kuolleiden osuus jokseenkin seurailee alkoholin kokonaiskulutusta</a:t>
            </a:r>
          </a:p>
          <a:p>
            <a:r>
              <a:rPr lang="fi-FI" sz="2000" dirty="0"/>
              <a:t>Alkoholin kokonaiskulutus korreloi päihtyneinä tapaturmissa kuolleisuutta (r=0.69)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1A132B-03DF-4DEB-ACA3-70C83AEF86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76224D-535D-4EF3-AC8D-B0937C7777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44558D-90AC-4459-A5D8-AC9F1D27B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933170"/>
              </p:ext>
            </p:extLst>
          </p:nvPr>
        </p:nvGraphicFramePr>
        <p:xfrm>
          <a:off x="719997" y="983246"/>
          <a:ext cx="7107951" cy="383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Kaatumiset ja putoamiset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Miehille ja naisille sattuu lähes yhtä paljon kuolemia kaatumisissa ja putoamisissa, yhteensä noin 1200 / vuosi</a:t>
            </a:r>
          </a:p>
          <a:p>
            <a:r>
              <a:rPr lang="fi-FI" sz="2000" dirty="0"/>
              <a:t>Lievä nousu kahdessa vuosikymmenessä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897510"/>
              </p:ext>
            </p:extLst>
          </p:nvPr>
        </p:nvGraphicFramePr>
        <p:xfrm>
          <a:off x="543869" y="1119499"/>
          <a:ext cx="7831010" cy="372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01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Kaatumiset ja putoamiset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Valtaosa kaatumisista sattuu iäkkäille (75+)</a:t>
            </a:r>
          </a:p>
          <a:p>
            <a:r>
              <a:rPr lang="fi-FI" sz="2000" dirty="0"/>
              <a:t>Aivan iäkkäimpien joukossa naisille sattuu miehiä enemmän</a:t>
            </a:r>
          </a:p>
          <a:p>
            <a:r>
              <a:rPr lang="fi-FI" sz="2000" dirty="0"/>
              <a:t>Nuorilla ja työikäisillä kaatumis- ja putoamiskuolemat eivät ole kovin yleisiä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97422"/>
              </p:ext>
            </p:extLst>
          </p:nvPr>
        </p:nvGraphicFramePr>
        <p:xfrm>
          <a:off x="719998" y="1006890"/>
          <a:ext cx="606552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12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Kaatumiset ja putoamiset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198" y="4922378"/>
            <a:ext cx="11063000" cy="1233622"/>
          </a:xfrm>
        </p:spPr>
        <p:txBody>
          <a:bodyPr/>
          <a:lstStyle/>
          <a:p>
            <a:r>
              <a:rPr lang="fi-FI" sz="2000" dirty="0"/>
              <a:t>Väestön kokoon suhteutettuna tarkastelu paljastaa suurimman ongelmaryhmän: 85-vuotta täyttäneet</a:t>
            </a:r>
          </a:p>
          <a:p>
            <a:r>
              <a:rPr lang="fi-FI" sz="2000" dirty="0"/>
              <a:t>Nuorilla ja työikäisillä väestön kokoon suhteessa harvinaisia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12.2.2021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50725"/>
              </p:ext>
            </p:extLst>
          </p:nvPr>
        </p:nvGraphicFramePr>
        <p:xfrm>
          <a:off x="581575" y="990120"/>
          <a:ext cx="6784899" cy="351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700862"/>
      </p:ext>
    </p:extLst>
  </p:cSld>
  <p:clrMapOvr>
    <a:masterClrMapping/>
  </p:clrMapOvr>
</p:sld>
</file>

<file path=ppt/theme/theme1.xml><?xml version="1.0" encoding="utf-8"?>
<a:theme xmlns:a="http://schemas.openxmlformats.org/drawingml/2006/main" name="THL_ppt-pohja_FI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D279F72-949A-449F-91DB-D9F6B2DC6D5F}" vid="{1403DCCF-56B2-4717-AF3C-30E5419E1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THL_ppt-pohja_FI_2019</Template>
  <TotalTime>865</TotalTime>
  <Words>1153</Words>
  <Application>Microsoft Office PowerPoint</Application>
  <PresentationFormat>Widescreen</PresentationFormat>
  <Paragraphs>280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Source Sans Pro</vt:lpstr>
      <vt:lpstr>THL_ppt-pohja_FI_2019</vt:lpstr>
      <vt:lpstr>Tapaturmakuolemat Suomessa</vt:lpstr>
      <vt:lpstr>Koti- ja vapaa-ajan tapaturmat</vt:lpstr>
      <vt:lpstr>Tapaturmakuolleisuus</vt:lpstr>
      <vt:lpstr>Tapaturmakuolleisuus</vt:lpstr>
      <vt:lpstr>Päihtymys usein osallisena</vt:lpstr>
      <vt:lpstr>Päihtymys usein osallisena</vt:lpstr>
      <vt:lpstr>Kaatumiset ja putoamiset</vt:lpstr>
      <vt:lpstr>Kaatumiset ja putoamiset</vt:lpstr>
      <vt:lpstr>Kaatumiset ja putoamiset</vt:lpstr>
      <vt:lpstr>Kaatumiset ja putoamiset iäkkäillä</vt:lpstr>
      <vt:lpstr>Kaatumiset ja putoamiset iäkkäillä</vt:lpstr>
      <vt:lpstr>Kuljetustapaturmat (~liikenne)</vt:lpstr>
      <vt:lpstr>Kuljetustapaturmat (~liikenne)</vt:lpstr>
      <vt:lpstr>Kuljetustapaturmat (~liikenne)</vt:lpstr>
      <vt:lpstr>Kuljetustapaturmat (~liikenne)</vt:lpstr>
      <vt:lpstr>Myrkytykset</vt:lpstr>
      <vt:lpstr>Myrkytykset</vt:lpstr>
      <vt:lpstr>Myrkytykset</vt:lpstr>
      <vt:lpstr>Myrkytykset</vt:lpstr>
      <vt:lpstr>Myrkytykset</vt:lpstr>
      <vt:lpstr>Myrkytykset</vt:lpstr>
      <vt:lpstr>Hukkumiset</vt:lpstr>
      <vt:lpstr>Hukkumiset</vt:lpstr>
      <vt:lpstr>Hukkumiset</vt:lpstr>
      <vt:lpstr>Hukkumiset</vt:lpstr>
      <vt:lpstr>Hukkumiset</vt:lpstr>
      <vt:lpstr>Tulipalot</vt:lpstr>
      <vt:lpstr>Tulipalot</vt:lpstr>
      <vt:lpstr>Tulipalot</vt:lpstr>
      <vt:lpstr>Tulipalot</vt:lpstr>
      <vt:lpstr>Tulipalot</vt:lpstr>
      <vt:lpstr>Tukehtumiset</vt:lpstr>
      <vt:lpstr>Paleltumiset</vt:lpstr>
      <vt:lpstr>Kuumuus (saunakuolemat)</vt:lpstr>
    </vt:vector>
  </TitlesOfParts>
  <Company>THL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Tapaturmakuolemat Suomessa</dc:title>
  <dc:creator>Haikonen Kari</dc:creator>
  <cp:lastModifiedBy>Aakko Saara</cp:lastModifiedBy>
  <cp:revision>70</cp:revision>
  <dcterms:created xsi:type="dcterms:W3CDTF">2021-02-01T08:56:47Z</dcterms:created>
  <dcterms:modified xsi:type="dcterms:W3CDTF">2021-02-12T09:21:08Z</dcterms:modified>
</cp:coreProperties>
</file>