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77" r:id="rId3"/>
    <p:sldId id="270" r:id="rId4"/>
    <p:sldId id="271" r:id="rId5"/>
    <p:sldId id="272" r:id="rId6"/>
    <p:sldId id="273" r:id="rId7"/>
    <p:sldId id="274" r:id="rId8"/>
    <p:sldId id="259" r:id="rId9"/>
    <p:sldId id="260" r:id="rId10"/>
    <p:sldId id="261" r:id="rId11"/>
    <p:sldId id="262" r:id="rId12"/>
    <p:sldId id="263" r:id="rId13"/>
    <p:sldId id="264" r:id="rId14"/>
    <p:sldId id="265" r:id="rId15"/>
    <p:sldId id="266" r:id="rId16"/>
    <p:sldId id="267" r:id="rId17"/>
    <p:sldId id="268" r:id="rId18"/>
    <p:sldId id="275" r:id="rId19"/>
    <p:sldId id="276" r:id="rId20"/>
    <p:sldId id="269" r:id="rId21"/>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A996"/>
    <a:srgbClr val="7F181B"/>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19"/>
    <p:restoredTop sz="94792"/>
  </p:normalViewPr>
  <p:slideViewPr>
    <p:cSldViewPr snapToGrid="0" snapToObjects="1">
      <p:cViewPr varScale="1">
        <p:scale>
          <a:sx n="62" d="100"/>
          <a:sy n="62" d="100"/>
        </p:scale>
        <p:origin x="90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586ED7-E594-284A-BCB0-7DD2E0F5F816}" type="datetimeFigureOut">
              <a:rPr lang="fi-FI" smtClean="0"/>
              <a:t>10.1.2023</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D1C9AF-C8A2-E248-9C2D-AAFE8E0C60B5}" type="slidenum">
              <a:rPr lang="fi-FI" smtClean="0"/>
              <a:t>‹#›</a:t>
            </a:fld>
            <a:endParaRPr lang="fi-FI"/>
          </a:p>
        </p:txBody>
      </p:sp>
    </p:spTree>
    <p:extLst>
      <p:ext uri="{BB962C8B-B14F-4D97-AF65-F5344CB8AC3E}">
        <p14:creationId xmlns:p14="http://schemas.microsoft.com/office/powerpoint/2010/main" val="3630937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KANSI">
    <p:bg>
      <p:bgPr>
        <a:solidFill>
          <a:schemeClr val="accen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34DE3F7-DC73-574E-BBEF-067A7B976E71}"/>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1023244"/>
            <a:ext cx="9144000" cy="2681191"/>
          </a:xfrm>
          <a:prstGeom prst="rect">
            <a:avLst/>
          </a:prstGeom>
        </p:spPr>
        <p:txBody>
          <a:bodyPr anchor="b"/>
          <a:lstStyle>
            <a:lvl1pPr algn="l">
              <a:defRPr sz="6600">
                <a:solidFill>
                  <a:schemeClr val="bg1"/>
                </a:solidFill>
              </a:defRPr>
            </a:lvl1pPr>
          </a:lstStyle>
          <a:p>
            <a:r>
              <a:rPr lang="fi-FI" noProof="0" dirty="0" err="1"/>
              <a:t>Click</a:t>
            </a:r>
            <a:r>
              <a:rPr lang="fi-FI" noProof="0" dirty="0"/>
              <a:t> to </a:t>
            </a:r>
            <a:r>
              <a:rPr lang="fi-FI" noProof="0" dirty="0" err="1"/>
              <a:t>edit</a:t>
            </a:r>
            <a:r>
              <a:rPr lang="fi-FI" noProof="0" dirty="0"/>
              <a:t> Master </a:t>
            </a:r>
            <a:r>
              <a:rPr lang="fi-FI" noProof="0" dirty="0" err="1"/>
              <a:t>title</a:t>
            </a:r>
            <a:r>
              <a:rPr lang="fi-FI" noProof="0" dirty="0"/>
              <a:t> </a:t>
            </a:r>
            <a:r>
              <a:rPr lang="fi-FI" noProof="0" dirty="0" err="1"/>
              <a:t>style</a:t>
            </a:r>
            <a:endParaRPr lang="fi-FI" noProof="0" dirty="0"/>
          </a:p>
        </p:txBody>
      </p:sp>
      <p:sp>
        <p:nvSpPr>
          <p:cNvPr id="3" name="Subtitle 2">
            <a:extLst>
              <a:ext uri="{FF2B5EF4-FFF2-40B4-BE49-F238E27FC236}">
                <a16:creationId xmlns:a16="http://schemas.microsoft.com/office/drawing/2014/main" id="{F22D6800-9BC3-F541-B95C-B3A42CD5E5F2}"/>
              </a:ext>
            </a:extLst>
          </p:cNvPr>
          <p:cNvSpPr>
            <a:spLocks noGrp="1"/>
          </p:cNvSpPr>
          <p:nvPr>
            <p:ph type="subTitle" idx="1"/>
          </p:nvPr>
        </p:nvSpPr>
        <p:spPr>
          <a:xfrm>
            <a:off x="1524000" y="4605382"/>
            <a:ext cx="9144000" cy="7284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err="1"/>
              <a:t>Click</a:t>
            </a:r>
            <a:r>
              <a:rPr lang="fi-FI" dirty="0"/>
              <a:t> </a:t>
            </a:r>
            <a:r>
              <a:rPr lang="fi-FI" noProof="0" dirty="0"/>
              <a:t>to</a:t>
            </a:r>
            <a:r>
              <a:rPr lang="fi-FI" dirty="0"/>
              <a:t> </a:t>
            </a:r>
            <a:r>
              <a:rPr lang="fi-FI" dirty="0" err="1"/>
              <a:t>edit</a:t>
            </a:r>
            <a:r>
              <a:rPr lang="fi-FI" dirty="0"/>
              <a:t> Master </a:t>
            </a:r>
            <a:r>
              <a:rPr lang="fi-FI" dirty="0" err="1"/>
              <a:t>subtitle</a:t>
            </a:r>
            <a:r>
              <a:rPr lang="fi-FI" dirty="0"/>
              <a:t> </a:t>
            </a:r>
            <a:r>
              <a:rPr lang="fi-FI" dirty="0" err="1"/>
              <a:t>style</a:t>
            </a:r>
            <a:endParaRPr lang="fi-FI" dirty="0"/>
          </a:p>
          <a:p>
            <a:pPr lvl="1"/>
            <a:endParaRPr lang="fi-FI" dirty="0"/>
          </a:p>
        </p:txBody>
      </p:sp>
      <p:sp>
        <p:nvSpPr>
          <p:cNvPr id="7" name="Rectangle 6">
            <a:extLst>
              <a:ext uri="{FF2B5EF4-FFF2-40B4-BE49-F238E27FC236}">
                <a16:creationId xmlns:a16="http://schemas.microsoft.com/office/drawing/2014/main" id="{485E0F3C-DB79-0649-9FDA-521305556C6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dirty="0"/>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Tree>
    <p:extLst>
      <p:ext uri="{BB962C8B-B14F-4D97-AF65-F5344CB8AC3E}">
        <p14:creationId xmlns:p14="http://schemas.microsoft.com/office/powerpoint/2010/main" val="1122291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OLMIIJAK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8" name="Rectangle 7">
            <a:extLst>
              <a:ext uri="{FF2B5EF4-FFF2-40B4-BE49-F238E27FC236}">
                <a16:creationId xmlns:a16="http://schemas.microsoft.com/office/drawing/2014/main" id="{8DC9842C-3555-7E45-9644-0950E85E0A2A}"/>
              </a:ext>
            </a:extLst>
          </p:cNvPr>
          <p:cNvSpPr/>
          <p:nvPr userDrawn="1"/>
        </p:nvSpPr>
        <p:spPr>
          <a:xfrm>
            <a:off x="4068792"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0"/>
            <a:ext cx="4068792"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0" name="Title 1">
            <a:extLst>
              <a:ext uri="{FF2B5EF4-FFF2-40B4-BE49-F238E27FC236}">
                <a16:creationId xmlns:a16="http://schemas.microsoft.com/office/drawing/2014/main" id="{8201F7B3-E497-3049-89EB-99DA34C1966B}"/>
              </a:ext>
            </a:extLst>
          </p:cNvPr>
          <p:cNvSpPr>
            <a:spLocks noGrp="1"/>
          </p:cNvSpPr>
          <p:nvPr>
            <p:ph type="title"/>
          </p:nvPr>
        </p:nvSpPr>
        <p:spPr>
          <a:xfrm>
            <a:off x="266700" y="429917"/>
            <a:ext cx="10515600" cy="781750"/>
          </a:xfrm>
          <a:prstGeom prst="rect">
            <a:avLst/>
          </a:prstGeom>
        </p:spPr>
        <p:txBody>
          <a:bodyPr/>
          <a:lstStyle>
            <a:lvl1pPr>
              <a:defRPr sz="3000"/>
            </a:lvl1pPr>
          </a:lstStyle>
          <a:p>
            <a:r>
              <a:rPr lang="fi-FI" noProof="0"/>
              <a:t>Click to edit Master title style</a:t>
            </a:r>
          </a:p>
        </p:txBody>
      </p:sp>
      <p:sp>
        <p:nvSpPr>
          <p:cNvPr id="11" name="Text Placeholder 2">
            <a:extLst>
              <a:ext uri="{FF2B5EF4-FFF2-40B4-BE49-F238E27FC236}">
                <a16:creationId xmlns:a16="http://schemas.microsoft.com/office/drawing/2014/main" id="{800C0C4A-6664-F44A-825B-15E820DCE69D}"/>
              </a:ext>
            </a:extLst>
          </p:cNvPr>
          <p:cNvSpPr>
            <a:spLocks noGrp="1"/>
          </p:cNvSpPr>
          <p:nvPr>
            <p:ph type="body" idx="1"/>
          </p:nvPr>
        </p:nvSpPr>
        <p:spPr>
          <a:xfrm>
            <a:off x="2667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2681800"/>
            <a:ext cx="3562350" cy="3890449"/>
          </a:xfrm>
        </p:spPr>
        <p:txBody>
          <a:bodyPr anchor="t"/>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
        <p:nvSpPr>
          <p:cNvPr id="14" name="Text Placeholder 2">
            <a:extLst>
              <a:ext uri="{FF2B5EF4-FFF2-40B4-BE49-F238E27FC236}">
                <a16:creationId xmlns:a16="http://schemas.microsoft.com/office/drawing/2014/main" id="{ABA4081A-9EBF-214E-887F-4F3D6CBC04D7}"/>
              </a:ext>
            </a:extLst>
          </p:cNvPr>
          <p:cNvSpPr>
            <a:spLocks noGrp="1"/>
          </p:cNvSpPr>
          <p:nvPr>
            <p:ph type="body" idx="11"/>
          </p:nvPr>
        </p:nvSpPr>
        <p:spPr>
          <a:xfrm>
            <a:off x="42672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5" name="Text Placeholder 2">
            <a:extLst>
              <a:ext uri="{FF2B5EF4-FFF2-40B4-BE49-F238E27FC236}">
                <a16:creationId xmlns:a16="http://schemas.microsoft.com/office/drawing/2014/main" id="{BAF164FC-7E76-C94C-8284-BB996EB9F5CE}"/>
              </a:ext>
            </a:extLst>
          </p:cNvPr>
          <p:cNvSpPr>
            <a:spLocks noGrp="1"/>
          </p:cNvSpPr>
          <p:nvPr>
            <p:ph type="body" idx="12"/>
          </p:nvPr>
        </p:nvSpPr>
        <p:spPr>
          <a:xfrm>
            <a:off x="4267201" y="2681800"/>
            <a:ext cx="3562350" cy="3890449"/>
          </a:xfrm>
        </p:spPr>
        <p:txBody>
          <a:bodyPr anchor="t"/>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
        <p:nvSpPr>
          <p:cNvPr id="16" name="Text Placeholder 2">
            <a:extLst>
              <a:ext uri="{FF2B5EF4-FFF2-40B4-BE49-F238E27FC236}">
                <a16:creationId xmlns:a16="http://schemas.microsoft.com/office/drawing/2014/main" id="{C5EFE7FF-BFC1-754C-A2F8-6DE833B6B70C}"/>
              </a:ext>
            </a:extLst>
          </p:cNvPr>
          <p:cNvSpPr>
            <a:spLocks noGrp="1"/>
          </p:cNvSpPr>
          <p:nvPr>
            <p:ph type="body" idx="13"/>
          </p:nvPr>
        </p:nvSpPr>
        <p:spPr>
          <a:xfrm>
            <a:off x="83439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2681800"/>
            <a:ext cx="3562350" cy="3890449"/>
          </a:xfrm>
        </p:spPr>
        <p:txBody>
          <a:bodyPr anchor="t"/>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Tree>
    <p:extLst>
      <p:ext uri="{BB962C8B-B14F-4D97-AF65-F5344CB8AC3E}">
        <p14:creationId xmlns:p14="http://schemas.microsoft.com/office/powerpoint/2010/main" val="2614705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OLMIJAKO VÄRI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rgbClr val="BEA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8" name="Rectangle 7">
            <a:extLst>
              <a:ext uri="{FF2B5EF4-FFF2-40B4-BE49-F238E27FC236}">
                <a16:creationId xmlns:a16="http://schemas.microsoft.com/office/drawing/2014/main" id="{8DC9842C-3555-7E45-9644-0950E85E0A2A}"/>
              </a:ext>
            </a:extLst>
          </p:cNvPr>
          <p:cNvSpPr/>
          <p:nvPr userDrawn="1"/>
        </p:nvSpPr>
        <p:spPr>
          <a:xfrm>
            <a:off x="4068792"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
        <p:nvSpPr>
          <p:cNvPr id="15" name="Text Placeholder 2">
            <a:extLst>
              <a:ext uri="{FF2B5EF4-FFF2-40B4-BE49-F238E27FC236}">
                <a16:creationId xmlns:a16="http://schemas.microsoft.com/office/drawing/2014/main" id="{BAF164FC-7E76-C94C-8284-BB996EB9F5CE}"/>
              </a:ext>
            </a:extLst>
          </p:cNvPr>
          <p:cNvSpPr>
            <a:spLocks noGrp="1"/>
          </p:cNvSpPr>
          <p:nvPr>
            <p:ph type="body" idx="12"/>
          </p:nvPr>
        </p:nvSpPr>
        <p:spPr>
          <a:xfrm>
            <a:off x="4267201" y="1483775"/>
            <a:ext cx="3562350" cy="3890449"/>
          </a:xfrm>
        </p:spPr>
        <p:txBody>
          <a:bodyPr anchor="ctr"/>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Tree>
    <p:extLst>
      <p:ext uri="{BB962C8B-B14F-4D97-AF65-F5344CB8AC3E}">
        <p14:creationId xmlns:p14="http://schemas.microsoft.com/office/powerpoint/2010/main" val="20729382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OLMIJAKO KÄYTTÖESIMERKKI">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rgbClr val="BEA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a:p>
            <a:pPr lvl="1"/>
            <a:endParaRPr lang="fi-FI" noProof="0" dirty="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a:p>
            <a:pPr lvl="1"/>
            <a:endParaRPr lang="fi-FI" noProof="0" dirty="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4068763" y="0"/>
            <a:ext cx="4054475" cy="6858000"/>
          </a:xfrm>
        </p:spPr>
        <p:txBody>
          <a:bodyPr/>
          <a:lstStyle/>
          <a:p>
            <a:endParaRPr lang="fi-FI" noProof="0"/>
          </a:p>
        </p:txBody>
      </p:sp>
    </p:spTree>
    <p:extLst>
      <p:ext uri="{BB962C8B-B14F-4D97-AF65-F5344CB8AC3E}">
        <p14:creationId xmlns:p14="http://schemas.microsoft.com/office/powerpoint/2010/main" val="25021893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OLMIJAKO KÄYTTÖESIMERKKI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4054418" y="0"/>
            <a:ext cx="406879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4294159" y="1483775"/>
            <a:ext cx="3562350"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8123210" y="-1"/>
            <a:ext cx="4122769" cy="6858000"/>
          </a:xfrm>
        </p:spPr>
        <p:txBody>
          <a:bodyPr/>
          <a:lstStyle/>
          <a:p>
            <a:endParaRPr lang="fi-FI" noProof="0"/>
          </a:p>
        </p:txBody>
      </p:sp>
    </p:spTree>
    <p:extLst>
      <p:ext uri="{BB962C8B-B14F-4D97-AF65-F5344CB8AC3E}">
        <p14:creationId xmlns:p14="http://schemas.microsoft.com/office/powerpoint/2010/main" val="3588243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KOLMIJAKO KÄYTTÖESIMERKKI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405441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4294159"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8123210" y="-1"/>
            <a:ext cx="4122769" cy="6858000"/>
          </a:xfrm>
        </p:spPr>
        <p:txBody>
          <a:bodyPr/>
          <a:lstStyle/>
          <a:p>
            <a:endParaRPr lang="fi-FI" noProof="0"/>
          </a:p>
        </p:txBody>
      </p:sp>
    </p:spTree>
    <p:extLst>
      <p:ext uri="{BB962C8B-B14F-4D97-AF65-F5344CB8AC3E}">
        <p14:creationId xmlns:p14="http://schemas.microsoft.com/office/powerpoint/2010/main" val="88851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AHTIAJAKO VÄRI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6096000" y="0"/>
            <a:ext cx="609600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5562596"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6362701" y="1483775"/>
            <a:ext cx="5562598"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Tree>
    <p:extLst>
      <p:ext uri="{BB962C8B-B14F-4D97-AF65-F5344CB8AC3E}">
        <p14:creationId xmlns:p14="http://schemas.microsoft.com/office/powerpoint/2010/main" val="2492305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AHTIAJAKO KÄYTTÖESIMERKKI">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41334" y="0"/>
            <a:ext cx="613733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218104" y="1483775"/>
            <a:ext cx="5562764"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6108646" y="-1"/>
            <a:ext cx="6137334" cy="6858000"/>
          </a:xfrm>
        </p:spPr>
        <p:txBody>
          <a:bodyPr/>
          <a:lstStyle/>
          <a:p>
            <a:endParaRPr lang="fi-FI" noProof="0"/>
          </a:p>
        </p:txBody>
      </p:sp>
    </p:spTree>
    <p:extLst>
      <p:ext uri="{BB962C8B-B14F-4D97-AF65-F5344CB8AC3E}">
        <p14:creationId xmlns:p14="http://schemas.microsoft.com/office/powerpoint/2010/main" val="769997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AHTIAJAKO KÄYTTÖESIMERKKI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6314104" y="1483776"/>
            <a:ext cx="5562764" cy="3395608"/>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6054666" cy="6858000"/>
          </a:xfrm>
        </p:spPr>
        <p:txBody>
          <a:bodyPr/>
          <a:lstStyle/>
          <a:p>
            <a:endParaRPr lang="fi-FI" noProof="0"/>
          </a:p>
        </p:txBody>
      </p:sp>
      <p:pic>
        <p:nvPicPr>
          <p:cNvPr id="5" name="Picture 4" descr="Logo&#10;&#10;Description automatically generated with medium confidence">
            <a:extLst>
              <a:ext uri="{FF2B5EF4-FFF2-40B4-BE49-F238E27FC236}">
                <a16:creationId xmlns:a16="http://schemas.microsoft.com/office/drawing/2014/main" id="{AB518D5C-77B1-D94E-AB1E-CA9DE01788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6314104" y="5063883"/>
            <a:ext cx="5562764" cy="790817"/>
          </a:xfrm>
        </p:spPr>
        <p:txBody>
          <a:bodyPr anchor="t"/>
          <a:lstStyle>
            <a:lvl1pPr marL="0" indent="0">
              <a:buNone/>
              <a:defRPr sz="1500" b="1" i="0">
                <a:latin typeface="Georgia" panose="02040502050405020303" pitchFamily="18" charset="0"/>
                <a:cs typeface="Arial" panose="020B0604020202020204" pitchFamily="34" charset="0"/>
              </a:defRPr>
            </a:lvl1pPr>
            <a:lvl2pPr marL="457200" indent="0">
              <a:buNone/>
              <a:defRPr sz="15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Tree>
    <p:extLst>
      <p:ext uri="{BB962C8B-B14F-4D97-AF65-F5344CB8AC3E}">
        <p14:creationId xmlns:p14="http://schemas.microsoft.com/office/powerpoint/2010/main" val="25433013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OKOKUV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B4A7CF-52A9-2744-A095-A908B8D40A6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7" name="Picture Placeholder 6">
            <a:extLst>
              <a:ext uri="{FF2B5EF4-FFF2-40B4-BE49-F238E27FC236}">
                <a16:creationId xmlns:a16="http://schemas.microsoft.com/office/drawing/2014/main" id="{64347C94-D7F6-5149-B2B6-878580DA36DA}"/>
              </a:ext>
            </a:extLst>
          </p:cNvPr>
          <p:cNvSpPr>
            <a:spLocks noGrp="1"/>
          </p:cNvSpPr>
          <p:nvPr>
            <p:ph type="pic" sz="quarter" idx="10"/>
          </p:nvPr>
        </p:nvSpPr>
        <p:spPr>
          <a:xfrm>
            <a:off x="0" y="0"/>
            <a:ext cx="12192000" cy="6858000"/>
          </a:xfrm>
        </p:spPr>
        <p:txBody>
          <a:bodyPr/>
          <a:lstStyle/>
          <a:p>
            <a:endParaRPr lang="fi-FI"/>
          </a:p>
        </p:txBody>
      </p:sp>
    </p:spTree>
    <p:extLst>
      <p:ext uri="{BB962C8B-B14F-4D97-AF65-F5344CB8AC3E}">
        <p14:creationId xmlns:p14="http://schemas.microsoft.com/office/powerpoint/2010/main" val="1958522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UVA KUVATEKSTILLÄ">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2CC56C-5124-B44F-BB14-8E822851C08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9" name="Text Placeholder 7">
            <a:extLst>
              <a:ext uri="{FF2B5EF4-FFF2-40B4-BE49-F238E27FC236}">
                <a16:creationId xmlns:a16="http://schemas.microsoft.com/office/drawing/2014/main" id="{4618DDC4-4CB8-9F41-A4F3-94272928F707}"/>
              </a:ext>
            </a:extLst>
          </p:cNvPr>
          <p:cNvSpPr>
            <a:spLocks noGrp="1"/>
          </p:cNvSpPr>
          <p:nvPr>
            <p:ph type="body" sz="quarter" idx="13"/>
          </p:nvPr>
        </p:nvSpPr>
        <p:spPr>
          <a:xfrm>
            <a:off x="365503" y="6129789"/>
            <a:ext cx="9863378" cy="543711"/>
          </a:xfrm>
        </p:spPr>
        <p:txBody>
          <a:bodyPr/>
          <a:lstStyle>
            <a:lvl1pPr>
              <a:spcBef>
                <a:spcPts val="0"/>
              </a:spcBef>
              <a:buNone/>
              <a:defRPr sz="1800" b="0" i="0">
                <a:solidFill>
                  <a:schemeClr val="accent1"/>
                </a:solidFill>
                <a:latin typeface="Georgia" panose="02040502050405020303" pitchFamily="18" charset="0"/>
                <a:cs typeface="Arial" panose="020B0604020202020204" pitchFamily="34" charset="0"/>
              </a:defRPr>
            </a:lvl1pPr>
            <a:lvl2pPr>
              <a:buNone/>
              <a:defRPr sz="1800" b="0" i="0">
                <a:latin typeface="Georgia" panose="02040502050405020303" pitchFamily="18" charset="0"/>
              </a:defRPr>
            </a:lvl2pPr>
            <a:lvl3pPr>
              <a:buNone/>
              <a:defRPr/>
            </a:lvl3pPr>
            <a:lvl4pPr>
              <a:buNone/>
              <a:defRPr/>
            </a:lvl4pPr>
            <a:lvl5pPr>
              <a:buNone/>
              <a:defRPr/>
            </a:lvl5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
        <p:nvSpPr>
          <p:cNvPr id="11" name="Picture Placeholder 9">
            <a:extLst>
              <a:ext uri="{FF2B5EF4-FFF2-40B4-BE49-F238E27FC236}">
                <a16:creationId xmlns:a16="http://schemas.microsoft.com/office/drawing/2014/main" id="{E15EFB3B-362E-B54E-8F33-0414F89DD39D}"/>
              </a:ext>
            </a:extLst>
          </p:cNvPr>
          <p:cNvSpPr>
            <a:spLocks noGrp="1"/>
          </p:cNvSpPr>
          <p:nvPr>
            <p:ph type="pic" sz="quarter" idx="14"/>
          </p:nvPr>
        </p:nvSpPr>
        <p:spPr>
          <a:xfrm>
            <a:off x="0" y="0"/>
            <a:ext cx="12192000" cy="5919788"/>
          </a:xfrm>
        </p:spPr>
        <p:txBody>
          <a:bodyPr/>
          <a:lstStyle/>
          <a:p>
            <a:endParaRPr lang="fi-FI"/>
          </a:p>
        </p:txBody>
      </p:sp>
    </p:spTree>
    <p:extLst>
      <p:ext uri="{BB962C8B-B14F-4D97-AF65-F5344CB8AC3E}">
        <p14:creationId xmlns:p14="http://schemas.microsoft.com/office/powerpoint/2010/main" val="531594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NSI OMA KUVAVALINTA">
    <p:bg>
      <p:bgPr>
        <a:solidFill>
          <a:schemeClr val="bg1"/>
        </a:solidFill>
        <a:effectLst/>
      </p:bgPr>
    </p:bg>
    <p:spTree>
      <p:nvGrpSpPr>
        <p:cNvPr id="1" name=""/>
        <p:cNvGrpSpPr/>
        <p:nvPr/>
      </p:nvGrpSpPr>
      <p:grpSpPr>
        <a:xfrm>
          <a:off x="0" y="0"/>
          <a:ext cx="0" cy="0"/>
          <a:chOff x="0" y="0"/>
          <a:chExt cx="0" cy="0"/>
        </a:xfrm>
      </p:grpSpPr>
      <p:pic>
        <p:nvPicPr>
          <p:cNvPr id="14" name="Picture 13" descr="A group of people walking on a dirt path&#10;&#10;Description automatically generated with medium confidence">
            <a:extLst>
              <a:ext uri="{FF2B5EF4-FFF2-40B4-BE49-F238E27FC236}">
                <a16:creationId xmlns:a16="http://schemas.microsoft.com/office/drawing/2014/main" id="{BD2846D1-CA6C-3547-B194-4AB11C7E684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8191" cy="6858000"/>
          </a:xfrm>
          <a:prstGeom prst="rect">
            <a:avLst/>
          </a:prstGeom>
        </p:spPr>
      </p:pic>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1022896"/>
            <a:ext cx="9144000" cy="2681191"/>
          </a:xfrm>
          <a:prstGeom prst="rect">
            <a:avLst/>
          </a:prstGeom>
        </p:spPr>
        <p:txBody>
          <a:bodyPr anchor="b"/>
          <a:lstStyle>
            <a:lvl1pPr algn="l">
              <a:defRPr sz="6600">
                <a:solidFill>
                  <a:schemeClr val="bg1"/>
                </a:solidFill>
              </a:defRPr>
            </a:lvl1pPr>
          </a:lstStyle>
          <a:p>
            <a:r>
              <a:rPr lang="fi-FI" noProof="0" dirty="0" err="1"/>
              <a:t>Click</a:t>
            </a:r>
            <a:r>
              <a:rPr lang="fi-FI" noProof="0" dirty="0"/>
              <a:t> to </a:t>
            </a:r>
            <a:r>
              <a:rPr lang="fi-FI" noProof="0" dirty="0" err="1"/>
              <a:t>edit</a:t>
            </a:r>
            <a:r>
              <a:rPr lang="fi-FI" noProof="0" dirty="0"/>
              <a:t> Master </a:t>
            </a:r>
            <a:r>
              <a:rPr lang="fi-FI" noProof="0" dirty="0" err="1"/>
              <a:t>title</a:t>
            </a:r>
            <a:r>
              <a:rPr lang="fi-FI" noProof="0" dirty="0"/>
              <a:t> </a:t>
            </a:r>
            <a:r>
              <a:rPr lang="fi-FI" noProof="0" dirty="0" err="1"/>
              <a:t>style</a:t>
            </a:r>
            <a:endParaRPr lang="fi-FI" noProof="0" dirty="0"/>
          </a:p>
        </p:txBody>
      </p:sp>
      <p:sp>
        <p:nvSpPr>
          <p:cNvPr id="3" name="Subtitle 2">
            <a:extLst>
              <a:ext uri="{FF2B5EF4-FFF2-40B4-BE49-F238E27FC236}">
                <a16:creationId xmlns:a16="http://schemas.microsoft.com/office/drawing/2014/main" id="{F22D6800-9BC3-F541-B95C-B3A42CD5E5F2}"/>
              </a:ext>
            </a:extLst>
          </p:cNvPr>
          <p:cNvSpPr>
            <a:spLocks noGrp="1"/>
          </p:cNvSpPr>
          <p:nvPr>
            <p:ph type="subTitle" idx="1"/>
          </p:nvPr>
        </p:nvSpPr>
        <p:spPr>
          <a:xfrm>
            <a:off x="1524000" y="4605034"/>
            <a:ext cx="9144000" cy="7284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err="1"/>
              <a:t>Click</a:t>
            </a:r>
            <a:r>
              <a:rPr lang="fi-FI" noProof="0" dirty="0"/>
              <a:t> to </a:t>
            </a:r>
            <a:r>
              <a:rPr lang="fi-FI" noProof="0" dirty="0" err="1"/>
              <a:t>edit</a:t>
            </a:r>
            <a:r>
              <a:rPr lang="fi-FI" noProof="0" dirty="0"/>
              <a:t> Master </a:t>
            </a:r>
            <a:r>
              <a:rPr lang="fi-FI" noProof="0" dirty="0" err="1"/>
              <a:t>subtitle</a:t>
            </a:r>
            <a:r>
              <a:rPr lang="fi-FI" noProof="0" dirty="0"/>
              <a:t> </a:t>
            </a:r>
            <a:r>
              <a:rPr lang="fi-FI" noProof="0" dirty="0" err="1"/>
              <a:t>style</a:t>
            </a:r>
            <a:endParaRPr lang="fi-FI" noProof="0" dirty="0"/>
          </a:p>
        </p:txBody>
      </p:sp>
      <p:sp>
        <p:nvSpPr>
          <p:cNvPr id="7" name="Rectangle 6">
            <a:extLst>
              <a:ext uri="{FF2B5EF4-FFF2-40B4-BE49-F238E27FC236}">
                <a16:creationId xmlns:a16="http://schemas.microsoft.com/office/drawing/2014/main" id="{485E0F3C-DB79-0649-9FDA-521305556C6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noProof="0"/>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Tree>
    <p:extLst>
      <p:ext uri="{BB962C8B-B14F-4D97-AF65-F5344CB8AC3E}">
        <p14:creationId xmlns:p14="http://schemas.microsoft.com/office/powerpoint/2010/main" val="27857903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AKSI KUVAA KUVATEKSTILLÄ">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15B939-FDDC-D043-B727-03F8A4AE38FB}"/>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9" name="Text Placeholder 7">
            <a:extLst>
              <a:ext uri="{FF2B5EF4-FFF2-40B4-BE49-F238E27FC236}">
                <a16:creationId xmlns:a16="http://schemas.microsoft.com/office/drawing/2014/main" id="{4618DDC4-4CB8-9F41-A4F3-94272928F707}"/>
              </a:ext>
            </a:extLst>
          </p:cNvPr>
          <p:cNvSpPr>
            <a:spLocks noGrp="1"/>
          </p:cNvSpPr>
          <p:nvPr>
            <p:ph type="body" sz="quarter" idx="13"/>
          </p:nvPr>
        </p:nvSpPr>
        <p:spPr>
          <a:xfrm>
            <a:off x="365503" y="6129789"/>
            <a:ext cx="9863378" cy="543711"/>
          </a:xfrm>
        </p:spPr>
        <p:txBody>
          <a:bodyPr/>
          <a:lstStyle>
            <a:lvl1pPr>
              <a:spcBef>
                <a:spcPts val="0"/>
              </a:spcBef>
              <a:buNone/>
              <a:defRPr sz="1800" b="0" i="0">
                <a:solidFill>
                  <a:schemeClr val="accent1"/>
                </a:solidFill>
                <a:latin typeface="Georgia" panose="02040502050405020303" pitchFamily="18" charset="0"/>
                <a:cs typeface="Arial" panose="020B0604020202020204" pitchFamily="34" charset="0"/>
              </a:defRPr>
            </a:lvl1pPr>
            <a:lvl2pPr>
              <a:buNone/>
              <a:defRPr sz="1800" b="0" i="0">
                <a:latin typeface="Georgia" panose="02040502050405020303" pitchFamily="18" charset="0"/>
              </a:defRPr>
            </a:lvl2pPr>
            <a:lvl3pPr>
              <a:buNone/>
              <a:defRPr/>
            </a:lvl3pPr>
            <a:lvl4pPr>
              <a:buNone/>
              <a:defRPr/>
            </a:lvl4pPr>
            <a:lvl5pPr>
              <a:buNone/>
              <a:defRPr/>
            </a:lvl5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
        <p:nvSpPr>
          <p:cNvPr id="11" name="Picture Placeholder 9">
            <a:extLst>
              <a:ext uri="{FF2B5EF4-FFF2-40B4-BE49-F238E27FC236}">
                <a16:creationId xmlns:a16="http://schemas.microsoft.com/office/drawing/2014/main" id="{E15EFB3B-362E-B54E-8F33-0414F89DD39D}"/>
              </a:ext>
            </a:extLst>
          </p:cNvPr>
          <p:cNvSpPr>
            <a:spLocks noGrp="1"/>
          </p:cNvSpPr>
          <p:nvPr>
            <p:ph type="pic" sz="quarter" idx="14"/>
          </p:nvPr>
        </p:nvSpPr>
        <p:spPr>
          <a:xfrm>
            <a:off x="0" y="0"/>
            <a:ext cx="5951095" cy="5919788"/>
          </a:xfrm>
        </p:spPr>
        <p:txBody>
          <a:bodyPr/>
          <a:lstStyle/>
          <a:p>
            <a:endParaRPr lang="fi-FI"/>
          </a:p>
        </p:txBody>
      </p:sp>
      <p:sp>
        <p:nvSpPr>
          <p:cNvPr id="7" name="Picture Placeholder 9">
            <a:extLst>
              <a:ext uri="{FF2B5EF4-FFF2-40B4-BE49-F238E27FC236}">
                <a16:creationId xmlns:a16="http://schemas.microsoft.com/office/drawing/2014/main" id="{3688C02F-996C-014B-A63A-A5E9141B60C5}"/>
              </a:ext>
            </a:extLst>
          </p:cNvPr>
          <p:cNvSpPr>
            <a:spLocks noGrp="1"/>
          </p:cNvSpPr>
          <p:nvPr>
            <p:ph type="pic" sz="quarter" idx="15"/>
          </p:nvPr>
        </p:nvSpPr>
        <p:spPr>
          <a:xfrm>
            <a:off x="6086006" y="0"/>
            <a:ext cx="6096000" cy="5919788"/>
          </a:xfrm>
        </p:spPr>
        <p:txBody>
          <a:bodyPr/>
          <a:lstStyle/>
          <a:p>
            <a:endParaRPr lang="fi-FI"/>
          </a:p>
        </p:txBody>
      </p:sp>
    </p:spTree>
    <p:extLst>
      <p:ext uri="{BB962C8B-B14F-4D97-AF65-F5344CB8AC3E}">
        <p14:creationId xmlns:p14="http://schemas.microsoft.com/office/powerpoint/2010/main" val="2883073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INAUS 2">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ACA1C-0C0D-034E-8DD7-F83206FDF18A}"/>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984354" y="1483776"/>
            <a:ext cx="10223292" cy="3395608"/>
          </a:xfrm>
        </p:spPr>
        <p:txBody>
          <a:bodyPr anchor="ctr"/>
          <a:lstStyle>
            <a:lvl1pPr marL="0" indent="0">
              <a:spcBef>
                <a:spcPts val="0"/>
              </a:spcBef>
              <a:buNone/>
              <a:defRPr sz="3200" b="0" i="1">
                <a:solidFill>
                  <a:schemeClr val="bg1"/>
                </a:solidFill>
                <a:latin typeface="Georgia" panose="02040502050405020303" pitchFamily="18" charset="0"/>
              </a:defRPr>
            </a:lvl1pPr>
            <a:lvl2pPr marL="457200" indent="0">
              <a:buNone/>
              <a:defRPr sz="3200" b="0" i="1">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823114" y="5346074"/>
            <a:ext cx="3384532"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15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a:p>
            <a:pPr lvl="1"/>
            <a:endParaRPr lang="en-GB" dirty="0"/>
          </a:p>
        </p:txBody>
      </p:sp>
    </p:spTree>
    <p:extLst>
      <p:ext uri="{BB962C8B-B14F-4D97-AF65-F5344CB8AC3E}">
        <p14:creationId xmlns:p14="http://schemas.microsoft.com/office/powerpoint/2010/main" val="35565095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INAUS BRÄNDIKUVALLA">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C869AD-BD96-C14A-AEB2-942F637BC6E2}"/>
              </a:ext>
            </a:extLst>
          </p:cNvPr>
          <p:cNvSpPr>
            <a:spLocks noGrp="1"/>
          </p:cNvSpPr>
          <p:nvPr>
            <p:ph type="pic" sz="quarter" idx="17"/>
          </p:nvPr>
        </p:nvSpPr>
        <p:spPr>
          <a:xfrm>
            <a:off x="0" y="0"/>
            <a:ext cx="12192000" cy="6858000"/>
          </a:xfrm>
        </p:spPr>
        <p:txBody>
          <a:bodyPr/>
          <a:lstStyle/>
          <a:p>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984354" y="1483776"/>
            <a:ext cx="10223292" cy="3395608"/>
          </a:xfrm>
        </p:spPr>
        <p:txBody>
          <a:bodyPr anchor="ctr"/>
          <a:lstStyle>
            <a:lvl1pPr marL="0" indent="0">
              <a:spcBef>
                <a:spcPts val="0"/>
              </a:spcBef>
              <a:buNone/>
              <a:defRPr sz="3200" b="0" i="1">
                <a:solidFill>
                  <a:schemeClr val="accent1"/>
                </a:solidFill>
                <a:latin typeface="Georgia" panose="02040502050405020303" pitchFamily="18" charset="0"/>
              </a:defRPr>
            </a:lvl1pPr>
            <a:lvl2pPr marL="457200" indent="0">
              <a:buNone/>
              <a:defRPr sz="3200" b="0" i="1">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823114" y="5346074"/>
            <a:ext cx="3384532" cy="1009756"/>
          </a:xfrm>
        </p:spPr>
        <p:txBody>
          <a:bodyPr anchor="t"/>
          <a:lstStyle>
            <a:lvl1pPr marL="0" indent="0">
              <a:buNone/>
              <a:defRPr sz="1500" b="1" i="0">
                <a:solidFill>
                  <a:schemeClr val="accent1"/>
                </a:solidFill>
                <a:latin typeface="Georgia" panose="02040502050405020303" pitchFamily="18" charset="0"/>
                <a:cs typeface="Arial" panose="020B0604020202020204" pitchFamily="34" charset="0"/>
              </a:defRPr>
            </a:lvl1pPr>
            <a:lvl2pPr marL="457200" indent="0">
              <a:buNone/>
              <a:defRPr sz="15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Tree>
    <p:extLst>
      <p:ext uri="{BB962C8B-B14F-4D97-AF65-F5344CB8AC3E}">
        <p14:creationId xmlns:p14="http://schemas.microsoft.com/office/powerpoint/2010/main" val="6619831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ÄLILEHTI OTSIKKO 1">
    <p:bg>
      <p:bgPr>
        <a:solidFill>
          <a:srgbClr val="BEA996"/>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7B409-AC43-514B-A8E4-5299EA481269}"/>
              </a:ext>
            </a:extLst>
          </p:cNvPr>
          <p:cNvSpPr/>
          <p:nvPr userDrawn="1"/>
        </p:nvSpPr>
        <p:spPr>
          <a:xfrm>
            <a:off x="0" y="0"/>
            <a:ext cx="12192000" cy="6858000"/>
          </a:xfrm>
          <a:prstGeom prst="rect">
            <a:avLst/>
          </a:prstGeom>
          <a:solidFill>
            <a:srgbClr val="BEA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2088404"/>
            <a:ext cx="9144000" cy="2681191"/>
          </a:xfrm>
          <a:prstGeom prst="rect">
            <a:avLst/>
          </a:prstGeom>
        </p:spPr>
        <p:txBody>
          <a:bodyPr anchor="ctr"/>
          <a:lstStyle>
            <a:lvl1pPr algn="l">
              <a:lnSpc>
                <a:spcPct val="100000"/>
              </a:lnSpc>
              <a:defRPr sz="6600">
                <a:solidFill>
                  <a:schemeClr val="bg1"/>
                </a:solidFill>
              </a:defRPr>
            </a:lvl1pPr>
          </a:lstStyle>
          <a:p>
            <a:r>
              <a:rPr lang="fi-FI" noProof="0" dirty="0" err="1"/>
              <a:t>Click</a:t>
            </a:r>
            <a:r>
              <a:rPr lang="fi-FI" noProof="0" dirty="0"/>
              <a:t> to </a:t>
            </a:r>
            <a:r>
              <a:rPr lang="fi-FI" noProof="0" dirty="0" err="1"/>
              <a:t>edit</a:t>
            </a:r>
            <a:r>
              <a:rPr lang="fi-FI" noProof="0" dirty="0"/>
              <a:t> Master </a:t>
            </a:r>
            <a:r>
              <a:rPr lang="fi-FI" noProof="0" dirty="0" err="1"/>
              <a:t>title</a:t>
            </a:r>
            <a:r>
              <a:rPr lang="fi-FI" noProof="0" dirty="0"/>
              <a:t> </a:t>
            </a:r>
            <a:r>
              <a:rPr lang="fi-FI" noProof="0" dirty="0" err="1"/>
              <a:t>style</a:t>
            </a:r>
            <a:endParaRPr lang="fi-FI" noProof="0" dirty="0"/>
          </a:p>
        </p:txBody>
      </p:sp>
    </p:spTree>
    <p:extLst>
      <p:ext uri="{BB962C8B-B14F-4D97-AF65-F5344CB8AC3E}">
        <p14:creationId xmlns:p14="http://schemas.microsoft.com/office/powerpoint/2010/main" val="7022526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ÄLILEHTI OTSIKKO 3">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1AA8F9-A1F0-F148-9941-A3CB0FBABEEF}"/>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2088404"/>
            <a:ext cx="9144000" cy="2681191"/>
          </a:xfrm>
          <a:prstGeom prst="rect">
            <a:avLst/>
          </a:prstGeom>
        </p:spPr>
        <p:txBody>
          <a:bodyPr anchor="ctr"/>
          <a:lstStyle>
            <a:lvl1pPr algn="l">
              <a:lnSpc>
                <a:spcPct val="100000"/>
              </a:lnSpc>
              <a:defRPr sz="6600">
                <a:solidFill>
                  <a:schemeClr val="bg1"/>
                </a:solidFill>
              </a:defRPr>
            </a:lvl1pPr>
          </a:lstStyle>
          <a:p>
            <a:r>
              <a:rPr lang="fi-FI" noProof="0" dirty="0" err="1"/>
              <a:t>Click</a:t>
            </a:r>
            <a:r>
              <a:rPr lang="fi-FI" noProof="0" dirty="0"/>
              <a:t> to </a:t>
            </a:r>
            <a:r>
              <a:rPr lang="fi-FI" noProof="0" dirty="0" err="1"/>
              <a:t>edit</a:t>
            </a:r>
            <a:r>
              <a:rPr lang="fi-FI" noProof="0" dirty="0"/>
              <a:t> Master </a:t>
            </a:r>
            <a:r>
              <a:rPr lang="fi-FI" noProof="0" dirty="0" err="1"/>
              <a:t>title</a:t>
            </a:r>
            <a:r>
              <a:rPr lang="fi-FI" noProof="0" dirty="0"/>
              <a:t> </a:t>
            </a:r>
            <a:r>
              <a:rPr lang="fi-FI" noProof="0" dirty="0" err="1"/>
              <a:t>style</a:t>
            </a:r>
            <a:endParaRPr lang="fi-FI" noProof="0" dirty="0"/>
          </a:p>
        </p:txBody>
      </p:sp>
    </p:spTree>
    <p:extLst>
      <p:ext uri="{BB962C8B-B14F-4D97-AF65-F5344CB8AC3E}">
        <p14:creationId xmlns:p14="http://schemas.microsoft.com/office/powerpoint/2010/main" val="338928164"/>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ISTA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090E76-AB31-4B40-9E6F-0CB05B0EAC7E}"/>
              </a:ext>
            </a:extLst>
          </p:cNvPr>
          <p:cNvSpPr/>
          <p:nvPr userDrawn="1"/>
        </p:nvSpPr>
        <p:spPr>
          <a:xfrm>
            <a:off x="0" y="0"/>
            <a:ext cx="12192000" cy="59203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379095"/>
            <a:ext cx="10515600" cy="575522"/>
          </a:xfrm>
          <a:prstGeom prst="rect">
            <a:avLst/>
          </a:prstGeom>
        </p:spPr>
        <p:txBody>
          <a:bodyPr/>
          <a:lstStyle>
            <a:lvl1pPr>
              <a:defRPr sz="3000">
                <a:solidFill>
                  <a:schemeClr val="bg1"/>
                </a:solidFill>
              </a:defRPr>
            </a:lvl1pPr>
          </a:lstStyle>
          <a:p>
            <a:r>
              <a:rPr lang="fi-FI" noProof="0" dirty="0" err="1"/>
              <a:t>Click</a:t>
            </a:r>
            <a:r>
              <a:rPr lang="fi-FI" noProof="0" dirty="0"/>
              <a:t> to </a:t>
            </a:r>
            <a:r>
              <a:rPr lang="fi-FI" noProof="0" dirty="0" err="1"/>
              <a:t>edit</a:t>
            </a:r>
            <a:r>
              <a:rPr lang="fi-FI" noProof="0" dirty="0"/>
              <a:t> Master </a:t>
            </a:r>
            <a:r>
              <a:rPr lang="fi-FI" noProof="0" dirty="0" err="1"/>
              <a:t>title</a:t>
            </a:r>
            <a:r>
              <a:rPr lang="fi-FI" noProof="0" dirty="0"/>
              <a:t> </a:t>
            </a:r>
            <a:r>
              <a:rPr lang="fi-FI" noProof="0" dirty="0" err="1"/>
              <a:t>style</a:t>
            </a:r>
            <a:endParaRPr lang="fi-FI" noProof="0" dirty="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9" name="Text Placeholder 2">
            <a:extLst>
              <a:ext uri="{FF2B5EF4-FFF2-40B4-BE49-F238E27FC236}">
                <a16:creationId xmlns:a16="http://schemas.microsoft.com/office/drawing/2014/main" id="{5771F2C8-4C72-9543-8994-0E84699E66F4}"/>
              </a:ext>
            </a:extLst>
          </p:cNvPr>
          <p:cNvSpPr>
            <a:spLocks noGrp="1"/>
          </p:cNvSpPr>
          <p:nvPr>
            <p:ph type="body" idx="11"/>
          </p:nvPr>
        </p:nvSpPr>
        <p:spPr>
          <a:xfrm>
            <a:off x="838199" y="2004918"/>
            <a:ext cx="10515599" cy="3411358"/>
          </a:xfrm>
        </p:spPr>
        <p:txBody>
          <a:bodyPr anchor="t"/>
          <a:lstStyle>
            <a:lvl1pPr marL="0" indent="0">
              <a:spcBef>
                <a:spcPts val="0"/>
              </a:spcBef>
              <a:buNone/>
              <a:defRPr sz="3000" b="1" i="0">
                <a:solidFill>
                  <a:schemeClr val="bg1"/>
                </a:solidFill>
                <a:latin typeface="Arial" panose="020B0604020202020204" pitchFamily="34" charset="0"/>
                <a:cs typeface="Arial" panose="020B0604020202020204" pitchFamily="34" charset="0"/>
              </a:defRPr>
            </a:lvl1pPr>
            <a:lvl2pPr marL="457200" indent="0">
              <a:buNone/>
              <a:defRPr sz="3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Tree>
    <p:extLst>
      <p:ext uri="{BB962C8B-B14F-4D97-AF65-F5344CB8AC3E}">
        <p14:creationId xmlns:p14="http://schemas.microsoft.com/office/powerpoint/2010/main" val="14685966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ITTEE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090E76-AB31-4B40-9E6F-0CB05B0EAC7E}"/>
              </a:ext>
            </a:extLst>
          </p:cNvPr>
          <p:cNvSpPr/>
          <p:nvPr userDrawn="1"/>
        </p:nvSpPr>
        <p:spPr>
          <a:xfrm>
            <a:off x="0" y="0"/>
            <a:ext cx="12192000" cy="59203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379095"/>
            <a:ext cx="10515600" cy="575522"/>
          </a:xfrm>
          <a:prstGeom prst="rect">
            <a:avLst/>
          </a:prstGeom>
        </p:spPr>
        <p:txBody>
          <a:bodyPr/>
          <a:lstStyle>
            <a:lvl1pPr>
              <a:defRPr sz="3000">
                <a:solidFill>
                  <a:schemeClr val="tx1"/>
                </a:solidFill>
              </a:defRPr>
            </a:lvl1pPr>
          </a:lstStyle>
          <a:p>
            <a:r>
              <a:rPr lang="fi-FI" noProof="0"/>
              <a:t>Click to edit Master title style</a:t>
            </a:r>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10" name="Text Placeholder 2">
            <a:extLst>
              <a:ext uri="{FF2B5EF4-FFF2-40B4-BE49-F238E27FC236}">
                <a16:creationId xmlns:a16="http://schemas.microsoft.com/office/drawing/2014/main" id="{139FDE1E-3511-2C4E-BFC7-4C76B43B31DA}"/>
              </a:ext>
            </a:extLst>
          </p:cNvPr>
          <p:cNvSpPr>
            <a:spLocks noGrp="1"/>
          </p:cNvSpPr>
          <p:nvPr>
            <p:ph type="body" idx="11"/>
          </p:nvPr>
        </p:nvSpPr>
        <p:spPr>
          <a:xfrm>
            <a:off x="838199" y="2004918"/>
            <a:ext cx="5130115" cy="3318690"/>
          </a:xfrm>
        </p:spPr>
        <p:txBody>
          <a:bodyPr anchor="t"/>
          <a:lstStyle>
            <a:lvl1pPr marL="0" indent="0">
              <a:spcBef>
                <a:spcPts val="0"/>
              </a:spcBef>
              <a:buNone/>
              <a:defRPr sz="1600" b="1" i="0">
                <a:solidFill>
                  <a:schemeClr val="tx1"/>
                </a:solidFill>
                <a:latin typeface="Arial" panose="020B0604020202020204" pitchFamily="34" charset="0"/>
                <a:cs typeface="Arial" panose="020B0604020202020204" pitchFamily="34" charset="0"/>
              </a:defRPr>
            </a:lvl1pPr>
            <a:lvl2pPr marL="457200" indent="0">
              <a:buNone/>
              <a:defRPr sz="16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
        <p:nvSpPr>
          <p:cNvPr id="11" name="Text Placeholder 2">
            <a:extLst>
              <a:ext uri="{FF2B5EF4-FFF2-40B4-BE49-F238E27FC236}">
                <a16:creationId xmlns:a16="http://schemas.microsoft.com/office/drawing/2014/main" id="{FB674FD2-0BD4-BF49-9017-115079CE1EAB}"/>
              </a:ext>
            </a:extLst>
          </p:cNvPr>
          <p:cNvSpPr>
            <a:spLocks noGrp="1"/>
          </p:cNvSpPr>
          <p:nvPr>
            <p:ph type="body" idx="12"/>
          </p:nvPr>
        </p:nvSpPr>
        <p:spPr>
          <a:xfrm>
            <a:off x="6225745" y="2004918"/>
            <a:ext cx="5130115" cy="3318690"/>
          </a:xfrm>
        </p:spPr>
        <p:txBody>
          <a:bodyPr anchor="t"/>
          <a:lstStyle>
            <a:lvl1pPr marL="0" indent="0">
              <a:spcBef>
                <a:spcPts val="0"/>
              </a:spcBef>
              <a:buNone/>
              <a:defRPr sz="1600" b="1" i="0">
                <a:solidFill>
                  <a:schemeClr val="tx1"/>
                </a:solidFill>
                <a:latin typeface="Arial" panose="020B0604020202020204" pitchFamily="34" charset="0"/>
                <a:cs typeface="Arial" panose="020B0604020202020204" pitchFamily="34" charset="0"/>
              </a:defRPr>
            </a:lvl1pPr>
            <a:lvl2pPr marL="457200" indent="0">
              <a:buNone/>
              <a:defRPr sz="16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Tree>
    <p:extLst>
      <p:ext uri="{BB962C8B-B14F-4D97-AF65-F5344CB8AC3E}">
        <p14:creationId xmlns:p14="http://schemas.microsoft.com/office/powerpoint/2010/main" val="27998132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RÄNDILOPETU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9DCB8AE-9890-DE43-B3F1-9FA29E70D77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409482" y="1483776"/>
            <a:ext cx="3467386" cy="3395608"/>
          </a:xfrm>
        </p:spPr>
        <p:txBody>
          <a:bodyPr anchor="ctr"/>
          <a:lstStyle>
            <a:lvl1pPr marL="0" indent="0" algn="ctr">
              <a:spcBef>
                <a:spcPts val="0"/>
              </a:spcBef>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4068792" cy="6858000"/>
          </a:xfrm>
        </p:spPr>
        <p:txBody>
          <a:bodyPr/>
          <a:lstStyle/>
          <a:p>
            <a:endParaRPr lang="fi-FI" noProof="0"/>
          </a:p>
        </p:txBody>
      </p:sp>
      <p:pic>
        <p:nvPicPr>
          <p:cNvPr id="5" name="Picture 4" descr="Logo&#10;&#10;Description automatically generated with medium confidence">
            <a:extLst>
              <a:ext uri="{FF2B5EF4-FFF2-40B4-BE49-F238E27FC236}">
                <a16:creationId xmlns:a16="http://schemas.microsoft.com/office/drawing/2014/main" id="{AB518D5C-77B1-D94E-AB1E-CA9DE01788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8409481" y="5063883"/>
            <a:ext cx="3467386" cy="790817"/>
          </a:xfrm>
        </p:spPr>
        <p:txBody>
          <a:bodyPr anchor="t"/>
          <a:lstStyle>
            <a:lvl1pPr marL="0" indent="0" algn="ctr">
              <a:buNone/>
              <a:defRPr sz="1500" b="0" i="1">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0" name="Picture Placeholder 3">
            <a:extLst>
              <a:ext uri="{FF2B5EF4-FFF2-40B4-BE49-F238E27FC236}">
                <a16:creationId xmlns:a16="http://schemas.microsoft.com/office/drawing/2014/main" id="{66C1485E-F86C-854C-8F4D-CB20D9A8E2EC}"/>
              </a:ext>
            </a:extLst>
          </p:cNvPr>
          <p:cNvSpPr>
            <a:spLocks noGrp="1"/>
          </p:cNvSpPr>
          <p:nvPr>
            <p:ph type="pic" sz="quarter" idx="17"/>
          </p:nvPr>
        </p:nvSpPr>
        <p:spPr>
          <a:xfrm>
            <a:off x="4092314" y="-1"/>
            <a:ext cx="4068792" cy="6858000"/>
          </a:xfrm>
        </p:spPr>
        <p:txBody>
          <a:bodyPr/>
          <a:lstStyle/>
          <a:p>
            <a:endParaRPr lang="fi-FI" noProof="0"/>
          </a:p>
        </p:txBody>
      </p:sp>
    </p:spTree>
    <p:extLst>
      <p:ext uri="{BB962C8B-B14F-4D97-AF65-F5344CB8AC3E}">
        <p14:creationId xmlns:p14="http://schemas.microsoft.com/office/powerpoint/2010/main" val="9341690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RÄNDILOPETUS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655B871-CB14-7146-97D4-FC529108C6E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779489" y="1483776"/>
            <a:ext cx="4572000" cy="3395608"/>
          </a:xfrm>
        </p:spPr>
        <p:txBody>
          <a:bodyPr anchor="ctr"/>
          <a:lstStyle>
            <a:lvl1pPr marL="0" indent="0" algn="ctr">
              <a:spcBef>
                <a:spcPts val="0"/>
              </a:spcBef>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p:txBody>
      </p:sp>
      <p:pic>
        <p:nvPicPr>
          <p:cNvPr id="5" name="Picture 4" descr="Logo&#10;&#10;Description automatically generated with medium confidence">
            <a:extLst>
              <a:ext uri="{FF2B5EF4-FFF2-40B4-BE49-F238E27FC236}">
                <a16:creationId xmlns:a16="http://schemas.microsoft.com/office/drawing/2014/main" id="{AB518D5C-77B1-D94E-AB1E-CA9DE01788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46874" y="6039200"/>
            <a:ext cx="1638228" cy="634300"/>
          </a:xfrm>
          <a:prstGeom prst="rect">
            <a:avLst/>
          </a:prstGeom>
        </p:spPr>
      </p:pic>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79489" y="5063883"/>
            <a:ext cx="4572000" cy="790817"/>
          </a:xfrm>
        </p:spPr>
        <p:txBody>
          <a:bodyPr anchor="t"/>
          <a:lstStyle>
            <a:lvl1pPr marL="0" indent="0" algn="ctr">
              <a:buNone/>
              <a:defRPr sz="1500" b="0" i="1">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0" name="Picture Placeholder 3">
            <a:extLst>
              <a:ext uri="{FF2B5EF4-FFF2-40B4-BE49-F238E27FC236}">
                <a16:creationId xmlns:a16="http://schemas.microsoft.com/office/drawing/2014/main" id="{66C1485E-F86C-854C-8F4D-CB20D9A8E2EC}"/>
              </a:ext>
            </a:extLst>
          </p:cNvPr>
          <p:cNvSpPr>
            <a:spLocks noGrp="1"/>
          </p:cNvSpPr>
          <p:nvPr>
            <p:ph type="pic" sz="quarter" idx="17"/>
          </p:nvPr>
        </p:nvSpPr>
        <p:spPr>
          <a:xfrm>
            <a:off x="8123208" y="-1"/>
            <a:ext cx="4068792" cy="6858000"/>
          </a:xfrm>
        </p:spPr>
        <p:txBody>
          <a:bodyPr/>
          <a:lstStyle/>
          <a:p>
            <a:endParaRPr lang="fi-FI" noProof="0"/>
          </a:p>
        </p:txBody>
      </p:sp>
      <p:sp>
        <p:nvSpPr>
          <p:cNvPr id="8" name="Rectangle 7">
            <a:extLst>
              <a:ext uri="{FF2B5EF4-FFF2-40B4-BE49-F238E27FC236}">
                <a16:creationId xmlns:a16="http://schemas.microsoft.com/office/drawing/2014/main" id="{3891C178-6E34-F148-940F-05E15C7B661F}"/>
              </a:ext>
            </a:extLst>
          </p:cNvPr>
          <p:cNvSpPr/>
          <p:nvPr userDrawn="1"/>
        </p:nvSpPr>
        <p:spPr>
          <a:xfrm>
            <a:off x="6094538" y="0"/>
            <a:ext cx="202866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9D2F3DEC-9E8C-FE4C-B57C-8D3E6F47D213}"/>
              </a:ext>
            </a:extLst>
          </p:cNvPr>
          <p:cNvSpPr/>
          <p:nvPr userDrawn="1"/>
        </p:nvSpPr>
        <p:spPr>
          <a:xfrm>
            <a:off x="8128935" y="0"/>
            <a:ext cx="2028669" cy="6858000"/>
          </a:xfrm>
          <a:prstGeom prst="rect">
            <a:avLst/>
          </a:prstGeom>
          <a:solidFill>
            <a:schemeClr val="accent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Tree>
    <p:extLst>
      <p:ext uri="{BB962C8B-B14F-4D97-AF65-F5344CB8AC3E}">
        <p14:creationId xmlns:p14="http://schemas.microsoft.com/office/powerpoint/2010/main" val="804587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AKAKANSI">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76D147-9687-9344-8C8D-BD2F36364574}"/>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7" name="Rectangle 6">
            <a:extLst>
              <a:ext uri="{FF2B5EF4-FFF2-40B4-BE49-F238E27FC236}">
                <a16:creationId xmlns:a16="http://schemas.microsoft.com/office/drawing/2014/main" id="{485E0F3C-DB79-0649-9FDA-521305556C6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noProof="0"/>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
        <p:nvSpPr>
          <p:cNvPr id="10" name="Text Placeholder 2">
            <a:extLst>
              <a:ext uri="{FF2B5EF4-FFF2-40B4-BE49-F238E27FC236}">
                <a16:creationId xmlns:a16="http://schemas.microsoft.com/office/drawing/2014/main" id="{02B85F9E-919D-2A4C-BFCD-A5FBB3C69DD3}"/>
              </a:ext>
            </a:extLst>
          </p:cNvPr>
          <p:cNvSpPr>
            <a:spLocks noGrp="1"/>
          </p:cNvSpPr>
          <p:nvPr>
            <p:ph type="body" idx="16"/>
          </p:nvPr>
        </p:nvSpPr>
        <p:spPr>
          <a:xfrm>
            <a:off x="3326065"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1" name="Text Placeholder 2">
            <a:extLst>
              <a:ext uri="{FF2B5EF4-FFF2-40B4-BE49-F238E27FC236}">
                <a16:creationId xmlns:a16="http://schemas.microsoft.com/office/drawing/2014/main" id="{144D3AE2-5E57-E440-BDFF-C77D11465E32}"/>
              </a:ext>
            </a:extLst>
          </p:cNvPr>
          <p:cNvSpPr>
            <a:spLocks noGrp="1"/>
          </p:cNvSpPr>
          <p:nvPr>
            <p:ph type="body" idx="17"/>
          </p:nvPr>
        </p:nvSpPr>
        <p:spPr>
          <a:xfrm>
            <a:off x="6279127"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2" name="Text Placeholder 2">
            <a:extLst>
              <a:ext uri="{FF2B5EF4-FFF2-40B4-BE49-F238E27FC236}">
                <a16:creationId xmlns:a16="http://schemas.microsoft.com/office/drawing/2014/main" id="{E177CB89-4E83-6D49-8E76-46F59C95AD76}"/>
              </a:ext>
            </a:extLst>
          </p:cNvPr>
          <p:cNvSpPr>
            <a:spLocks noGrp="1"/>
          </p:cNvSpPr>
          <p:nvPr>
            <p:ph type="body" idx="18"/>
          </p:nvPr>
        </p:nvSpPr>
        <p:spPr>
          <a:xfrm>
            <a:off x="9232189"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Tree>
    <p:extLst>
      <p:ext uri="{BB962C8B-B14F-4D97-AF65-F5344CB8AC3E}">
        <p14:creationId xmlns:p14="http://schemas.microsoft.com/office/powerpoint/2010/main" val="4085743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ISÄLTÖ">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CAAC1F-E6E6-C340-9D7F-D43AF5309976}"/>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125CB073-26A7-F544-9A4D-31072FFBA15E}"/>
              </a:ext>
            </a:extLst>
          </p:cNvPr>
          <p:cNvSpPr>
            <a:spLocks noGrp="1"/>
          </p:cNvSpPr>
          <p:nvPr>
            <p:ph type="title"/>
          </p:nvPr>
        </p:nvSpPr>
        <p:spPr>
          <a:xfrm>
            <a:off x="838200" y="1202631"/>
            <a:ext cx="10515600" cy="1325563"/>
          </a:xfrm>
          <a:prstGeom prst="rect">
            <a:avLst/>
          </a:prstGeom>
        </p:spPr>
        <p:txBody>
          <a:bodyPr/>
          <a:lstStyle>
            <a:lvl1pPr>
              <a:defRPr sz="2800">
                <a:solidFill>
                  <a:schemeClr val="bg1"/>
                </a:solidFill>
              </a:defRPr>
            </a:lvl1pPr>
          </a:lstStyle>
          <a:p>
            <a:r>
              <a:rPr lang="fi-FI" noProof="0" dirty="0" err="1"/>
              <a:t>Click</a:t>
            </a:r>
            <a:r>
              <a:rPr lang="fi-FI" noProof="0" dirty="0"/>
              <a:t> to </a:t>
            </a:r>
            <a:r>
              <a:rPr lang="fi-FI" noProof="0" dirty="0" err="1"/>
              <a:t>edit</a:t>
            </a:r>
            <a:r>
              <a:rPr lang="fi-FI" noProof="0" dirty="0"/>
              <a:t> Master </a:t>
            </a:r>
            <a:r>
              <a:rPr lang="fi-FI" noProof="0" dirty="0" err="1"/>
              <a:t>title</a:t>
            </a:r>
            <a:r>
              <a:rPr lang="fi-FI" noProof="0" dirty="0"/>
              <a:t> </a:t>
            </a:r>
            <a:r>
              <a:rPr lang="fi-FI" noProof="0" dirty="0" err="1"/>
              <a:t>style</a:t>
            </a:r>
            <a:endParaRPr lang="fi-FI" noProof="0" dirty="0"/>
          </a:p>
        </p:txBody>
      </p:sp>
      <p:sp>
        <p:nvSpPr>
          <p:cNvPr id="3" name="Content Placeholder 2">
            <a:extLst>
              <a:ext uri="{FF2B5EF4-FFF2-40B4-BE49-F238E27FC236}">
                <a16:creationId xmlns:a16="http://schemas.microsoft.com/office/drawing/2014/main" id="{2F78DF1F-C7B8-5B46-B3C4-EC48EEFA1EC6}"/>
              </a:ext>
            </a:extLst>
          </p:cNvPr>
          <p:cNvSpPr>
            <a:spLocks noGrp="1"/>
          </p:cNvSpPr>
          <p:nvPr>
            <p:ph idx="1"/>
          </p:nvPr>
        </p:nvSpPr>
        <p:spPr>
          <a:xfrm>
            <a:off x="838200" y="2707581"/>
            <a:ext cx="10515600" cy="2875824"/>
          </a:xfrm>
        </p:spPr>
        <p:txBody>
          <a:bodyPr/>
          <a:lstStyle>
            <a:lvl1pPr>
              <a:buFont typeface="+mj-lt"/>
              <a:buAutoNum type="arabicPeriod"/>
              <a:defRPr>
                <a:solidFill>
                  <a:schemeClr val="bg1"/>
                </a:solidFill>
              </a:defRPr>
            </a:lvl1pPr>
            <a:lvl2pPr>
              <a:buFont typeface="+mj-lt"/>
              <a:buAutoNum type="arabicPeriod"/>
              <a:defRPr>
                <a:solidFill>
                  <a:schemeClr val="bg1"/>
                </a:solidFill>
              </a:defRPr>
            </a:lvl2pPr>
            <a:lvl3pPr>
              <a:buFont typeface="+mj-lt"/>
              <a:buAutoNum type="arabicPeriod"/>
              <a:defRPr>
                <a:solidFill>
                  <a:schemeClr val="bg1"/>
                </a:solidFill>
              </a:defRPr>
            </a:lvl3pPr>
            <a:lvl4pPr>
              <a:buFont typeface="+mj-lt"/>
              <a:buAutoNum type="arabicPeriod"/>
              <a:defRPr>
                <a:solidFill>
                  <a:schemeClr val="bg1"/>
                </a:solidFill>
              </a:defRPr>
            </a:lvl4pPr>
            <a:lvl5pPr>
              <a:buFont typeface="+mj-lt"/>
              <a:buAutoNum type="arabicPeriod"/>
              <a:defRPr>
                <a:solidFill>
                  <a:schemeClr val="bg1"/>
                </a:solidFill>
              </a:defRPr>
            </a:lvl5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r>
              <a:rPr lang="fi-FI" noProof="0" dirty="0"/>
              <a:t>Second </a:t>
            </a:r>
            <a:r>
              <a:rPr lang="fi-FI" noProof="0" dirty="0" err="1"/>
              <a:t>level</a:t>
            </a:r>
            <a:endParaRPr lang="fi-FI" noProof="0" dirty="0"/>
          </a:p>
          <a:p>
            <a:pPr lvl="2"/>
            <a:r>
              <a:rPr lang="fi-FI" noProof="0" dirty="0"/>
              <a:t>Third </a:t>
            </a:r>
            <a:r>
              <a:rPr lang="fi-FI" noProof="0" dirty="0" err="1"/>
              <a:t>level</a:t>
            </a:r>
            <a:endParaRPr lang="fi-FI" noProof="0" dirty="0"/>
          </a:p>
          <a:p>
            <a:pPr lvl="3"/>
            <a:r>
              <a:rPr lang="fi-FI" noProof="0" dirty="0" err="1"/>
              <a:t>Fourth</a:t>
            </a:r>
            <a:r>
              <a:rPr lang="fi-FI" noProof="0" dirty="0"/>
              <a:t> </a:t>
            </a:r>
            <a:r>
              <a:rPr lang="fi-FI" noProof="0" dirty="0" err="1"/>
              <a:t>level</a:t>
            </a:r>
            <a:endParaRPr lang="fi-FI" noProof="0" dirty="0"/>
          </a:p>
          <a:p>
            <a:pPr lvl="4"/>
            <a:r>
              <a:rPr lang="fi-FI" noProof="0" dirty="0" err="1"/>
              <a:t>Fifth</a:t>
            </a:r>
            <a:r>
              <a:rPr lang="fi-FI" noProof="0" dirty="0"/>
              <a:t> </a:t>
            </a:r>
            <a:r>
              <a:rPr lang="fi-FI" noProof="0" dirty="0" err="1"/>
              <a:t>level</a:t>
            </a:r>
            <a:endParaRPr lang="fi-FI" noProof="0" dirty="0"/>
          </a:p>
        </p:txBody>
      </p:sp>
    </p:spTree>
    <p:extLst>
      <p:ext uri="{BB962C8B-B14F-4D97-AF65-F5344CB8AC3E}">
        <p14:creationId xmlns:p14="http://schemas.microsoft.com/office/powerpoint/2010/main" val="3500356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LYHYT KITEYTY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589491"/>
            <a:ext cx="10515600" cy="3695431"/>
          </a:xfrm>
          <a:prstGeom prst="rect">
            <a:avLst/>
          </a:prstGeom>
        </p:spPr>
        <p:txBody>
          <a:bodyPr/>
          <a:lstStyle>
            <a:lvl1pPr>
              <a:lnSpc>
                <a:spcPct val="100000"/>
              </a:lnSpc>
              <a:defRPr sz="5400"/>
            </a:lvl1pPr>
          </a:lstStyle>
          <a:p>
            <a:r>
              <a:rPr lang="fi-FI" noProof="0" dirty="0" err="1"/>
              <a:t>Click</a:t>
            </a:r>
            <a:r>
              <a:rPr lang="fi-FI" noProof="0" dirty="0"/>
              <a:t> to </a:t>
            </a:r>
            <a:r>
              <a:rPr lang="fi-FI" noProof="0" dirty="0" err="1"/>
              <a:t>edit</a:t>
            </a:r>
            <a:r>
              <a:rPr lang="fi-FI" noProof="0" dirty="0"/>
              <a:t> Master </a:t>
            </a:r>
            <a:r>
              <a:rPr lang="fi-FI" noProof="0" dirty="0" err="1"/>
              <a:t>title</a:t>
            </a:r>
            <a:r>
              <a:rPr lang="fi-FI" noProof="0" dirty="0"/>
              <a:t> </a:t>
            </a:r>
            <a:r>
              <a:rPr lang="fi-FI" noProof="0" dirty="0" err="1"/>
              <a:t>style</a:t>
            </a:r>
            <a:endParaRPr lang="fi-FI" noProof="0" dirty="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Tree>
    <p:extLst>
      <p:ext uri="{BB962C8B-B14F-4D97-AF65-F5344CB8AC3E}">
        <p14:creationId xmlns:p14="http://schemas.microsoft.com/office/powerpoint/2010/main" val="3042871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INT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589491"/>
            <a:ext cx="10515600" cy="3695431"/>
          </a:xfrm>
          <a:prstGeom prst="rect">
            <a:avLst/>
          </a:prstGeom>
        </p:spPr>
        <p:txBody>
          <a:bodyPr/>
          <a:lstStyle>
            <a:lvl1pPr>
              <a:lnSpc>
                <a:spcPct val="100000"/>
              </a:lnSpc>
              <a:defRPr sz="2800" b="0">
                <a:latin typeface="Georgia" panose="02040502050405020303" pitchFamily="18" charset="0"/>
              </a:defRPr>
            </a:lvl1pPr>
          </a:lstStyle>
          <a:p>
            <a:r>
              <a:rPr lang="fi-FI" noProof="0" dirty="0" err="1"/>
              <a:t>Click</a:t>
            </a:r>
            <a:r>
              <a:rPr lang="fi-FI" noProof="0" dirty="0"/>
              <a:t> to </a:t>
            </a:r>
            <a:r>
              <a:rPr lang="fi-FI" noProof="0" dirty="0" err="1"/>
              <a:t>edit</a:t>
            </a:r>
            <a:r>
              <a:rPr lang="fi-FI" noProof="0" dirty="0"/>
              <a:t> Master </a:t>
            </a:r>
            <a:r>
              <a:rPr lang="fi-FI" noProof="0" dirty="0" err="1"/>
              <a:t>title</a:t>
            </a:r>
            <a:r>
              <a:rPr lang="fi-FI" noProof="0" dirty="0"/>
              <a:t> </a:t>
            </a:r>
            <a:r>
              <a:rPr lang="fi-FI" noProof="0" dirty="0" err="1"/>
              <a:t>style</a:t>
            </a:r>
            <a:endParaRPr lang="fi-FI" noProof="0" dirty="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Tree>
    <p:extLst>
      <p:ext uri="{BB962C8B-B14F-4D97-AF65-F5344CB8AC3E}">
        <p14:creationId xmlns:p14="http://schemas.microsoft.com/office/powerpoint/2010/main" val="1197217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172867"/>
            <a:ext cx="10515600" cy="781750"/>
          </a:xfrm>
          <a:prstGeom prst="rect">
            <a:avLst/>
          </a:prstGeom>
        </p:spPr>
        <p:txBody>
          <a:bodyPr/>
          <a:lstStyle>
            <a:lvl1pPr>
              <a:lnSpc>
                <a:spcPct val="100000"/>
              </a:lnSpc>
              <a:defRPr sz="3000"/>
            </a:lvl1pPr>
          </a:lstStyle>
          <a:p>
            <a:r>
              <a:rPr lang="fi-FI" noProof="0" dirty="0" err="1"/>
              <a:t>Click</a:t>
            </a:r>
            <a:r>
              <a:rPr lang="fi-FI" noProof="0" dirty="0"/>
              <a:t> to </a:t>
            </a:r>
            <a:r>
              <a:rPr lang="fi-FI" noProof="0" dirty="0" err="1"/>
              <a:t>edit</a:t>
            </a:r>
            <a:r>
              <a:rPr lang="fi-FI" noProof="0" dirty="0"/>
              <a:t> Master </a:t>
            </a:r>
            <a:r>
              <a:rPr lang="fi-FI" noProof="0" dirty="0" err="1"/>
              <a:t>title</a:t>
            </a:r>
            <a:r>
              <a:rPr lang="fi-FI" noProof="0" dirty="0"/>
              <a:t> </a:t>
            </a:r>
            <a:r>
              <a:rPr lang="fi-FI" noProof="0" dirty="0" err="1"/>
              <a:t>style</a:t>
            </a:r>
            <a:endParaRPr lang="fi-FI" noProof="0" dirty="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12" name="Text Placeholder 2">
            <a:extLst>
              <a:ext uri="{FF2B5EF4-FFF2-40B4-BE49-F238E27FC236}">
                <a16:creationId xmlns:a16="http://schemas.microsoft.com/office/drawing/2014/main" id="{2399F695-8668-224C-8AFC-D44698FF566F}"/>
              </a:ext>
            </a:extLst>
          </p:cNvPr>
          <p:cNvSpPr>
            <a:spLocks noGrp="1"/>
          </p:cNvSpPr>
          <p:nvPr>
            <p:ph type="body" idx="14"/>
          </p:nvPr>
        </p:nvSpPr>
        <p:spPr>
          <a:xfrm>
            <a:off x="838199" y="2809484"/>
            <a:ext cx="10515600" cy="2800486"/>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b="0" noProof="0" dirty="0"/>
          </a:p>
          <a:p>
            <a:pPr lvl="2"/>
            <a:endParaRPr lang="fi-FI" b="0" noProof="0" dirty="0"/>
          </a:p>
          <a:p>
            <a:pPr lvl="3"/>
            <a:endParaRPr lang="fi-FI" noProof="0" dirty="0"/>
          </a:p>
        </p:txBody>
      </p:sp>
      <p:sp>
        <p:nvSpPr>
          <p:cNvPr id="14" name="Text Placeholder 2">
            <a:extLst>
              <a:ext uri="{FF2B5EF4-FFF2-40B4-BE49-F238E27FC236}">
                <a16:creationId xmlns:a16="http://schemas.microsoft.com/office/drawing/2014/main" id="{458B2654-D836-4347-9069-004B90A0A553}"/>
              </a:ext>
            </a:extLst>
          </p:cNvPr>
          <p:cNvSpPr>
            <a:spLocks noGrp="1"/>
          </p:cNvSpPr>
          <p:nvPr>
            <p:ph type="body" idx="15"/>
          </p:nvPr>
        </p:nvSpPr>
        <p:spPr>
          <a:xfrm>
            <a:off x="838199" y="2359779"/>
            <a:ext cx="10515600" cy="336550"/>
          </a:xfrm>
        </p:spPr>
        <p:txBody>
          <a:bodyPr anchor="t"/>
          <a:lstStyle>
            <a:lvl1pPr marL="0" indent="0">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p:txBody>
      </p:sp>
    </p:spTree>
    <p:extLst>
      <p:ext uri="{BB962C8B-B14F-4D97-AF65-F5344CB8AC3E}">
        <p14:creationId xmlns:p14="http://schemas.microsoft.com/office/powerpoint/2010/main" val="1414733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LIS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172867"/>
            <a:ext cx="10515600" cy="781750"/>
          </a:xfrm>
          <a:prstGeom prst="rect">
            <a:avLst/>
          </a:prstGeom>
        </p:spPr>
        <p:txBody>
          <a:bodyPr/>
          <a:lstStyle>
            <a:lvl1pPr>
              <a:lnSpc>
                <a:spcPct val="100000"/>
              </a:lnSpc>
              <a:defRPr sz="3000"/>
            </a:lvl1pPr>
          </a:lstStyle>
          <a:p>
            <a:r>
              <a:rPr lang="fi-FI" noProof="0" dirty="0" err="1"/>
              <a:t>Click</a:t>
            </a:r>
            <a:r>
              <a:rPr lang="fi-FI" noProof="0" dirty="0"/>
              <a:t> to </a:t>
            </a:r>
            <a:r>
              <a:rPr lang="fi-FI" noProof="0" dirty="0" err="1"/>
              <a:t>edit</a:t>
            </a:r>
            <a:r>
              <a:rPr lang="fi-FI" noProof="0" dirty="0"/>
              <a:t> Master </a:t>
            </a:r>
            <a:r>
              <a:rPr lang="fi-FI" noProof="0" dirty="0" err="1"/>
              <a:t>title</a:t>
            </a:r>
            <a:r>
              <a:rPr lang="fi-FI" noProof="0" dirty="0"/>
              <a:t> </a:t>
            </a:r>
            <a:r>
              <a:rPr lang="fi-FI" noProof="0" dirty="0" err="1"/>
              <a:t>style</a:t>
            </a:r>
            <a:endParaRPr lang="fi-FI" noProof="0" dirty="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5" name="Text Placeholder 4">
            <a:extLst>
              <a:ext uri="{FF2B5EF4-FFF2-40B4-BE49-F238E27FC236}">
                <a16:creationId xmlns:a16="http://schemas.microsoft.com/office/drawing/2014/main" id="{D025BBE2-965C-4042-BAD8-4FC805621BF7}"/>
              </a:ext>
            </a:extLst>
          </p:cNvPr>
          <p:cNvSpPr>
            <a:spLocks noGrp="1"/>
          </p:cNvSpPr>
          <p:nvPr>
            <p:ph type="body" sz="quarter" idx="11"/>
          </p:nvPr>
        </p:nvSpPr>
        <p:spPr>
          <a:xfrm>
            <a:off x="838200" y="2355850"/>
            <a:ext cx="10515600" cy="2944813"/>
          </a:xfrm>
        </p:spPr>
        <p:txBody>
          <a:bodyPr/>
          <a:lstStyle>
            <a:lvl1pPr>
              <a:defRPr sz="2400"/>
            </a:lvl1pPr>
            <a:lvl2pPr>
              <a:defRPr sz="2000"/>
            </a:lvl2pPr>
            <a:lvl3pPr>
              <a:defRPr sz="1900"/>
            </a:lvl3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Tree>
    <p:extLst>
      <p:ext uri="{BB962C8B-B14F-4D97-AF65-F5344CB8AC3E}">
        <p14:creationId xmlns:p14="http://schemas.microsoft.com/office/powerpoint/2010/main" val="3575455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I KAKSI KOLUMNI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EE267E-97C1-F248-9AFC-610387D73BAE}"/>
              </a:ext>
            </a:extLst>
          </p:cNvPr>
          <p:cNvSpPr>
            <a:spLocks noGrp="1"/>
          </p:cNvSpPr>
          <p:nvPr>
            <p:ph type="body" idx="1"/>
          </p:nvPr>
        </p:nvSpPr>
        <p:spPr>
          <a:xfrm>
            <a:off x="839788" y="1185864"/>
            <a:ext cx="5157787"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p:txBody>
      </p:sp>
      <p:sp>
        <p:nvSpPr>
          <p:cNvPr id="5" name="Text Placeholder 4">
            <a:extLst>
              <a:ext uri="{FF2B5EF4-FFF2-40B4-BE49-F238E27FC236}">
                <a16:creationId xmlns:a16="http://schemas.microsoft.com/office/drawing/2014/main" id="{5E47243B-BAA3-D940-A23E-6F1DF1E6D839}"/>
              </a:ext>
            </a:extLst>
          </p:cNvPr>
          <p:cNvSpPr>
            <a:spLocks noGrp="1"/>
          </p:cNvSpPr>
          <p:nvPr>
            <p:ph type="body" sz="quarter" idx="3"/>
          </p:nvPr>
        </p:nvSpPr>
        <p:spPr>
          <a:xfrm>
            <a:off x="6172200" y="1185864"/>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pic>
        <p:nvPicPr>
          <p:cNvPr id="11" name="Picture 10" descr="Logo&#10;&#10;Description automatically generated with medium confidence">
            <a:extLst>
              <a:ext uri="{FF2B5EF4-FFF2-40B4-BE49-F238E27FC236}">
                <a16:creationId xmlns:a16="http://schemas.microsoft.com/office/drawing/2014/main" id="{CA65FCB3-5C68-DF4D-B3D0-601410673B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13" name="Text Placeholder 2">
            <a:extLst>
              <a:ext uri="{FF2B5EF4-FFF2-40B4-BE49-F238E27FC236}">
                <a16:creationId xmlns:a16="http://schemas.microsoft.com/office/drawing/2014/main" id="{76078FF3-7CF2-B747-84A2-136E76FC7CC5}"/>
              </a:ext>
            </a:extLst>
          </p:cNvPr>
          <p:cNvSpPr>
            <a:spLocks noGrp="1"/>
          </p:cNvSpPr>
          <p:nvPr>
            <p:ph type="body" idx="14"/>
          </p:nvPr>
        </p:nvSpPr>
        <p:spPr>
          <a:xfrm>
            <a:off x="838199" y="2505075"/>
            <a:ext cx="5181602" cy="3534125"/>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b="0" noProof="0" dirty="0"/>
          </a:p>
          <a:p>
            <a:pPr lvl="2"/>
            <a:endParaRPr lang="fi-FI" noProof="0" dirty="0"/>
          </a:p>
        </p:txBody>
      </p:sp>
      <p:sp>
        <p:nvSpPr>
          <p:cNvPr id="14" name="Text Placeholder 2">
            <a:extLst>
              <a:ext uri="{FF2B5EF4-FFF2-40B4-BE49-F238E27FC236}">
                <a16:creationId xmlns:a16="http://schemas.microsoft.com/office/drawing/2014/main" id="{85D56223-2B0B-BF47-A473-46887AC2D849}"/>
              </a:ext>
            </a:extLst>
          </p:cNvPr>
          <p:cNvSpPr>
            <a:spLocks noGrp="1"/>
          </p:cNvSpPr>
          <p:nvPr>
            <p:ph type="body" idx="15"/>
          </p:nvPr>
        </p:nvSpPr>
        <p:spPr>
          <a:xfrm>
            <a:off x="6189688" y="2505075"/>
            <a:ext cx="5181602" cy="3534125"/>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Tree>
    <p:extLst>
      <p:ext uri="{BB962C8B-B14F-4D97-AF65-F5344CB8AC3E}">
        <p14:creationId xmlns:p14="http://schemas.microsoft.com/office/powerpoint/2010/main" val="3467467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LISTA KAKSI KOLUMNI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EE267E-97C1-F248-9AFC-610387D73BAE}"/>
              </a:ext>
            </a:extLst>
          </p:cNvPr>
          <p:cNvSpPr>
            <a:spLocks noGrp="1"/>
          </p:cNvSpPr>
          <p:nvPr>
            <p:ph type="body" idx="1"/>
          </p:nvPr>
        </p:nvSpPr>
        <p:spPr>
          <a:xfrm>
            <a:off x="839788" y="1185864"/>
            <a:ext cx="5157787"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p:txBody>
      </p:sp>
      <p:sp>
        <p:nvSpPr>
          <p:cNvPr id="5" name="Text Placeholder 4">
            <a:extLst>
              <a:ext uri="{FF2B5EF4-FFF2-40B4-BE49-F238E27FC236}">
                <a16:creationId xmlns:a16="http://schemas.microsoft.com/office/drawing/2014/main" id="{5E47243B-BAA3-D940-A23E-6F1DF1E6D839}"/>
              </a:ext>
            </a:extLst>
          </p:cNvPr>
          <p:cNvSpPr>
            <a:spLocks noGrp="1"/>
          </p:cNvSpPr>
          <p:nvPr>
            <p:ph type="body" sz="quarter" idx="3"/>
          </p:nvPr>
        </p:nvSpPr>
        <p:spPr>
          <a:xfrm>
            <a:off x="6172200" y="1185864"/>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pic>
        <p:nvPicPr>
          <p:cNvPr id="11" name="Picture 10" descr="Logo&#10;&#10;Description automatically generated with medium confidence">
            <a:extLst>
              <a:ext uri="{FF2B5EF4-FFF2-40B4-BE49-F238E27FC236}">
                <a16:creationId xmlns:a16="http://schemas.microsoft.com/office/drawing/2014/main" id="{CA65FCB3-5C68-DF4D-B3D0-601410673B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4">
            <a:extLst>
              <a:ext uri="{FF2B5EF4-FFF2-40B4-BE49-F238E27FC236}">
                <a16:creationId xmlns:a16="http://schemas.microsoft.com/office/drawing/2014/main" id="{FD694F22-1DF2-BA4B-86A9-3FCCF15BE1A4}"/>
              </a:ext>
            </a:extLst>
          </p:cNvPr>
          <p:cNvSpPr>
            <a:spLocks noGrp="1"/>
          </p:cNvSpPr>
          <p:nvPr>
            <p:ph type="body" sz="quarter" idx="11"/>
          </p:nvPr>
        </p:nvSpPr>
        <p:spPr>
          <a:xfrm>
            <a:off x="838200" y="2505075"/>
            <a:ext cx="5157787" cy="3534125"/>
          </a:xfrm>
        </p:spPr>
        <p:txBody>
          <a:bodyPr/>
          <a:lstStyle>
            <a:lvl1pPr>
              <a:defRPr sz="2400"/>
            </a:lvl1pPr>
            <a:lvl2pPr>
              <a:defRPr sz="2000"/>
            </a:lvl2pPr>
            <a:lvl3pPr>
              <a:defRPr sz="1900"/>
            </a:lvl3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8" name="Text Placeholder 4">
            <a:extLst>
              <a:ext uri="{FF2B5EF4-FFF2-40B4-BE49-F238E27FC236}">
                <a16:creationId xmlns:a16="http://schemas.microsoft.com/office/drawing/2014/main" id="{05A15A47-6782-C54A-93D2-C9A076009960}"/>
              </a:ext>
            </a:extLst>
          </p:cNvPr>
          <p:cNvSpPr>
            <a:spLocks noGrp="1"/>
          </p:cNvSpPr>
          <p:nvPr>
            <p:ph type="body" sz="quarter" idx="16"/>
          </p:nvPr>
        </p:nvSpPr>
        <p:spPr>
          <a:xfrm>
            <a:off x="6172993" y="2505075"/>
            <a:ext cx="5181601" cy="3534125"/>
          </a:xfrm>
        </p:spPr>
        <p:txBody>
          <a:bodyPr/>
          <a:lstStyle>
            <a:lvl1pPr>
              <a:defRPr sz="2400"/>
            </a:lvl1pPr>
            <a:lvl2pPr>
              <a:defRPr sz="2000"/>
            </a:lvl2pPr>
            <a:lvl3pPr>
              <a:defRPr sz="1900"/>
            </a:lvl3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Tree>
    <p:extLst>
      <p:ext uri="{BB962C8B-B14F-4D97-AF65-F5344CB8AC3E}">
        <p14:creationId xmlns:p14="http://schemas.microsoft.com/office/powerpoint/2010/main" val="121151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8F7963-B688-6345-9742-540145AD679D}"/>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r>
              <a:rPr lang="fi-FI" noProof="0" dirty="0"/>
              <a:t>Second </a:t>
            </a:r>
            <a:r>
              <a:rPr lang="fi-FI" noProof="0" dirty="0" err="1"/>
              <a:t>level</a:t>
            </a:r>
            <a:endParaRPr lang="fi-FI" noProof="0" dirty="0"/>
          </a:p>
          <a:p>
            <a:pPr lvl="2"/>
            <a:r>
              <a:rPr lang="fi-FI" noProof="0" dirty="0"/>
              <a:t>Third </a:t>
            </a:r>
            <a:r>
              <a:rPr lang="fi-FI" noProof="0" dirty="0" err="1"/>
              <a:t>level</a:t>
            </a:r>
            <a:endParaRPr lang="fi-FI" noProof="0" dirty="0"/>
          </a:p>
          <a:p>
            <a:pPr lvl="3"/>
            <a:r>
              <a:rPr lang="fi-FI" noProof="0" dirty="0" err="1"/>
              <a:t>Fourth</a:t>
            </a:r>
            <a:r>
              <a:rPr lang="fi-FI" noProof="0" dirty="0"/>
              <a:t> </a:t>
            </a:r>
            <a:r>
              <a:rPr lang="fi-FI" noProof="0" dirty="0" err="1"/>
              <a:t>level</a:t>
            </a:r>
            <a:endParaRPr lang="fi-FI" noProof="0" dirty="0"/>
          </a:p>
          <a:p>
            <a:pPr lvl="4"/>
            <a:r>
              <a:rPr lang="fi-FI" noProof="0" dirty="0" err="1"/>
              <a:t>Fifth</a:t>
            </a:r>
            <a:r>
              <a:rPr lang="fi-FI" noProof="0" dirty="0"/>
              <a:t> </a:t>
            </a:r>
            <a:r>
              <a:rPr lang="fi-FI" noProof="0" dirty="0" err="1"/>
              <a:t>level</a:t>
            </a:r>
            <a:endParaRPr lang="fi-FI" noProof="0" dirty="0"/>
          </a:p>
        </p:txBody>
      </p:sp>
      <p:sp>
        <p:nvSpPr>
          <p:cNvPr id="11" name="Title Placeholder 10">
            <a:extLst>
              <a:ext uri="{FF2B5EF4-FFF2-40B4-BE49-F238E27FC236}">
                <a16:creationId xmlns:a16="http://schemas.microsoft.com/office/drawing/2014/main" id="{13ADB4FF-36A8-5847-9E28-618A7E3991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GB"/>
              <a:t>Click to edit Master title style</a:t>
            </a:r>
            <a:endParaRPr lang="fi-FI"/>
          </a:p>
        </p:txBody>
      </p:sp>
      <p:sp>
        <p:nvSpPr>
          <p:cNvPr id="14" name="TextBox 13">
            <a:extLst>
              <a:ext uri="{FF2B5EF4-FFF2-40B4-BE49-F238E27FC236}">
                <a16:creationId xmlns:a16="http://schemas.microsoft.com/office/drawing/2014/main" id="{D4E3EEA6-F284-034E-8910-605416FAEBAF}"/>
              </a:ext>
            </a:extLst>
          </p:cNvPr>
          <p:cNvSpPr txBox="1"/>
          <p:nvPr userDrawn="1"/>
        </p:nvSpPr>
        <p:spPr>
          <a:xfrm>
            <a:off x="272592" y="6392083"/>
            <a:ext cx="4252274" cy="276999"/>
          </a:xfrm>
          <a:prstGeom prst="rect">
            <a:avLst/>
          </a:prstGeom>
          <a:noFill/>
        </p:spPr>
        <p:txBody>
          <a:bodyPr wrap="square" rtlCol="0">
            <a:spAutoFit/>
          </a:bodyPr>
          <a:lstStyle/>
          <a:p>
            <a:r>
              <a:rPr lang="fi-FI" sz="1200" b="0" i="0" noProof="1">
                <a:latin typeface="Arial" panose="020B0604020202020204" pitchFamily="34" charset="0"/>
                <a:cs typeface="Arial" panose="020B0604020202020204" pitchFamily="34" charset="0"/>
              </a:rPr>
              <a:t>Otsikko｜päivämäärä</a:t>
            </a:r>
          </a:p>
        </p:txBody>
      </p:sp>
    </p:spTree>
    <p:extLst>
      <p:ext uri="{BB962C8B-B14F-4D97-AF65-F5344CB8AC3E}">
        <p14:creationId xmlns:p14="http://schemas.microsoft.com/office/powerpoint/2010/main" val="192373149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4" r:id="rId4"/>
    <p:sldLayoutId id="2147483662" r:id="rId5"/>
    <p:sldLayoutId id="2147483664" r:id="rId6"/>
    <p:sldLayoutId id="2147483665" r:id="rId7"/>
    <p:sldLayoutId id="2147483653" r:id="rId8"/>
    <p:sldLayoutId id="2147483692" r:id="rId9"/>
    <p:sldLayoutId id="2147483667" r:id="rId10"/>
    <p:sldLayoutId id="2147483668" r:id="rId11"/>
    <p:sldLayoutId id="2147483669" r:id="rId12"/>
    <p:sldLayoutId id="2147483670" r:id="rId13"/>
    <p:sldLayoutId id="2147483691" r:id="rId14"/>
    <p:sldLayoutId id="2147483672" r:id="rId15"/>
    <p:sldLayoutId id="2147483671" r:id="rId16"/>
    <p:sldLayoutId id="2147483673" r:id="rId17"/>
    <p:sldLayoutId id="2147483674" r:id="rId18"/>
    <p:sldLayoutId id="2147483675" r:id="rId19"/>
    <p:sldLayoutId id="2147483676" r:id="rId20"/>
    <p:sldLayoutId id="2147483678" r:id="rId21"/>
    <p:sldLayoutId id="2147483679" r:id="rId22"/>
    <p:sldLayoutId id="2147483681" r:id="rId23"/>
    <p:sldLayoutId id="2147483680" r:id="rId24"/>
    <p:sldLayoutId id="2147483684" r:id="rId25"/>
    <p:sldLayoutId id="2147483686" r:id="rId26"/>
    <p:sldLayoutId id="2147483687" r:id="rId27"/>
    <p:sldLayoutId id="2147483688" r:id="rId28"/>
    <p:sldLayoutId id="2147483689" r:id="rId29"/>
  </p:sldLayoutIdLst>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hyperlink" Target="https://sproppimateriaalit.fi/web/site-254514/state-jurdcojqgercytzr/front-page"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sproppimateriaalit.fi/web/site-356978/state-jurdenbqgercytzr/front-page" TargetMode="External"/><Relationship Id="rId2" Type="http://schemas.openxmlformats.org/officeDocument/2006/relationships/hyperlink" Target="https://sproppimateriaalit.fi/web/site-33624/state-jurdimrteiwe6mi/front-page" TargetMode="External"/><Relationship Id="rId1" Type="http://schemas.openxmlformats.org/officeDocument/2006/relationships/slideLayout" Target="../slideLayouts/slideLayout7.xml"/><Relationship Id="rId6" Type="http://schemas.openxmlformats.org/officeDocument/2006/relationships/hyperlink" Target="https://sproppimateriaalit.fi/web/site-148996/state-jurdcmzqgurcytzr/page-150078" TargetMode="External"/><Relationship Id="rId5" Type="http://schemas.openxmlformats.org/officeDocument/2006/relationships/hyperlink" Target="https://sproppimateriaalit.fi/web/site-148996/state-jurdcmzqgurcytzr/page-149133" TargetMode="External"/><Relationship Id="rId4" Type="http://schemas.openxmlformats.org/officeDocument/2006/relationships/hyperlink" Target="https://www.sproppimateriaalit.fi/web/site-356978/state-jurdenbqgercytzr/front-page" TargetMode="External"/></Relationships>
</file>

<file path=ppt/slides/_rels/slide18.xml.rels><?xml version="1.0" encoding="UTF-8" standalone="yes"?>
<Relationships xmlns="http://schemas.openxmlformats.org/package/2006/relationships"><Relationship Id="rId2" Type="http://schemas.openxmlformats.org/officeDocument/2006/relationships/hyperlink" Target="https://rednet.punainenristi.fi/node/65864"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FC335-8CA2-4AF4-A277-20491EA0404A}"/>
              </a:ext>
            </a:extLst>
          </p:cNvPr>
          <p:cNvSpPr>
            <a:spLocks noGrp="1"/>
          </p:cNvSpPr>
          <p:nvPr>
            <p:ph type="ctrTitle"/>
          </p:nvPr>
        </p:nvSpPr>
        <p:spPr/>
        <p:txBody>
          <a:bodyPr/>
          <a:lstStyle/>
          <a:p>
            <a:r>
              <a:rPr lang="sv-FI" sz="3200" dirty="0">
                <a:effectLst/>
                <a:latin typeface="Arial" panose="020B0604020202020204" pitchFamily="34" charset="0"/>
                <a:ea typeface="Calibri" panose="020F0502020204030204" pitchFamily="34" charset="0"/>
                <a:cs typeface="Times New Roman" panose="02020603050405020304" pitchFamily="18" charset="0"/>
              </a:rPr>
              <a:t>Verksamhetsformer och metoder inom Finlands Röda Kors </a:t>
            </a:r>
            <a:r>
              <a:rPr lang="sv-FI" sz="3200" dirty="0" err="1">
                <a:effectLst/>
                <a:latin typeface="Arial" panose="020B0604020202020204" pitchFamily="34" charset="0"/>
                <a:ea typeface="Calibri" panose="020F0502020204030204" pitchFamily="34" charset="0"/>
                <a:cs typeface="Times New Roman" panose="02020603050405020304" pitchFamily="18" charset="0"/>
              </a:rPr>
              <a:t>sexualhälsoarbete</a:t>
            </a:r>
            <a:br>
              <a:rPr lang="fi-FI" sz="1800" dirty="0">
                <a:effectLst/>
                <a:latin typeface="Calibri" panose="020F0502020204030204" pitchFamily="34" charset="0"/>
                <a:ea typeface="Calibri" panose="020F0502020204030204" pitchFamily="34" charset="0"/>
                <a:cs typeface="Times New Roman" panose="02020603050405020304" pitchFamily="18" charset="0"/>
              </a:rPr>
            </a:br>
            <a:endParaRPr lang="fi-FI" sz="3200" dirty="0"/>
          </a:p>
        </p:txBody>
      </p:sp>
      <p:sp>
        <p:nvSpPr>
          <p:cNvPr id="3" name="Subtitle 2">
            <a:extLst>
              <a:ext uri="{FF2B5EF4-FFF2-40B4-BE49-F238E27FC236}">
                <a16:creationId xmlns:a16="http://schemas.microsoft.com/office/drawing/2014/main" id="{3ECEC296-3062-4E84-8F39-ED5DB50AB15A}"/>
              </a:ext>
            </a:extLst>
          </p:cNvPr>
          <p:cNvSpPr>
            <a:spLocks noGrp="1"/>
          </p:cNvSpPr>
          <p:nvPr>
            <p:ph type="subTitle" idx="1"/>
          </p:nvPr>
        </p:nvSpPr>
        <p:spPr/>
        <p:txBody>
          <a:bodyPr/>
          <a:lstStyle/>
          <a:p>
            <a:r>
              <a:rPr lang="fi-FI" dirty="0" err="1"/>
              <a:t>Materialet</a:t>
            </a:r>
            <a:r>
              <a:rPr lang="fi-FI" dirty="0"/>
              <a:t> för </a:t>
            </a:r>
            <a:r>
              <a:rPr lang="fi-FI" dirty="0" err="1"/>
              <a:t>gruppträffar</a:t>
            </a:r>
            <a:r>
              <a:rPr lang="fi-FI" dirty="0"/>
              <a:t> 2023</a:t>
            </a:r>
          </a:p>
        </p:txBody>
      </p:sp>
    </p:spTree>
    <p:extLst>
      <p:ext uri="{BB962C8B-B14F-4D97-AF65-F5344CB8AC3E}">
        <p14:creationId xmlns:p14="http://schemas.microsoft.com/office/powerpoint/2010/main" val="4133067138"/>
      </p:ext>
    </p:extLst>
  </p:cSld>
  <p:clrMapOvr>
    <a:masterClrMapping/>
  </p:clrMapOvr>
  <mc:AlternateContent xmlns:mc="http://schemas.openxmlformats.org/markup-compatibility/2006" xmlns:p14="http://schemas.microsoft.com/office/powerpoint/2010/main">
    <mc:Choice Requires="p14">
      <p:transition spd="slow" p14:dur="2000" advTm="11019"/>
    </mc:Choice>
    <mc:Fallback xmlns="">
      <p:transition spd="slow" advTm="1101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001236-182B-411D-BE8F-3B90A7C02FF6}"/>
              </a:ext>
            </a:extLst>
          </p:cNvPr>
          <p:cNvSpPr>
            <a:spLocks noGrp="1"/>
          </p:cNvSpPr>
          <p:nvPr>
            <p:ph type="body" idx="1"/>
          </p:nvPr>
        </p:nvSpPr>
        <p:spPr/>
        <p:txBody>
          <a:bodyPr/>
          <a:lstStyle/>
          <a:p>
            <a:endParaRPr lang="fi-FI"/>
          </a:p>
        </p:txBody>
      </p:sp>
      <p:sp>
        <p:nvSpPr>
          <p:cNvPr id="3" name="Text Placeholder 2">
            <a:extLst>
              <a:ext uri="{FF2B5EF4-FFF2-40B4-BE49-F238E27FC236}">
                <a16:creationId xmlns:a16="http://schemas.microsoft.com/office/drawing/2014/main" id="{B44FDD66-2DDD-4C99-9664-A5F069643CB8}"/>
              </a:ext>
            </a:extLst>
          </p:cNvPr>
          <p:cNvSpPr>
            <a:spLocks noGrp="1"/>
          </p:cNvSpPr>
          <p:nvPr>
            <p:ph type="body" sz="quarter" idx="3"/>
          </p:nvPr>
        </p:nvSpPr>
        <p:spPr>
          <a:xfrm>
            <a:off x="6096000" y="193192"/>
            <a:ext cx="5183188" cy="823912"/>
          </a:xfrm>
        </p:spPr>
        <p:txBody>
          <a:bodyPr/>
          <a:lstStyle/>
          <a:p>
            <a:r>
              <a:rPr lang="fi-FI" dirty="0"/>
              <a:t>3. </a:t>
            </a:r>
            <a:r>
              <a:rPr lang="fi-FI" dirty="0" err="1"/>
              <a:t>Festivalverksamhet</a:t>
            </a:r>
            <a:endParaRPr lang="fi-FI" dirty="0"/>
          </a:p>
        </p:txBody>
      </p:sp>
      <p:sp>
        <p:nvSpPr>
          <p:cNvPr id="4" name="Text Placeholder 3">
            <a:extLst>
              <a:ext uri="{FF2B5EF4-FFF2-40B4-BE49-F238E27FC236}">
                <a16:creationId xmlns:a16="http://schemas.microsoft.com/office/drawing/2014/main" id="{0DBD0E93-8173-4523-B7D3-3A4CBBD5C5F9}"/>
              </a:ext>
            </a:extLst>
          </p:cNvPr>
          <p:cNvSpPr>
            <a:spLocks noGrp="1"/>
          </p:cNvSpPr>
          <p:nvPr>
            <p:ph type="body" sz="quarter" idx="11"/>
          </p:nvPr>
        </p:nvSpPr>
        <p:spPr>
          <a:xfrm>
            <a:off x="-1525358" y="2803921"/>
            <a:ext cx="3434088" cy="2868216"/>
          </a:xfrm>
        </p:spPr>
        <p:txBody>
          <a:bodyPr/>
          <a:lstStyle/>
          <a:p>
            <a:endParaRPr lang="fi-FI" dirty="0"/>
          </a:p>
        </p:txBody>
      </p:sp>
      <p:sp>
        <p:nvSpPr>
          <p:cNvPr id="5" name="Text Placeholder 4">
            <a:extLst>
              <a:ext uri="{FF2B5EF4-FFF2-40B4-BE49-F238E27FC236}">
                <a16:creationId xmlns:a16="http://schemas.microsoft.com/office/drawing/2014/main" id="{C11D3136-D767-475C-A43A-D10CD31221C6}"/>
              </a:ext>
            </a:extLst>
          </p:cNvPr>
          <p:cNvSpPr>
            <a:spLocks noGrp="1"/>
          </p:cNvSpPr>
          <p:nvPr>
            <p:ph type="body" sz="quarter" idx="16"/>
          </p:nvPr>
        </p:nvSpPr>
        <p:spPr>
          <a:xfrm>
            <a:off x="6096000" y="1185864"/>
            <a:ext cx="5181601" cy="3883026"/>
          </a:xfrm>
        </p:spPr>
        <p:txBody>
          <a:bodyPr/>
          <a:lstStyle/>
          <a:p>
            <a:pPr marL="342900" lvl="0" indent="-342900">
              <a:lnSpc>
                <a:spcPct val="107000"/>
              </a:lnSpc>
              <a:spcAft>
                <a:spcPts val="800"/>
              </a:spcAft>
              <a:buFont typeface="Arial" panose="020B0604020202020204" pitchFamily="34" charset="0"/>
              <a:buChar char="•"/>
              <a:tabLst>
                <a:tab pos="457200" algn="l"/>
              </a:tabLst>
            </a:pPr>
            <a:r>
              <a:rPr lang="sv-FI" sz="1600" dirty="0">
                <a:ea typeface="Calibri" panose="020F0502020204030204" pitchFamily="34" charset="0"/>
                <a:cs typeface="Times New Roman" panose="02020603050405020304" pitchFamily="18" charset="0"/>
              </a:rPr>
              <a:t>F</a:t>
            </a:r>
            <a:r>
              <a:rPr lang="sv-FI" sz="1600" dirty="0">
                <a:effectLst/>
                <a:latin typeface="Arial" panose="020B0604020202020204" pitchFamily="34" charset="0"/>
                <a:ea typeface="Calibri" panose="020F0502020204030204" pitchFamily="34" charset="0"/>
                <a:cs typeface="Times New Roman" panose="02020603050405020304" pitchFamily="18" charset="0"/>
              </a:rPr>
              <a:t>rivilliga inom </a:t>
            </a:r>
            <a:r>
              <a:rPr lang="sv-FI" sz="1600" dirty="0" err="1">
                <a:effectLst/>
                <a:latin typeface="Arial" panose="020B0604020202020204" pitchFamily="34" charset="0"/>
                <a:ea typeface="Calibri" panose="020F0502020204030204" pitchFamily="34" charset="0"/>
                <a:cs typeface="Times New Roman" panose="02020603050405020304" pitchFamily="18" charset="0"/>
              </a:rPr>
              <a:t>sexualhälsoarbete</a:t>
            </a:r>
            <a:r>
              <a:rPr lang="sv-FI" sz="1600" dirty="0">
                <a:effectLst/>
                <a:latin typeface="Arial" panose="020B0604020202020204" pitchFamily="34" charset="0"/>
                <a:ea typeface="Calibri" panose="020F0502020204030204" pitchFamily="34" charset="0"/>
                <a:cs typeface="Times New Roman" panose="02020603050405020304" pitchFamily="18" charset="0"/>
              </a:rPr>
              <a:t> är på plats under flera sommarfestivaler och olika mindre evenemang.</a:t>
            </a:r>
            <a:endParaRPr lang="fi-FI"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sz="1600" dirty="0">
                <a:effectLst/>
                <a:latin typeface="Arial" panose="020B0604020202020204" pitchFamily="34" charset="0"/>
                <a:ea typeface="Calibri" panose="020F0502020204030204" pitchFamily="34" charset="0"/>
                <a:cs typeface="Times New Roman" panose="02020603050405020304" pitchFamily="18" charset="0"/>
              </a:rPr>
              <a:t>Målet är att träffa så många ungdomar och unga vuxna som möjligt. </a:t>
            </a:r>
            <a:r>
              <a:rPr lang="sv-FI" sz="1600" dirty="0">
                <a:ea typeface="Calibri" panose="020F0502020204030204" pitchFamily="34" charset="0"/>
                <a:cs typeface="Times New Roman" panose="02020603050405020304" pitchFamily="18" charset="0"/>
              </a:rPr>
              <a:t>Tillsammans </a:t>
            </a:r>
            <a:r>
              <a:rPr lang="sv-FI" sz="1600" dirty="0">
                <a:effectLst/>
                <a:latin typeface="Arial" panose="020B0604020202020204" pitchFamily="34" charset="0"/>
                <a:ea typeface="Calibri" panose="020F0502020204030204" pitchFamily="34" charset="0"/>
                <a:cs typeface="Times New Roman" panose="02020603050405020304" pitchFamily="18" charset="0"/>
              </a:rPr>
              <a:t>diskuterar man tryggt sex och ger information om sexuellt överförbara sjukdomar och hur de förebyggs samt delar ut sommargummin /kondomer. </a:t>
            </a:r>
            <a:endParaRPr lang="fi-FI"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sz="1600" dirty="0">
                <a:effectLst/>
                <a:latin typeface="Arial" panose="020B0604020202020204" pitchFamily="34" charset="0"/>
                <a:ea typeface="Calibri" panose="020F0502020204030204" pitchFamily="34" charset="0"/>
                <a:cs typeface="Times New Roman" panose="02020603050405020304" pitchFamily="18" charset="0"/>
              </a:rPr>
              <a:t>Under evenemangen ambulerar </a:t>
            </a:r>
            <a:r>
              <a:rPr lang="sv-FI" sz="1600" dirty="0">
                <a:ea typeface="Calibri" panose="020F0502020204030204" pitchFamily="34" charset="0"/>
                <a:cs typeface="Times New Roman" panose="02020603050405020304" pitchFamily="18" charset="0"/>
              </a:rPr>
              <a:t>Röda Korsets </a:t>
            </a:r>
            <a:r>
              <a:rPr lang="sv-FI" sz="1600" dirty="0">
                <a:effectLst/>
                <a:latin typeface="Arial" panose="020B0604020202020204" pitchFamily="34" charset="0"/>
                <a:ea typeface="Calibri" panose="020F0502020204030204" pitchFamily="34" charset="0"/>
                <a:cs typeface="Times New Roman" panose="02020603050405020304" pitchFamily="18" charset="0"/>
              </a:rPr>
              <a:t>frivilliga inom </a:t>
            </a:r>
            <a:r>
              <a:rPr lang="sv-FI" sz="1600" dirty="0" err="1">
                <a:effectLst/>
                <a:latin typeface="Arial" panose="020B0604020202020204" pitchFamily="34" charset="0"/>
                <a:ea typeface="Calibri" panose="020F0502020204030204" pitchFamily="34" charset="0"/>
                <a:cs typeface="Times New Roman" panose="02020603050405020304" pitchFamily="18" charset="0"/>
              </a:rPr>
              <a:t>sexualhälsoarbete</a:t>
            </a:r>
            <a:r>
              <a:rPr lang="sv-FI" sz="1600" dirty="0">
                <a:effectLst/>
                <a:latin typeface="Arial" panose="020B0604020202020204" pitchFamily="34" charset="0"/>
                <a:ea typeface="Calibri" panose="020F0502020204030204" pitchFamily="34" charset="0"/>
                <a:cs typeface="Times New Roman" panose="02020603050405020304" pitchFamily="18" charset="0"/>
              </a:rPr>
              <a:t>, tillsammans med frivilliga inom rusmedelsarbete. </a:t>
            </a:r>
            <a:endParaRPr lang="fi-FI"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sz="1600" dirty="0">
                <a:effectLst/>
                <a:latin typeface="Arial" panose="020B0604020202020204" pitchFamily="34" charset="0"/>
                <a:ea typeface="Calibri" panose="020F0502020204030204" pitchFamily="34" charset="0"/>
                <a:cs typeface="Times New Roman" panose="02020603050405020304" pitchFamily="18" charset="0"/>
              </a:rPr>
              <a:t>På många festivaler har Röda Korset även första </a:t>
            </a:r>
            <a:r>
              <a:rPr lang="sv-FI" sz="1600" dirty="0" err="1">
                <a:effectLst/>
                <a:latin typeface="Arial" panose="020B0604020202020204" pitchFamily="34" charset="0"/>
                <a:ea typeface="Calibri" panose="020F0502020204030204" pitchFamily="34" charset="0"/>
                <a:cs typeface="Times New Roman" panose="02020603050405020304" pitchFamily="18" charset="0"/>
              </a:rPr>
              <a:t>hjälpenjour</a:t>
            </a:r>
            <a:r>
              <a:rPr lang="sv-FI" sz="1600" dirty="0">
                <a:effectLst/>
                <a:latin typeface="Arial" panose="020B0604020202020204" pitchFamily="34" charset="0"/>
                <a:ea typeface="Calibri" panose="020F0502020204030204" pitchFamily="34" charset="0"/>
                <a:cs typeface="Times New Roman" panose="02020603050405020304" pitchFamily="18" charset="0"/>
              </a:rPr>
              <a:t>, en tillnyktringsplats eller frivilliga för psykiskt stöd på plats. </a:t>
            </a:r>
            <a:endParaRPr lang="fi-FI"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sz="1600" dirty="0">
                <a:effectLst/>
                <a:latin typeface="Arial" panose="020B0604020202020204" pitchFamily="34" charset="0"/>
                <a:ea typeface="Calibri" panose="020F0502020204030204" pitchFamily="34" charset="0"/>
                <a:cs typeface="Times New Roman" panose="02020603050405020304" pitchFamily="18" charset="0"/>
              </a:rPr>
              <a:t>Röda Korsets frivilliga samarbetar intensivt med varandra men även med övriga aktörer på evenemangen, såsom myndigheter och andra organisationer.</a:t>
            </a:r>
          </a:p>
        </p:txBody>
      </p:sp>
      <p:pic>
        <p:nvPicPr>
          <p:cNvPr id="6146" name="Picture 2">
            <a:extLst>
              <a:ext uri="{FF2B5EF4-FFF2-40B4-BE49-F238E27FC236}">
                <a16:creationId xmlns:a16="http://schemas.microsoft.com/office/drawing/2014/main" id="{76C9239B-389C-45BC-BAF6-B0A17CC6C0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2969" y="1443210"/>
            <a:ext cx="9437712" cy="4214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232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D59E4B-46BF-4F42-AEED-F10545610182}"/>
              </a:ext>
            </a:extLst>
          </p:cNvPr>
          <p:cNvSpPr>
            <a:spLocks noGrp="1"/>
          </p:cNvSpPr>
          <p:nvPr>
            <p:ph type="body" idx="1"/>
          </p:nvPr>
        </p:nvSpPr>
        <p:spPr>
          <a:xfrm>
            <a:off x="683170" y="349705"/>
            <a:ext cx="5157787" cy="823912"/>
          </a:xfrm>
        </p:spPr>
        <p:txBody>
          <a:bodyPr/>
          <a:lstStyle/>
          <a:p>
            <a:r>
              <a:rPr lang="fi-FI" dirty="0"/>
              <a:t>4. </a:t>
            </a:r>
            <a:r>
              <a:rPr lang="fi-FI" dirty="0" err="1"/>
              <a:t>Kondom</a:t>
            </a:r>
            <a:r>
              <a:rPr lang="fi-FI" dirty="0"/>
              <a:t> </a:t>
            </a:r>
            <a:r>
              <a:rPr lang="fi-FI" dirty="0" err="1"/>
              <a:t>kampanjen</a:t>
            </a:r>
            <a:r>
              <a:rPr lang="fi-FI" dirty="0"/>
              <a:t> </a:t>
            </a:r>
            <a:r>
              <a:rPr lang="fi-FI" dirty="0" err="1"/>
              <a:t>Sommargummi</a:t>
            </a:r>
            <a:endParaRPr lang="fi-FI" dirty="0"/>
          </a:p>
        </p:txBody>
      </p:sp>
      <p:sp>
        <p:nvSpPr>
          <p:cNvPr id="4" name="Text Placeholder 3">
            <a:extLst>
              <a:ext uri="{FF2B5EF4-FFF2-40B4-BE49-F238E27FC236}">
                <a16:creationId xmlns:a16="http://schemas.microsoft.com/office/drawing/2014/main" id="{B51AB2D5-2064-464D-8612-4241EEAA26F1}"/>
              </a:ext>
            </a:extLst>
          </p:cNvPr>
          <p:cNvSpPr>
            <a:spLocks noGrp="1"/>
          </p:cNvSpPr>
          <p:nvPr>
            <p:ph type="body" sz="quarter" idx="11"/>
          </p:nvPr>
        </p:nvSpPr>
        <p:spPr>
          <a:xfrm>
            <a:off x="683169" y="1298380"/>
            <a:ext cx="5157787" cy="3534125"/>
          </a:xfrm>
        </p:spPr>
        <p:txBody>
          <a:bodyPr/>
          <a:lstStyle/>
          <a:p>
            <a:pPr marL="342900" lvl="0" indent="-342900">
              <a:lnSpc>
                <a:spcPct val="107000"/>
              </a:lnSpc>
              <a:spcAft>
                <a:spcPts val="800"/>
              </a:spcAft>
              <a:buFont typeface="Arial" panose="020B0604020202020204" pitchFamily="34" charset="0"/>
              <a:buChar char="•"/>
              <a:tabLst>
                <a:tab pos="457200" algn="l"/>
              </a:tabLst>
            </a:pPr>
            <a:r>
              <a:rPr lang="sv-FI" sz="1600" dirty="0">
                <a:effectLst/>
                <a:latin typeface="Arial" panose="020B0604020202020204" pitchFamily="34" charset="0"/>
                <a:ea typeface="Calibri" panose="020F0502020204030204" pitchFamily="34" charset="0"/>
                <a:cs typeface="Times New Roman" panose="02020603050405020304" pitchFamily="18" charset="0"/>
              </a:rPr>
              <a:t>Röda Korsets </a:t>
            </a:r>
            <a:r>
              <a:rPr lang="sv-FI" sz="1600" dirty="0" err="1">
                <a:effectLst/>
                <a:latin typeface="Arial" panose="020B0604020202020204" pitchFamily="34" charset="0"/>
                <a:ea typeface="Calibri" panose="020F0502020204030204" pitchFamily="34" charset="0"/>
                <a:cs typeface="Times New Roman" panose="02020603050405020304" pitchFamily="18" charset="0"/>
              </a:rPr>
              <a:t>sexualhälsoarbete</a:t>
            </a:r>
            <a:r>
              <a:rPr lang="sv-FI" sz="1600" dirty="0">
                <a:effectLst/>
                <a:latin typeface="Arial" panose="020B0604020202020204" pitchFamily="34" charset="0"/>
                <a:ea typeface="Calibri" panose="020F0502020204030204" pitchFamily="34" charset="0"/>
                <a:cs typeface="Times New Roman" panose="02020603050405020304" pitchFamily="18" charset="0"/>
              </a:rPr>
              <a:t> deltar också i kondom kampanjen Sommargummi </a:t>
            </a:r>
            <a:r>
              <a:rPr lang="sv-FI" sz="1600" dirty="0">
                <a:ea typeface="Calibri" panose="020F0502020204030204" pitchFamily="34" charset="0"/>
                <a:cs typeface="Times New Roman" panose="02020603050405020304" pitchFamily="18" charset="0"/>
              </a:rPr>
              <a:t>med</a:t>
            </a:r>
            <a:r>
              <a:rPr lang="sv-FI" sz="1600" dirty="0">
                <a:effectLst/>
                <a:latin typeface="Arial" panose="020B0604020202020204" pitchFamily="34" charset="0"/>
                <a:ea typeface="Calibri" panose="020F0502020204030204" pitchFamily="34" charset="0"/>
                <a:cs typeface="Times New Roman" panose="02020603050405020304" pitchFamily="18" charset="0"/>
              </a:rPr>
              <a:t> en populär Sexkiosk (</a:t>
            </a:r>
            <a:r>
              <a:rPr lang="sv-FI" sz="1600" dirty="0" err="1">
                <a:effectLst/>
                <a:latin typeface="Arial" panose="020B0604020202020204" pitchFamily="34" charset="0"/>
                <a:ea typeface="Calibri" panose="020F0502020204030204" pitchFamily="34" charset="0"/>
                <a:cs typeface="Times New Roman" panose="02020603050405020304" pitchFamily="18" charset="0"/>
              </a:rPr>
              <a:t>Seksikiska</a:t>
            </a:r>
            <a:r>
              <a:rPr lang="sv-FI" sz="1600" dirty="0">
                <a:effectLst/>
                <a:latin typeface="Arial" panose="020B0604020202020204" pitchFamily="34" charset="0"/>
                <a:ea typeface="Calibri" panose="020F0502020204030204" pitchFamily="34" charset="0"/>
                <a:cs typeface="Times New Roman" panose="02020603050405020304" pitchFamily="18" charset="0"/>
              </a:rPr>
              <a:t>) på några av sommarens festivaler. </a:t>
            </a:r>
            <a:endParaRPr lang="fi-FI"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sz="1600" dirty="0">
                <a:effectLst/>
                <a:latin typeface="Arial" panose="020B0604020202020204" pitchFamily="34" charset="0"/>
                <a:ea typeface="Calibri" panose="020F0502020204030204" pitchFamily="34" charset="0"/>
                <a:cs typeface="Times New Roman" panose="02020603050405020304" pitchFamily="18" charset="0"/>
              </a:rPr>
              <a:t>Vid Sexkiosken hjälper de frivilliga  deltagare i att få Kondomkörkort, delar ut sommargummin och diskuterar tryggt sex med festivaldeltagarna. </a:t>
            </a:r>
            <a:endParaRPr lang="fi-FI"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sz="1600" dirty="0">
                <a:ea typeface="Calibri" panose="020F0502020204030204" pitchFamily="34" charset="0"/>
                <a:cs typeface="Times New Roman" panose="02020603050405020304" pitchFamily="18" charset="0"/>
              </a:rPr>
              <a:t>F</a:t>
            </a:r>
            <a:r>
              <a:rPr lang="sv-FI" sz="1600" dirty="0">
                <a:effectLst/>
                <a:latin typeface="Arial" panose="020B0604020202020204" pitchFamily="34" charset="0"/>
                <a:ea typeface="Calibri" panose="020F0502020204030204" pitchFamily="34" charset="0"/>
                <a:cs typeface="Times New Roman" panose="02020603050405020304" pitchFamily="18" charset="0"/>
              </a:rPr>
              <a:t>rivilliga inom </a:t>
            </a:r>
            <a:r>
              <a:rPr lang="sv-FI" sz="1600" dirty="0" err="1">
                <a:effectLst/>
                <a:latin typeface="Arial" panose="020B0604020202020204" pitchFamily="34" charset="0"/>
                <a:ea typeface="Calibri" panose="020F0502020204030204" pitchFamily="34" charset="0"/>
                <a:cs typeface="Times New Roman" panose="02020603050405020304" pitchFamily="18" charset="0"/>
              </a:rPr>
              <a:t>sexualhälsoarbete</a:t>
            </a:r>
            <a:r>
              <a:rPr lang="sv-FI" sz="1600" dirty="0">
                <a:effectLst/>
                <a:latin typeface="Arial" panose="020B0604020202020204" pitchFamily="34" charset="0"/>
                <a:ea typeface="Calibri" panose="020F0502020204030204" pitchFamily="34" charset="0"/>
                <a:cs typeface="Times New Roman" panose="02020603050405020304" pitchFamily="18" charset="0"/>
              </a:rPr>
              <a:t> har även deltagit i att planera och genomföra innehåll på sociala medier för kampanjen Sommargummi, bland annat på </a:t>
            </a:r>
            <a:r>
              <a:rPr lang="sv-FI" sz="1600" dirty="0" err="1">
                <a:effectLst/>
                <a:latin typeface="Arial" panose="020B0604020202020204" pitchFamily="34" charset="0"/>
                <a:ea typeface="Calibri" panose="020F0502020204030204" pitchFamily="34" charset="0"/>
                <a:cs typeface="Times New Roman" panose="02020603050405020304" pitchFamily="18" charset="0"/>
              </a:rPr>
              <a:t>Instagram</a:t>
            </a:r>
            <a:r>
              <a:rPr lang="sv-FI" sz="1600" dirty="0">
                <a:effectLst/>
                <a:latin typeface="Arial" panose="020B0604020202020204" pitchFamily="34" charset="0"/>
                <a:ea typeface="Calibri" panose="020F0502020204030204" pitchFamily="34" charset="0"/>
                <a:cs typeface="Times New Roman" panose="02020603050405020304" pitchFamily="18" charset="0"/>
              </a:rPr>
              <a:t>, </a:t>
            </a:r>
            <a:r>
              <a:rPr lang="sv-FI" sz="1600" dirty="0" err="1">
                <a:effectLst/>
                <a:latin typeface="Arial" panose="020B0604020202020204" pitchFamily="34" charset="0"/>
                <a:ea typeface="Calibri" panose="020F0502020204030204" pitchFamily="34" charset="0"/>
                <a:cs typeface="Times New Roman" panose="02020603050405020304" pitchFamily="18" charset="0"/>
              </a:rPr>
              <a:t>TikTok</a:t>
            </a:r>
            <a:r>
              <a:rPr lang="sv-FI" sz="1600" dirty="0">
                <a:effectLst/>
                <a:latin typeface="Arial" panose="020B0604020202020204" pitchFamily="34" charset="0"/>
                <a:ea typeface="Calibri" panose="020F0502020204030204" pitchFamily="34" charset="0"/>
                <a:cs typeface="Times New Roman" panose="02020603050405020304" pitchFamily="18" charset="0"/>
              </a:rPr>
              <a:t> och </a:t>
            </a:r>
            <a:r>
              <a:rPr lang="sv-FI" sz="1600" dirty="0" err="1">
                <a:effectLst/>
                <a:latin typeface="Arial" panose="020B0604020202020204" pitchFamily="34" charset="0"/>
                <a:ea typeface="Calibri" panose="020F0502020204030204" pitchFamily="34" charset="0"/>
                <a:cs typeface="Times New Roman" panose="02020603050405020304" pitchFamily="18" charset="0"/>
              </a:rPr>
              <a:t>Jodel</a:t>
            </a:r>
            <a:r>
              <a:rPr lang="sv-FI" sz="1600" dirty="0">
                <a:effectLst/>
                <a:latin typeface="Arial" panose="020B0604020202020204" pitchFamily="34" charset="0"/>
                <a:ea typeface="Calibri" panose="020F0502020204030204" pitchFamily="34" charset="0"/>
                <a:cs typeface="Times New Roman" panose="02020603050405020304" pitchFamily="18" charset="0"/>
              </a:rPr>
              <a:t>.</a:t>
            </a:r>
            <a:endParaRPr lang="fi-FI" sz="1600" dirty="0">
              <a:effectLst/>
              <a:latin typeface="Calibri" panose="020F0502020204030204" pitchFamily="34" charset="0"/>
              <a:ea typeface="Calibri" panose="020F0502020204030204" pitchFamily="34" charset="0"/>
              <a:cs typeface="Times New Roman" panose="02020603050405020304" pitchFamily="18" charset="0"/>
            </a:endParaRPr>
          </a:p>
          <a:p>
            <a:r>
              <a:rPr lang="sv-FI" sz="1600" dirty="0">
                <a:effectLst/>
                <a:latin typeface="Arial" panose="020B0604020202020204" pitchFamily="34" charset="0"/>
                <a:ea typeface="Calibri" panose="020F0502020204030204" pitchFamily="34" charset="0"/>
              </a:rPr>
              <a:t>Sommargummi-kampanjen genomförs i samarbete med </a:t>
            </a:r>
            <a:r>
              <a:rPr lang="sv-FI" sz="1600" dirty="0" err="1">
                <a:effectLst/>
                <a:latin typeface="Arial" panose="020B0604020202020204" pitchFamily="34" charset="0"/>
                <a:ea typeface="Calibri" panose="020F0502020204030204" pitchFamily="34" charset="0"/>
              </a:rPr>
              <a:t>YleX</a:t>
            </a:r>
            <a:r>
              <a:rPr lang="sv-FI" sz="1600" dirty="0">
                <a:effectLst/>
                <a:latin typeface="Arial" panose="020B0604020202020204" pitchFamily="34" charset="0"/>
                <a:ea typeface="Calibri" panose="020F0502020204030204" pitchFamily="34" charset="0"/>
              </a:rPr>
              <a:t>, Finlands Röda Kors, Cancerorganisationerna och Soldathemsförbundet. </a:t>
            </a:r>
            <a:endParaRPr lang="fi-FI" sz="1600" dirty="0"/>
          </a:p>
        </p:txBody>
      </p:sp>
      <p:pic>
        <p:nvPicPr>
          <p:cNvPr id="2054" name="Picture 6">
            <a:extLst>
              <a:ext uri="{FF2B5EF4-FFF2-40B4-BE49-F238E27FC236}">
                <a16:creationId xmlns:a16="http://schemas.microsoft.com/office/drawing/2014/main" id="{2773BF36-906A-4F76-AA13-676DAE4E20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1677" y="761661"/>
            <a:ext cx="12192000" cy="5192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199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AB654C-50AB-46ED-9133-7DF2EAB594E2}"/>
              </a:ext>
            </a:extLst>
          </p:cNvPr>
          <p:cNvSpPr>
            <a:spLocks noGrp="1"/>
          </p:cNvSpPr>
          <p:nvPr>
            <p:ph type="body" idx="1"/>
          </p:nvPr>
        </p:nvSpPr>
        <p:spPr/>
        <p:txBody>
          <a:bodyPr/>
          <a:lstStyle/>
          <a:p>
            <a:endParaRPr lang="fi-FI" dirty="0"/>
          </a:p>
        </p:txBody>
      </p:sp>
      <p:sp>
        <p:nvSpPr>
          <p:cNvPr id="3" name="Text Placeholder 2">
            <a:extLst>
              <a:ext uri="{FF2B5EF4-FFF2-40B4-BE49-F238E27FC236}">
                <a16:creationId xmlns:a16="http://schemas.microsoft.com/office/drawing/2014/main" id="{65328AA4-4D12-4D41-BF27-23E283D772FB}"/>
              </a:ext>
            </a:extLst>
          </p:cNvPr>
          <p:cNvSpPr>
            <a:spLocks noGrp="1"/>
          </p:cNvSpPr>
          <p:nvPr>
            <p:ph type="body" sz="quarter" idx="3"/>
          </p:nvPr>
        </p:nvSpPr>
        <p:spPr>
          <a:xfrm>
            <a:off x="6172200" y="282481"/>
            <a:ext cx="5183188" cy="823912"/>
          </a:xfrm>
        </p:spPr>
        <p:txBody>
          <a:bodyPr/>
          <a:lstStyle/>
          <a:p>
            <a:r>
              <a:rPr lang="fi-FI" dirty="0"/>
              <a:t>5. </a:t>
            </a:r>
            <a:r>
              <a:rPr lang="fi-FI" dirty="0" err="1"/>
              <a:t>Mångkulturellt</a:t>
            </a:r>
            <a:r>
              <a:rPr lang="fi-FI" dirty="0"/>
              <a:t> </a:t>
            </a:r>
            <a:r>
              <a:rPr lang="fi-FI" dirty="0" err="1"/>
              <a:t>arbete</a:t>
            </a:r>
            <a:endParaRPr lang="fi-FI" dirty="0"/>
          </a:p>
        </p:txBody>
      </p:sp>
      <p:sp>
        <p:nvSpPr>
          <p:cNvPr id="4" name="Text Placeholder 3">
            <a:extLst>
              <a:ext uri="{FF2B5EF4-FFF2-40B4-BE49-F238E27FC236}">
                <a16:creationId xmlns:a16="http://schemas.microsoft.com/office/drawing/2014/main" id="{80CA37CC-6018-4A80-9310-A2DC07E551B6}"/>
              </a:ext>
            </a:extLst>
          </p:cNvPr>
          <p:cNvSpPr>
            <a:spLocks noGrp="1"/>
          </p:cNvSpPr>
          <p:nvPr>
            <p:ph type="body" sz="quarter" idx="11"/>
          </p:nvPr>
        </p:nvSpPr>
        <p:spPr>
          <a:xfrm>
            <a:off x="-1428890" y="2515579"/>
            <a:ext cx="2929996" cy="3018086"/>
          </a:xfrm>
        </p:spPr>
        <p:txBody>
          <a:bodyPr/>
          <a:lstStyle/>
          <a:p>
            <a:endParaRPr lang="fi-FI" dirty="0"/>
          </a:p>
        </p:txBody>
      </p:sp>
      <p:sp>
        <p:nvSpPr>
          <p:cNvPr id="5" name="Text Placeholder 4">
            <a:extLst>
              <a:ext uri="{FF2B5EF4-FFF2-40B4-BE49-F238E27FC236}">
                <a16:creationId xmlns:a16="http://schemas.microsoft.com/office/drawing/2014/main" id="{93F6B19A-6C89-4EA5-AAAA-6E5658746AAE}"/>
              </a:ext>
            </a:extLst>
          </p:cNvPr>
          <p:cNvSpPr>
            <a:spLocks noGrp="1"/>
          </p:cNvSpPr>
          <p:nvPr>
            <p:ph type="body" sz="quarter" idx="16"/>
          </p:nvPr>
        </p:nvSpPr>
        <p:spPr>
          <a:xfrm>
            <a:off x="6194427" y="1442135"/>
            <a:ext cx="5181601" cy="3534125"/>
          </a:xfrm>
        </p:spPr>
        <p:txBody>
          <a:bodyPr/>
          <a:lstStyle/>
          <a:p>
            <a:pPr marL="342900" lvl="0" indent="-342900">
              <a:lnSpc>
                <a:spcPct val="107000"/>
              </a:lnSpc>
              <a:spcAft>
                <a:spcPts val="800"/>
              </a:spcAft>
              <a:buFont typeface="Arial" panose="020B0604020202020204" pitchFamily="34" charset="0"/>
              <a:buChar char="•"/>
              <a:tabLst>
                <a:tab pos="457200" algn="l"/>
              </a:tabLst>
            </a:pPr>
            <a:r>
              <a:rPr lang="sv-FI" sz="1800" dirty="0">
                <a:effectLst/>
                <a:latin typeface="Arial" panose="020B0604020202020204" pitchFamily="34" charset="0"/>
                <a:ea typeface="Calibri" panose="020F0502020204030204" pitchFamily="34" charset="0"/>
                <a:cs typeface="Times New Roman" panose="02020603050405020304" pitchFamily="18" charset="0"/>
              </a:rPr>
              <a:t>Materialet för det mångkulturella arbetet inom </a:t>
            </a:r>
            <a:r>
              <a:rPr lang="sv-FI" sz="1800" dirty="0" err="1">
                <a:effectLst/>
                <a:latin typeface="Arial" panose="020B0604020202020204" pitchFamily="34" charset="0"/>
                <a:ea typeface="Calibri" panose="020F0502020204030204" pitchFamily="34" charset="0"/>
                <a:cs typeface="Times New Roman" panose="02020603050405020304" pitchFamily="18" charset="0"/>
              </a:rPr>
              <a:t>sexualhälsoarbetet</a:t>
            </a:r>
            <a:r>
              <a:rPr lang="sv-FI" sz="1800" dirty="0">
                <a:effectLst/>
                <a:latin typeface="Arial" panose="020B0604020202020204" pitchFamily="34" charset="0"/>
                <a:ea typeface="Calibri" panose="020F0502020204030204" pitchFamily="34" charset="0"/>
                <a:cs typeface="Times New Roman" panose="02020603050405020304" pitchFamily="18" charset="0"/>
              </a:rPr>
              <a:t> utvecklades år 2017 för att möta behoven på mottagningsenheterna </a:t>
            </a:r>
            <a:r>
              <a:rPr lang="sv-FI" sz="1800" dirty="0">
                <a:ea typeface="Calibri" panose="020F0502020204030204" pitchFamily="34" charset="0"/>
                <a:cs typeface="Times New Roman" panose="02020603050405020304" pitchFamily="18" charset="0"/>
              </a:rPr>
              <a:t>och</a:t>
            </a:r>
            <a:r>
              <a:rPr lang="sv-FI" sz="1800" dirty="0">
                <a:effectLst/>
                <a:latin typeface="Arial" panose="020B0604020202020204" pitchFamily="34" charset="0"/>
                <a:ea typeface="Calibri" panose="020F0502020204030204" pitchFamily="34" charset="0"/>
                <a:cs typeface="Times New Roman" panose="02020603050405020304" pitchFamily="18" charset="0"/>
              </a:rPr>
              <a:t> ge klienterna information om sexuella rättigheter och </a:t>
            </a:r>
            <a:r>
              <a:rPr lang="sv-FI" sz="1800" dirty="0" err="1">
                <a:effectLst/>
                <a:latin typeface="Arial" panose="020B0604020202020204" pitchFamily="34" charset="0"/>
                <a:ea typeface="Calibri" panose="020F0502020204030204" pitchFamily="34" charset="0"/>
                <a:cs typeface="Times New Roman" panose="02020603050405020304" pitchFamily="18" charset="0"/>
              </a:rPr>
              <a:t>sexualhälsa</a:t>
            </a:r>
            <a:r>
              <a:rPr lang="sv-FI" sz="1800" dirty="0">
                <a:effectLst/>
                <a:latin typeface="Arial" panose="020B0604020202020204" pitchFamily="34" charset="0"/>
                <a:ea typeface="Calibri" panose="020F0502020204030204" pitchFamily="34" charset="0"/>
                <a:cs typeface="Times New Roman" panose="02020603050405020304" pitchFamily="18" charset="0"/>
              </a:rPr>
              <a:t>.</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sz="1800" dirty="0">
                <a:effectLst/>
                <a:latin typeface="Arial" panose="020B0604020202020204" pitchFamily="34" charset="0"/>
                <a:ea typeface="Calibri" panose="020F0502020204030204" pitchFamily="34" charset="0"/>
                <a:cs typeface="Times New Roman" panose="02020603050405020304" pitchFamily="18" charset="0"/>
              </a:rPr>
              <a:t>Materialet </a:t>
            </a:r>
            <a:r>
              <a:rPr lang="sv-FI" sz="1800" dirty="0">
                <a:ea typeface="Calibri" panose="020F0502020204030204" pitchFamily="34" charset="0"/>
                <a:cs typeface="Times New Roman" panose="02020603050405020304" pitchFamily="18" charset="0"/>
              </a:rPr>
              <a:t>består av ett</a:t>
            </a:r>
            <a:r>
              <a:rPr lang="sv-FI" sz="1800" dirty="0">
                <a:effectLst/>
                <a:latin typeface="Arial" panose="020B0604020202020204" pitchFamily="34" charset="0"/>
                <a:ea typeface="Calibri" panose="020F0502020204030204" pitchFamily="34" charset="0"/>
                <a:cs typeface="Times New Roman" panose="02020603050405020304" pitchFamily="18" charset="0"/>
              </a:rPr>
              <a:t> föredrag om </a:t>
            </a:r>
            <a:r>
              <a:rPr lang="sv-FI" sz="1800" dirty="0" err="1">
                <a:effectLst/>
                <a:latin typeface="Arial" panose="020B0604020202020204" pitchFamily="34" charset="0"/>
                <a:ea typeface="Calibri" panose="020F0502020204030204" pitchFamily="34" charset="0"/>
                <a:cs typeface="Times New Roman" panose="02020603050405020304" pitchFamily="18" charset="0"/>
              </a:rPr>
              <a:t>sexualhälsa</a:t>
            </a:r>
            <a:r>
              <a:rPr lang="sv-FI" sz="1800" dirty="0">
                <a:effectLst/>
                <a:latin typeface="Arial" panose="020B0604020202020204" pitchFamily="34" charset="0"/>
                <a:ea typeface="Calibri" panose="020F0502020204030204" pitchFamily="34" charset="0"/>
                <a:cs typeface="Times New Roman" panose="02020603050405020304" pitchFamily="18" charset="0"/>
              </a:rPr>
              <a:t> och en </a:t>
            </a:r>
            <a:r>
              <a:rPr lang="sv-FI" sz="1800" dirty="0">
                <a:ea typeface="Calibri" panose="020F0502020204030204" pitchFamily="34" charset="0"/>
                <a:cs typeface="Times New Roman" panose="02020603050405020304" pitchFamily="18" charset="0"/>
              </a:rPr>
              <a:t>övning</a:t>
            </a:r>
            <a:r>
              <a:rPr lang="sv-FI" sz="1800" dirty="0">
                <a:effectLst/>
                <a:latin typeface="Arial" panose="020B0604020202020204" pitchFamily="34" charset="0"/>
                <a:ea typeface="Calibri" panose="020F0502020204030204" pitchFamily="34" charset="0"/>
                <a:cs typeface="Times New Roman" panose="02020603050405020304" pitchFamily="18" charset="0"/>
              </a:rPr>
              <a:t> i att använda kondomer. Det är tänkt att sessionerna hålls separat för män och kvinnor, men man talar också om frågor gällande det andra könet. Materialet gås igenom under 2–3 möten, som </a:t>
            </a:r>
            <a:r>
              <a:rPr lang="sv-FI" sz="1800" dirty="0">
                <a:ea typeface="Calibri" panose="020F0502020204030204" pitchFamily="34" charset="0"/>
                <a:cs typeface="Times New Roman" panose="02020603050405020304" pitchFamily="18" charset="0"/>
              </a:rPr>
              <a:t>räcker ca 1-2h/gång</a:t>
            </a:r>
            <a:r>
              <a:rPr lang="sv-FI" sz="1800" dirty="0">
                <a:effectLst/>
                <a:latin typeface="Arial" panose="020B0604020202020204" pitchFamily="34" charset="0"/>
                <a:ea typeface="Calibri" panose="020F0502020204030204" pitchFamily="34" charset="0"/>
                <a:cs typeface="Times New Roman" panose="02020603050405020304" pitchFamily="18" charset="0"/>
              </a:rPr>
              <a:t>.</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sz="1800" dirty="0">
                <a:effectLst/>
                <a:latin typeface="Arial" panose="020B0604020202020204" pitchFamily="34" charset="0"/>
                <a:ea typeface="Calibri" panose="020F0502020204030204" pitchFamily="34" charset="0"/>
                <a:cs typeface="Times New Roman" panose="02020603050405020304" pitchFamily="18" charset="0"/>
              </a:rPr>
              <a:t>Materialet kan användas omfattande under olika utbildningar för ungdomar och vuxna.</a:t>
            </a:r>
            <a:r>
              <a:rPr lang="sv-FI" sz="18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p>
        </p:txBody>
      </p:sp>
      <p:pic>
        <p:nvPicPr>
          <p:cNvPr id="4098" name="Picture 2">
            <a:extLst>
              <a:ext uri="{FF2B5EF4-FFF2-40B4-BE49-F238E27FC236}">
                <a16:creationId xmlns:a16="http://schemas.microsoft.com/office/drawing/2014/main" id="{A7149DEF-7502-4E5B-BFBF-A02C581243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909" y="1327330"/>
            <a:ext cx="8627027" cy="4434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437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640CE-FCA1-456E-A3BA-3F5983F5D99D}"/>
              </a:ext>
            </a:extLst>
          </p:cNvPr>
          <p:cNvSpPr>
            <a:spLocks noGrp="1"/>
          </p:cNvSpPr>
          <p:nvPr>
            <p:ph type="title"/>
          </p:nvPr>
        </p:nvSpPr>
        <p:spPr/>
        <p:txBody>
          <a:bodyPr/>
          <a:lstStyle/>
          <a:p>
            <a:r>
              <a:rPr lang="sv-FI" dirty="0">
                <a:effectLst/>
                <a:latin typeface="Arial" panose="020B0604020202020204" pitchFamily="34" charset="0"/>
                <a:ea typeface="Calibri" panose="020F0502020204030204" pitchFamily="34" charset="0"/>
              </a:rPr>
              <a:t>6. Andra verksamhetsformer inom </a:t>
            </a:r>
            <a:r>
              <a:rPr lang="sv-FI" dirty="0" err="1">
                <a:effectLst/>
                <a:latin typeface="Arial" panose="020B0604020202020204" pitchFamily="34" charset="0"/>
                <a:ea typeface="Calibri" panose="020F0502020204030204" pitchFamily="34" charset="0"/>
              </a:rPr>
              <a:t>sexualhälsoarbetet</a:t>
            </a:r>
            <a:r>
              <a:rPr lang="sv-FI" kern="1200" dirty="0">
                <a:solidFill>
                  <a:srgbClr val="333333"/>
                </a:solidFill>
                <a:effectLst/>
                <a:latin typeface="Arial" panose="020B0604020202020204" pitchFamily="34" charset="0"/>
                <a:ea typeface="Calibri" panose="020F0502020204030204" pitchFamily="34" charset="0"/>
              </a:rPr>
              <a:t> </a:t>
            </a:r>
            <a:endParaRPr lang="fi-FI" dirty="0"/>
          </a:p>
        </p:txBody>
      </p:sp>
      <p:sp>
        <p:nvSpPr>
          <p:cNvPr id="3" name="Text Placeholder 2">
            <a:extLst>
              <a:ext uri="{FF2B5EF4-FFF2-40B4-BE49-F238E27FC236}">
                <a16:creationId xmlns:a16="http://schemas.microsoft.com/office/drawing/2014/main" id="{B452F6E1-256A-497F-814F-4C888E9CC0B8}"/>
              </a:ext>
            </a:extLst>
          </p:cNvPr>
          <p:cNvSpPr>
            <a:spLocks noGrp="1"/>
          </p:cNvSpPr>
          <p:nvPr>
            <p:ph type="body" sz="quarter" idx="11"/>
          </p:nvPr>
        </p:nvSpPr>
        <p:spPr/>
        <p:txBody>
          <a:bodyPr/>
          <a:lstStyle/>
          <a:p>
            <a:pPr marL="342900" lvl="0" indent="-342900">
              <a:lnSpc>
                <a:spcPct val="107000"/>
              </a:lnSpc>
              <a:spcAft>
                <a:spcPts val="800"/>
              </a:spcAft>
              <a:buFont typeface="Arial" panose="020B0604020202020204" pitchFamily="34" charset="0"/>
              <a:buChar char="•"/>
              <a:tabLst>
                <a:tab pos="457200" algn="l"/>
              </a:tabLst>
            </a:pPr>
            <a:r>
              <a:rPr lang="sv-FI" sz="1800" dirty="0">
                <a:effectLst/>
                <a:latin typeface="Arial" panose="020B0604020202020204" pitchFamily="34" charset="0"/>
                <a:ea typeface="Calibri" panose="020F0502020204030204" pitchFamily="34" charset="0"/>
                <a:cs typeface="Times New Roman" panose="02020603050405020304" pitchFamily="18" charset="0"/>
              </a:rPr>
              <a:t>Frivilliga inom </a:t>
            </a:r>
            <a:r>
              <a:rPr lang="sv-FI" sz="1800" dirty="0" err="1">
                <a:effectLst/>
                <a:latin typeface="Arial" panose="020B0604020202020204" pitchFamily="34" charset="0"/>
                <a:ea typeface="Calibri" panose="020F0502020204030204" pitchFamily="34" charset="0"/>
                <a:cs typeface="Times New Roman" panose="02020603050405020304" pitchFamily="18" charset="0"/>
              </a:rPr>
              <a:t>sexualhälsoarbete</a:t>
            </a:r>
            <a:r>
              <a:rPr lang="sv-FI" sz="1800" dirty="0">
                <a:effectLst/>
                <a:latin typeface="Arial" panose="020B0604020202020204" pitchFamily="34" charset="0"/>
                <a:ea typeface="Calibri" panose="020F0502020204030204" pitchFamily="34" charset="0"/>
                <a:cs typeface="Times New Roman" panose="02020603050405020304" pitchFamily="18" charset="0"/>
              </a:rPr>
              <a:t> utför ambulerande och bemötande arbete </a:t>
            </a:r>
            <a:r>
              <a:rPr lang="sv-FI" sz="1800" dirty="0">
                <a:ea typeface="Calibri" panose="020F0502020204030204" pitchFamily="34" charset="0"/>
                <a:cs typeface="Times New Roman" panose="02020603050405020304" pitchFamily="18" charset="0"/>
              </a:rPr>
              <a:t>förutom </a:t>
            </a:r>
            <a:r>
              <a:rPr lang="sv-FI" sz="1800" dirty="0">
                <a:effectLst/>
                <a:latin typeface="Arial" panose="020B0604020202020204" pitchFamily="34" charset="0"/>
                <a:ea typeface="Calibri" panose="020F0502020204030204" pitchFamily="34" charset="0"/>
                <a:cs typeface="Times New Roman" panose="02020603050405020304" pitchFamily="18" charset="0"/>
              </a:rPr>
              <a:t>på festivaler även vid bland annat andra massevenemang, mässor och skolavslutningar.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sz="1800" dirty="0">
                <a:effectLst/>
                <a:latin typeface="Arial" panose="020B0604020202020204" pitchFamily="34" charset="0"/>
                <a:ea typeface="Calibri" panose="020F0502020204030204" pitchFamily="34" charset="0"/>
                <a:cs typeface="Times New Roman" panose="02020603050405020304" pitchFamily="18" charset="0"/>
              </a:rPr>
              <a:t>Man samarbetar med bland annat Röda Korsets ungdomsverksamhet, Hälsopunkterna, rusmedelsarbetet och de ungas </a:t>
            </a:r>
            <a:r>
              <a:rPr lang="sv-FI" sz="1800" dirty="0" err="1">
                <a:effectLst/>
                <a:latin typeface="Arial" panose="020B0604020202020204" pitchFamily="34" charset="0"/>
                <a:ea typeface="Calibri" panose="020F0502020204030204" pitchFamily="34" charset="0"/>
                <a:cs typeface="Times New Roman" panose="02020603050405020304" pitchFamily="18" charset="0"/>
              </a:rPr>
              <a:t>skyddshus</a:t>
            </a:r>
            <a:r>
              <a:rPr lang="sv-FI" sz="1800" dirty="0">
                <a:effectLst/>
                <a:latin typeface="Arial" panose="020B0604020202020204" pitchFamily="34" charset="0"/>
                <a:ea typeface="Calibri" panose="020F0502020204030204" pitchFamily="34" charset="0"/>
                <a:cs typeface="Times New Roman" panose="02020603050405020304" pitchFamily="18" charset="0"/>
              </a:rPr>
              <a:t>.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r>
              <a:rPr lang="sv-FI" sz="1800" dirty="0">
                <a:effectLst/>
                <a:latin typeface="Arial" panose="020B0604020202020204" pitchFamily="34" charset="0"/>
                <a:ea typeface="Calibri" panose="020F0502020204030204" pitchFamily="34" charset="0"/>
              </a:rPr>
              <a:t>Frivilliga inom </a:t>
            </a:r>
            <a:r>
              <a:rPr lang="sv-FI" sz="1800" dirty="0" err="1">
                <a:effectLst/>
                <a:latin typeface="Arial" panose="020B0604020202020204" pitchFamily="34" charset="0"/>
                <a:ea typeface="Calibri" panose="020F0502020204030204" pitchFamily="34" charset="0"/>
              </a:rPr>
              <a:t>sexualhälsoarbete</a:t>
            </a:r>
            <a:r>
              <a:rPr lang="sv-FI" sz="1800" dirty="0">
                <a:effectLst/>
                <a:latin typeface="Arial" panose="020B0604020202020204" pitchFamily="34" charset="0"/>
                <a:ea typeface="Calibri" panose="020F0502020204030204" pitchFamily="34" charset="0"/>
              </a:rPr>
              <a:t> talar även med turister om tryggare sex. Under sommarens Trygg sex-patrulleringar </a:t>
            </a:r>
            <a:r>
              <a:rPr lang="sv-FI" sz="1800" dirty="0">
                <a:ea typeface="Calibri" panose="020F0502020204030204" pitchFamily="34" charset="0"/>
              </a:rPr>
              <a:t>finns </a:t>
            </a:r>
            <a:r>
              <a:rPr lang="sv-FI" sz="1800" dirty="0">
                <a:effectLst/>
                <a:latin typeface="Arial" panose="020B0604020202020204" pitchFamily="34" charset="0"/>
                <a:ea typeface="Calibri" panose="020F0502020204030204" pitchFamily="34" charset="0"/>
              </a:rPr>
              <a:t>frivilliga </a:t>
            </a:r>
            <a:r>
              <a:rPr lang="sv-FI" sz="1800" dirty="0">
                <a:ea typeface="Calibri" panose="020F0502020204030204" pitchFamily="34" charset="0"/>
              </a:rPr>
              <a:t>på </a:t>
            </a:r>
            <a:r>
              <a:rPr lang="sv-FI" sz="1800" dirty="0">
                <a:effectLst/>
                <a:latin typeface="Arial" panose="020B0604020202020204" pitchFamily="34" charset="0"/>
                <a:ea typeface="Calibri" panose="020F0502020204030204" pitchFamily="34" charset="0"/>
              </a:rPr>
              <a:t>flygplatser och gränsöverskridningspunkter tillsammans med </a:t>
            </a:r>
            <a:r>
              <a:rPr lang="sv-FI" sz="1800" dirty="0" err="1">
                <a:effectLst/>
                <a:latin typeface="Arial" panose="020B0604020202020204" pitchFamily="34" charset="0"/>
                <a:ea typeface="Calibri" panose="020F0502020204030204" pitchFamily="34" charset="0"/>
              </a:rPr>
              <a:t>Hivpoint</a:t>
            </a:r>
            <a:r>
              <a:rPr lang="sv-FI" sz="1800" dirty="0">
                <a:effectLst/>
                <a:latin typeface="Arial" panose="020B0604020202020204" pitchFamily="34" charset="0"/>
                <a:ea typeface="Calibri" panose="020F0502020204030204" pitchFamily="34" charset="0"/>
              </a:rPr>
              <a:t> för att dela ut förpackningar för trygg sex och tala om tryggare sex.</a:t>
            </a:r>
          </a:p>
        </p:txBody>
      </p:sp>
    </p:spTree>
    <p:extLst>
      <p:ext uri="{BB962C8B-B14F-4D97-AF65-F5344CB8AC3E}">
        <p14:creationId xmlns:p14="http://schemas.microsoft.com/office/powerpoint/2010/main" val="3658417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E0DE85-2D51-45C4-A619-A6B2D48A5ED1}"/>
              </a:ext>
            </a:extLst>
          </p:cNvPr>
          <p:cNvSpPr>
            <a:spLocks noGrp="1"/>
          </p:cNvSpPr>
          <p:nvPr>
            <p:ph type="body" idx="1"/>
          </p:nvPr>
        </p:nvSpPr>
        <p:spPr/>
        <p:txBody>
          <a:bodyPr/>
          <a:lstStyle/>
          <a:p>
            <a:r>
              <a:rPr lang="fi-FI" dirty="0"/>
              <a:t>7. </a:t>
            </a:r>
            <a:r>
              <a:rPr lang="fi-FI" dirty="0" err="1"/>
              <a:t>Det</a:t>
            </a:r>
            <a:r>
              <a:rPr lang="fi-FI" dirty="0"/>
              <a:t> </a:t>
            </a:r>
            <a:r>
              <a:rPr lang="fi-FI" dirty="0" err="1"/>
              <a:t>händer</a:t>
            </a:r>
            <a:r>
              <a:rPr lang="fi-FI" dirty="0"/>
              <a:t> </a:t>
            </a:r>
            <a:r>
              <a:rPr lang="fi-FI" dirty="0" err="1"/>
              <a:t>på</a:t>
            </a:r>
            <a:r>
              <a:rPr lang="fi-FI" dirty="0"/>
              <a:t> Some</a:t>
            </a:r>
          </a:p>
        </p:txBody>
      </p:sp>
      <p:sp>
        <p:nvSpPr>
          <p:cNvPr id="3" name="Text Placeholder 2">
            <a:extLst>
              <a:ext uri="{FF2B5EF4-FFF2-40B4-BE49-F238E27FC236}">
                <a16:creationId xmlns:a16="http://schemas.microsoft.com/office/drawing/2014/main" id="{9ED7371E-33AC-4A82-A07F-38B3712F6D0F}"/>
              </a:ext>
            </a:extLst>
          </p:cNvPr>
          <p:cNvSpPr>
            <a:spLocks noGrp="1"/>
          </p:cNvSpPr>
          <p:nvPr>
            <p:ph type="body" sz="quarter" idx="3"/>
          </p:nvPr>
        </p:nvSpPr>
        <p:spPr/>
        <p:txBody>
          <a:bodyPr/>
          <a:lstStyle/>
          <a:p>
            <a:endParaRPr lang="fi-FI"/>
          </a:p>
        </p:txBody>
      </p:sp>
      <p:sp>
        <p:nvSpPr>
          <p:cNvPr id="4" name="Text Placeholder 3">
            <a:extLst>
              <a:ext uri="{FF2B5EF4-FFF2-40B4-BE49-F238E27FC236}">
                <a16:creationId xmlns:a16="http://schemas.microsoft.com/office/drawing/2014/main" id="{26A023C7-E34A-4307-83AA-C99E4B40196C}"/>
              </a:ext>
            </a:extLst>
          </p:cNvPr>
          <p:cNvSpPr>
            <a:spLocks noGrp="1"/>
          </p:cNvSpPr>
          <p:nvPr>
            <p:ph type="body" sz="quarter" idx="11"/>
          </p:nvPr>
        </p:nvSpPr>
        <p:spPr>
          <a:xfrm>
            <a:off x="858748" y="2505075"/>
            <a:ext cx="5157787" cy="3534125"/>
          </a:xfrm>
        </p:spPr>
        <p:txBody>
          <a:bodyPr/>
          <a:lstStyle/>
          <a:p>
            <a:pPr marL="342900" lvl="0" indent="-342900">
              <a:lnSpc>
                <a:spcPct val="107000"/>
              </a:lnSpc>
              <a:spcAft>
                <a:spcPts val="800"/>
              </a:spcAft>
              <a:buFont typeface="Arial" panose="020B0604020202020204" pitchFamily="34" charset="0"/>
              <a:buChar char="•"/>
              <a:tabLst>
                <a:tab pos="457200" algn="l"/>
              </a:tabLst>
            </a:pPr>
            <a:r>
              <a:rPr lang="sv-FI" sz="1800" dirty="0">
                <a:ea typeface="Calibri" panose="020F0502020204030204" pitchFamily="34" charset="0"/>
                <a:cs typeface="Times New Roman" panose="02020603050405020304" pitchFamily="18" charset="0"/>
              </a:rPr>
              <a:t>F</a:t>
            </a:r>
            <a:r>
              <a:rPr lang="sv-FI" sz="1800" dirty="0">
                <a:effectLst/>
                <a:latin typeface="Arial" panose="020B0604020202020204" pitchFamily="34" charset="0"/>
                <a:ea typeface="Calibri" panose="020F0502020204030204" pitchFamily="34" charset="0"/>
                <a:cs typeface="Times New Roman" panose="02020603050405020304" pitchFamily="18" charset="0"/>
              </a:rPr>
              <a:t>rivilliga inom </a:t>
            </a:r>
            <a:r>
              <a:rPr lang="sv-FI" sz="1800" dirty="0" err="1">
                <a:effectLst/>
                <a:latin typeface="Arial" panose="020B0604020202020204" pitchFamily="34" charset="0"/>
                <a:ea typeface="Calibri" panose="020F0502020204030204" pitchFamily="34" charset="0"/>
                <a:cs typeface="Times New Roman" panose="02020603050405020304" pitchFamily="18" charset="0"/>
              </a:rPr>
              <a:t>sexualhälsoarbete</a:t>
            </a:r>
            <a:r>
              <a:rPr lang="sv-FI" sz="1800" dirty="0">
                <a:effectLst/>
                <a:latin typeface="Arial" panose="020B0604020202020204" pitchFamily="34" charset="0"/>
                <a:ea typeface="Calibri" panose="020F0502020204030204" pitchFamily="34" charset="0"/>
                <a:cs typeface="Times New Roman" panose="02020603050405020304" pitchFamily="18" charset="0"/>
              </a:rPr>
              <a:t> är även aktiva </a:t>
            </a:r>
            <a:r>
              <a:rPr lang="sv-FI" sz="1800" dirty="0">
                <a:ea typeface="Calibri" panose="020F0502020204030204" pitchFamily="34" charset="0"/>
                <a:cs typeface="Times New Roman" panose="02020603050405020304" pitchFamily="18" charset="0"/>
              </a:rPr>
              <a:t>på </a:t>
            </a:r>
            <a:r>
              <a:rPr lang="sv-FI" sz="1800" dirty="0">
                <a:effectLst/>
                <a:latin typeface="Arial" panose="020B0604020202020204" pitchFamily="34" charset="0"/>
                <a:ea typeface="Calibri" panose="020F0502020204030204" pitchFamily="34" charset="0"/>
                <a:cs typeface="Times New Roman" panose="02020603050405020304" pitchFamily="18" charset="0"/>
              </a:rPr>
              <a:t>sociala medier och skriver</a:t>
            </a:r>
            <a:r>
              <a:rPr lang="sv-FI" sz="1800" dirty="0">
                <a:ea typeface="Calibri" panose="020F0502020204030204" pitchFamily="34" charset="0"/>
                <a:cs typeface="Times New Roman" panose="02020603050405020304" pitchFamily="18" charset="0"/>
              </a:rPr>
              <a:t> inlägg</a:t>
            </a:r>
            <a:r>
              <a:rPr lang="sv-FI" sz="1800" dirty="0">
                <a:effectLst/>
                <a:latin typeface="Arial" panose="020B0604020202020204" pitchFamily="34" charset="0"/>
                <a:ea typeface="Calibri" panose="020F0502020204030204" pitchFamily="34" charset="0"/>
                <a:cs typeface="Times New Roman" panose="02020603050405020304" pitchFamily="18" charset="0"/>
              </a:rPr>
              <a:t> på Röda Korsets sociala medier.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sz="1800" dirty="0">
                <a:effectLst/>
                <a:latin typeface="Arial" panose="020B0604020202020204" pitchFamily="34" charset="0"/>
                <a:ea typeface="Calibri" panose="020F0502020204030204" pitchFamily="34" charset="0"/>
                <a:cs typeface="Times New Roman" panose="02020603050405020304" pitchFamily="18" charset="0"/>
              </a:rPr>
              <a:t>De frivilliga ordnar också olika jippon om teman kring </a:t>
            </a:r>
            <a:r>
              <a:rPr lang="sv-FI" sz="1800" dirty="0" err="1">
                <a:effectLst/>
                <a:latin typeface="Arial" panose="020B0604020202020204" pitchFamily="34" charset="0"/>
                <a:ea typeface="Calibri" panose="020F0502020204030204" pitchFamily="34" charset="0"/>
                <a:cs typeface="Times New Roman" panose="02020603050405020304" pitchFamily="18" charset="0"/>
              </a:rPr>
              <a:t>sexualhälsa</a:t>
            </a:r>
            <a:r>
              <a:rPr lang="sv-FI" sz="1800" dirty="0">
                <a:effectLst/>
                <a:latin typeface="Arial" panose="020B0604020202020204" pitchFamily="34" charset="0"/>
                <a:ea typeface="Calibri" panose="020F0502020204030204" pitchFamily="34" charset="0"/>
                <a:cs typeface="Times New Roman" panose="02020603050405020304" pitchFamily="18" charset="0"/>
              </a:rPr>
              <a:t>, såsom pop-</a:t>
            </a:r>
            <a:r>
              <a:rPr lang="sv-FI" sz="1800" dirty="0" err="1">
                <a:effectLst/>
                <a:latin typeface="Arial" panose="020B0604020202020204" pitchFamily="34" charset="0"/>
                <a:ea typeface="Calibri" panose="020F0502020204030204" pitchFamily="34" charset="0"/>
                <a:cs typeface="Times New Roman" panose="02020603050405020304" pitchFamily="18" charset="0"/>
              </a:rPr>
              <a:t>up</a:t>
            </a:r>
            <a:r>
              <a:rPr lang="sv-FI" sz="1800" dirty="0">
                <a:effectLst/>
                <a:latin typeface="Arial" panose="020B0604020202020204" pitchFamily="34" charset="0"/>
                <a:ea typeface="Calibri" panose="020F0502020204030204" pitchFamily="34" charset="0"/>
                <a:cs typeface="Times New Roman" panose="02020603050405020304" pitchFamily="18" charset="0"/>
              </a:rPr>
              <a:t>-tillfällen och livesändningar på </a:t>
            </a:r>
            <a:r>
              <a:rPr lang="sv-FI" sz="1800" dirty="0" err="1">
                <a:effectLst/>
                <a:latin typeface="Arial" panose="020B0604020202020204" pitchFamily="34" charset="0"/>
                <a:ea typeface="Calibri" panose="020F0502020204030204" pitchFamily="34" charset="0"/>
                <a:cs typeface="Times New Roman" panose="02020603050405020304" pitchFamily="18" charset="0"/>
              </a:rPr>
              <a:t>Instagram</a:t>
            </a:r>
            <a:r>
              <a:rPr lang="sv-FI" sz="1800" dirty="0">
                <a:effectLst/>
                <a:latin typeface="Arial" panose="020B0604020202020204" pitchFamily="34" charset="0"/>
                <a:ea typeface="Calibri" panose="020F0502020204030204" pitchFamily="34" charset="0"/>
                <a:cs typeface="Times New Roman" panose="02020603050405020304" pitchFamily="18" charset="0"/>
              </a:rPr>
              <a:t>.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i-FI" dirty="0"/>
          </a:p>
        </p:txBody>
      </p:sp>
      <p:sp>
        <p:nvSpPr>
          <p:cNvPr id="5" name="Text Placeholder 4">
            <a:extLst>
              <a:ext uri="{FF2B5EF4-FFF2-40B4-BE49-F238E27FC236}">
                <a16:creationId xmlns:a16="http://schemas.microsoft.com/office/drawing/2014/main" id="{3A6490CD-B9C5-4A44-B3F4-CE262FECDA7D}"/>
              </a:ext>
            </a:extLst>
          </p:cNvPr>
          <p:cNvSpPr>
            <a:spLocks noGrp="1"/>
          </p:cNvSpPr>
          <p:nvPr>
            <p:ph type="body" sz="quarter" idx="16"/>
          </p:nvPr>
        </p:nvSpPr>
        <p:spPr>
          <a:xfrm>
            <a:off x="8684839" y="2519712"/>
            <a:ext cx="5181601" cy="3534125"/>
          </a:xfrm>
        </p:spPr>
        <p:txBody>
          <a:bodyPr/>
          <a:lstStyle/>
          <a:p>
            <a:endParaRPr lang="fi-FI" dirty="0"/>
          </a:p>
        </p:txBody>
      </p:sp>
      <p:pic>
        <p:nvPicPr>
          <p:cNvPr id="5122" name="Picture 2">
            <a:extLst>
              <a:ext uri="{FF2B5EF4-FFF2-40B4-BE49-F238E27FC236}">
                <a16:creationId xmlns:a16="http://schemas.microsoft.com/office/drawing/2014/main" id="{93F97076-B4BD-40FC-89AE-DB8A3A3912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1846" y="846487"/>
            <a:ext cx="12192000" cy="5192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386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1288F8-9B82-4B0E-97AE-12AEF86D5EBC}"/>
              </a:ext>
            </a:extLst>
          </p:cNvPr>
          <p:cNvSpPr>
            <a:spLocks noGrp="1"/>
          </p:cNvSpPr>
          <p:nvPr>
            <p:ph type="body" sz="quarter" idx="3"/>
          </p:nvPr>
        </p:nvSpPr>
        <p:spPr/>
        <p:txBody>
          <a:bodyPr/>
          <a:lstStyle/>
          <a:p>
            <a:r>
              <a:rPr lang="fi-FI" dirty="0"/>
              <a:t>8. </a:t>
            </a:r>
            <a:r>
              <a:rPr lang="fi-FI" dirty="0" err="1"/>
              <a:t>Internationella</a:t>
            </a:r>
            <a:r>
              <a:rPr lang="fi-FI" dirty="0"/>
              <a:t> aids-</a:t>
            </a:r>
            <a:r>
              <a:rPr lang="fi-FI" dirty="0" err="1"/>
              <a:t>dagen</a:t>
            </a:r>
            <a:r>
              <a:rPr lang="fi-FI" dirty="0"/>
              <a:t> 1.12.</a:t>
            </a:r>
          </a:p>
        </p:txBody>
      </p:sp>
      <p:sp>
        <p:nvSpPr>
          <p:cNvPr id="5" name="Text Placeholder 4">
            <a:extLst>
              <a:ext uri="{FF2B5EF4-FFF2-40B4-BE49-F238E27FC236}">
                <a16:creationId xmlns:a16="http://schemas.microsoft.com/office/drawing/2014/main" id="{E074C31D-5003-40F7-9EA0-AD43343CF56D}"/>
              </a:ext>
            </a:extLst>
          </p:cNvPr>
          <p:cNvSpPr>
            <a:spLocks noGrp="1"/>
          </p:cNvSpPr>
          <p:nvPr>
            <p:ph type="body" sz="quarter" idx="16"/>
          </p:nvPr>
        </p:nvSpPr>
        <p:spPr>
          <a:xfrm>
            <a:off x="6172199" y="2142257"/>
            <a:ext cx="5181601" cy="3534125"/>
          </a:xfrm>
        </p:spPr>
        <p:txBody>
          <a:bodyPr/>
          <a:lstStyle/>
          <a:p>
            <a:pPr marL="342900" lvl="0" indent="-342900">
              <a:lnSpc>
                <a:spcPct val="107000"/>
              </a:lnSpc>
              <a:spcAft>
                <a:spcPts val="800"/>
              </a:spcAft>
              <a:buFont typeface="Arial" panose="020B0604020202020204" pitchFamily="34" charset="0"/>
              <a:buChar char="•"/>
              <a:tabLst>
                <a:tab pos="457200" algn="l"/>
              </a:tabLst>
            </a:pPr>
            <a:r>
              <a:rPr lang="sv-FI" sz="1800" dirty="0">
                <a:effectLst/>
                <a:latin typeface="Arial" panose="020B0604020202020204" pitchFamily="34" charset="0"/>
                <a:ea typeface="Calibri" panose="020F0502020204030204" pitchFamily="34" charset="0"/>
                <a:cs typeface="Times New Roman" panose="02020603050405020304" pitchFamily="18" charset="0"/>
              </a:rPr>
              <a:t>Detta är historiens första internationella temadag för att främja hälsa och den har utlysts av Världshälsoorganisationen (WHO).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sz="1800" dirty="0">
                <a:ea typeface="Calibri" panose="020F0502020204030204" pitchFamily="34" charset="0"/>
                <a:cs typeface="Times New Roman" panose="02020603050405020304" pitchFamily="18" charset="0"/>
              </a:rPr>
              <a:t>Denna </a:t>
            </a:r>
            <a:r>
              <a:rPr lang="sv-FI" sz="1800" dirty="0">
                <a:effectLst/>
                <a:latin typeface="Arial" panose="020B0604020202020204" pitchFamily="34" charset="0"/>
                <a:ea typeface="Calibri" panose="020F0502020204030204" pitchFamily="34" charset="0"/>
                <a:cs typeface="Times New Roman" panose="02020603050405020304" pitchFamily="18" charset="0"/>
              </a:rPr>
              <a:t>dag minns man dem som insjuknat i hiv och aids</a:t>
            </a:r>
            <a:r>
              <a:rPr lang="sv-FI" sz="1800" dirty="0">
                <a:ea typeface="Calibri" panose="020F0502020204030204" pitchFamily="34" charset="0"/>
                <a:cs typeface="Times New Roman" panose="02020603050405020304" pitchFamily="18" charset="0"/>
              </a:rPr>
              <a:t> samt</a:t>
            </a:r>
            <a:r>
              <a:rPr lang="sv-FI" sz="1800" dirty="0">
                <a:effectLst/>
                <a:latin typeface="Arial" panose="020B0604020202020204" pitchFamily="34" charset="0"/>
                <a:ea typeface="Calibri" panose="020F0502020204030204" pitchFamily="34" charset="0"/>
                <a:cs typeface="Times New Roman" panose="02020603050405020304" pitchFamily="18" charset="0"/>
              </a:rPr>
              <a:t> deras närmaste och </a:t>
            </a:r>
            <a:r>
              <a:rPr lang="sv-FI" sz="1800" dirty="0">
                <a:ea typeface="Calibri" panose="020F0502020204030204" pitchFamily="34" charset="0"/>
                <a:cs typeface="Times New Roman" panose="02020603050405020304" pitchFamily="18" charset="0"/>
              </a:rPr>
              <a:t>lyfter </a:t>
            </a:r>
            <a:r>
              <a:rPr lang="sv-FI" sz="1800" dirty="0">
                <a:effectLst/>
                <a:latin typeface="Arial" panose="020B0604020202020204" pitchFamily="34" charset="0"/>
                <a:ea typeface="Calibri" panose="020F0502020204030204" pitchFamily="34" charset="0"/>
                <a:cs typeface="Times New Roman" panose="02020603050405020304" pitchFamily="18" charset="0"/>
              </a:rPr>
              <a:t>upp </a:t>
            </a:r>
            <a:r>
              <a:rPr lang="sv-FI" sz="1800" dirty="0" err="1">
                <a:effectLst/>
                <a:latin typeface="Arial" panose="020B0604020202020204" pitchFamily="34" charset="0"/>
                <a:ea typeface="Calibri" panose="020F0502020204030204" pitchFamily="34" charset="0"/>
                <a:cs typeface="Times New Roman" panose="02020603050405020304" pitchFamily="18" charset="0"/>
              </a:rPr>
              <a:t>hivtemat</a:t>
            </a:r>
            <a:r>
              <a:rPr lang="sv-FI" sz="1800" dirty="0">
                <a:effectLst/>
                <a:latin typeface="Arial" panose="020B0604020202020204" pitchFamily="34" charset="0"/>
                <a:ea typeface="Calibri" panose="020F0502020204030204" pitchFamily="34" charset="0"/>
                <a:cs typeface="Times New Roman" panose="02020603050405020304" pitchFamily="18" charset="0"/>
              </a:rPr>
              <a:t> till diskussion genom att dela ut information och skingra stigmat kring hiv.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sz="1800" dirty="0">
                <a:effectLst/>
                <a:latin typeface="Arial" panose="020B0604020202020204" pitchFamily="34" charset="0"/>
                <a:ea typeface="Calibri" panose="020F0502020204030204" pitchFamily="34" charset="0"/>
                <a:cs typeface="Times New Roman" panose="02020603050405020304" pitchFamily="18" charset="0"/>
              </a:rPr>
              <a:t>På Internationella aidsdagen ordnar de frivilliga ljusevenemang på olika håll i Finland, </a:t>
            </a:r>
            <a:r>
              <a:rPr lang="sv-FI" sz="1800" dirty="0">
                <a:ea typeface="Calibri" panose="020F0502020204030204" pitchFamily="34" charset="0"/>
                <a:cs typeface="Times New Roman" panose="02020603050405020304" pitchFamily="18" charset="0"/>
              </a:rPr>
              <a:t>diskuterar</a:t>
            </a:r>
            <a:r>
              <a:rPr lang="sv-FI" sz="1800" dirty="0">
                <a:effectLst/>
                <a:latin typeface="Arial" panose="020B0604020202020204" pitchFamily="34" charset="0"/>
                <a:ea typeface="Calibri" panose="020F0502020204030204" pitchFamily="34" charset="0"/>
                <a:cs typeface="Times New Roman" panose="02020603050405020304" pitchFamily="18" charset="0"/>
              </a:rPr>
              <a:t> med folk om hiv och sprider aktuell faktainformation.</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p:txBody>
      </p:sp>
      <p:pic>
        <p:nvPicPr>
          <p:cNvPr id="3076" name="Picture 4">
            <a:extLst>
              <a:ext uri="{FF2B5EF4-FFF2-40B4-BE49-F238E27FC236}">
                <a16:creationId xmlns:a16="http://schemas.microsoft.com/office/drawing/2014/main" id="{EB390A02-4F39-4752-B4E0-E47906578E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6694" y="1586429"/>
            <a:ext cx="9980588" cy="4250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4061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8DDCD-F9F9-4FE1-8AD6-2EF9328D3DAE}"/>
              </a:ext>
            </a:extLst>
          </p:cNvPr>
          <p:cNvSpPr>
            <a:spLocks noGrp="1"/>
          </p:cNvSpPr>
          <p:nvPr>
            <p:ph type="title"/>
          </p:nvPr>
        </p:nvSpPr>
        <p:spPr/>
        <p:txBody>
          <a:bodyPr/>
          <a:lstStyle/>
          <a:p>
            <a:r>
              <a:rPr lang="sv-FI" sz="2800" dirty="0">
                <a:effectLst/>
                <a:latin typeface="Arial" panose="020B0604020202020204" pitchFamily="34" charset="0"/>
                <a:ea typeface="Calibri" panose="020F0502020204030204" pitchFamily="34" charset="0"/>
                <a:cs typeface="Times New Roman" panose="02020603050405020304" pitchFamily="18" charset="0"/>
              </a:rPr>
              <a:t>9. Funktionella metoder inom FRK:s </a:t>
            </a:r>
            <a:r>
              <a:rPr lang="sv-FI" sz="2800" dirty="0" err="1">
                <a:effectLst/>
                <a:latin typeface="Arial" panose="020B0604020202020204" pitchFamily="34" charset="0"/>
                <a:ea typeface="Calibri" panose="020F0502020204030204" pitchFamily="34" charset="0"/>
                <a:cs typeface="Times New Roman" panose="02020603050405020304" pitchFamily="18" charset="0"/>
              </a:rPr>
              <a:t>sexualhälsoarbete</a:t>
            </a:r>
            <a:br>
              <a:rPr lang="fi-FI" sz="2800" dirty="0">
                <a:effectLst/>
                <a:latin typeface="Calibri" panose="020F0502020204030204" pitchFamily="34" charset="0"/>
                <a:ea typeface="Calibri" panose="020F0502020204030204" pitchFamily="34" charset="0"/>
                <a:cs typeface="Times New Roman" panose="02020603050405020304" pitchFamily="18" charset="0"/>
              </a:rPr>
            </a:br>
            <a:endParaRPr lang="fi-FI" sz="2800" dirty="0"/>
          </a:p>
        </p:txBody>
      </p:sp>
      <p:sp>
        <p:nvSpPr>
          <p:cNvPr id="3" name="Text Placeholder 2">
            <a:extLst>
              <a:ext uri="{FF2B5EF4-FFF2-40B4-BE49-F238E27FC236}">
                <a16:creationId xmlns:a16="http://schemas.microsoft.com/office/drawing/2014/main" id="{803BA009-5288-4C4E-BE77-873DDCB7F2CD}"/>
              </a:ext>
            </a:extLst>
          </p:cNvPr>
          <p:cNvSpPr>
            <a:spLocks noGrp="1"/>
          </p:cNvSpPr>
          <p:nvPr>
            <p:ph type="body" sz="quarter" idx="11"/>
          </p:nvPr>
        </p:nvSpPr>
        <p:spPr/>
        <p:txBody>
          <a:bodyPr/>
          <a:lstStyle/>
          <a:p>
            <a:pPr marL="0" indent="0" algn="just">
              <a:spcAft>
                <a:spcPts val="600"/>
              </a:spcAft>
              <a:buNone/>
            </a:pPr>
            <a:r>
              <a:rPr lang="fi-FI" sz="1800" b="1" dirty="0" err="1">
                <a:solidFill>
                  <a:srgbClr val="333333"/>
                </a:solidFill>
                <a:effectLst/>
                <a:latin typeface="Arial" panose="020B0604020202020204" pitchFamily="34" charset="0"/>
                <a:ea typeface="Times New Roman" panose="02020603050405020304" pitchFamily="18" charset="0"/>
              </a:rPr>
              <a:t>Kondomkörkort</a:t>
            </a:r>
            <a:endParaRPr lang="fi-FI" sz="1800" dirty="0">
              <a:effectLst/>
              <a:latin typeface="Times New Roman" panose="02020603050405020304" pitchFamily="18" charset="0"/>
              <a:ea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sz="1800" dirty="0">
                <a:effectLst/>
                <a:latin typeface="Arial" panose="020B0604020202020204" pitchFamily="34" charset="0"/>
                <a:ea typeface="Calibri" panose="020F0502020204030204" pitchFamily="34" charset="0"/>
                <a:cs typeface="Times New Roman" panose="02020603050405020304" pitchFamily="18" charset="0"/>
              </a:rPr>
              <a:t>Teoridelen består av 10 frågor kring temat sexsjukdomar och genom att svara rätt på teoridelen kan man </a:t>
            </a:r>
            <a:r>
              <a:rPr lang="sv-FI" sz="1800" dirty="0">
                <a:ea typeface="Calibri" panose="020F0502020204030204" pitchFamily="34" charset="0"/>
                <a:cs typeface="Times New Roman" panose="02020603050405020304" pitchFamily="18" charset="0"/>
              </a:rPr>
              <a:t>besvara</a:t>
            </a:r>
            <a:r>
              <a:rPr lang="sv-FI" sz="1800" dirty="0">
                <a:effectLst/>
                <a:latin typeface="Arial" panose="020B0604020202020204" pitchFamily="34" charset="0"/>
                <a:ea typeface="Calibri" panose="020F0502020204030204" pitchFamily="34" charset="0"/>
                <a:cs typeface="Times New Roman" panose="02020603050405020304" pitchFamily="18" charset="0"/>
              </a:rPr>
              <a:t> en </a:t>
            </a:r>
            <a:r>
              <a:rPr lang="sv-FI"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2"/>
              </a:rPr>
              <a:t>elektronisk frågesport</a:t>
            </a:r>
            <a:r>
              <a:rPr lang="sv-FI" sz="1800" dirty="0">
                <a:effectLst/>
                <a:latin typeface="Arial" panose="020B0604020202020204" pitchFamily="34" charset="0"/>
                <a:ea typeface="Calibri" panose="020F0502020204030204" pitchFamily="34" charset="0"/>
                <a:cs typeface="Times New Roman" panose="02020603050405020304" pitchFamily="18" charset="0"/>
              </a:rPr>
              <a:t> för att få Kondomkörkortet.</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sz="1800" dirty="0">
                <a:effectLst/>
                <a:latin typeface="Arial" panose="020B0604020202020204" pitchFamily="34" charset="0"/>
                <a:ea typeface="Calibri" panose="020F0502020204030204" pitchFamily="34" charset="0"/>
                <a:cs typeface="Times New Roman" panose="02020603050405020304" pitchFamily="18" charset="0"/>
              </a:rPr>
              <a:t>I det praktiska avsnittet kan man öva trygg användning av kondom samt lära sig hur den kan </a:t>
            </a:r>
            <a:r>
              <a:rPr lang="sv-FI" sz="1800" dirty="0">
                <a:ea typeface="Calibri" panose="020F0502020204030204" pitchFamily="34" charset="0"/>
                <a:cs typeface="Times New Roman" panose="02020603050405020304" pitchFamily="18" charset="0"/>
              </a:rPr>
              <a:t>användas för</a:t>
            </a:r>
            <a:r>
              <a:rPr lang="sv-FI" sz="1800" dirty="0">
                <a:effectLst/>
                <a:latin typeface="Arial" panose="020B0604020202020204" pitchFamily="34" charset="0"/>
                <a:ea typeface="Calibri" panose="020F0502020204030204" pitchFamily="34" charset="0"/>
                <a:cs typeface="Times New Roman" panose="02020603050405020304" pitchFamily="18" charset="0"/>
              </a:rPr>
              <a:t> att ge skydd vid oralsex.</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sz="1800" dirty="0">
                <a:effectLst/>
                <a:latin typeface="Arial" panose="020B0604020202020204" pitchFamily="34" charset="0"/>
                <a:ea typeface="Calibri" panose="020F0502020204030204" pitchFamily="34" charset="0"/>
                <a:cs typeface="Times New Roman" panose="02020603050405020304" pitchFamily="18" charset="0"/>
              </a:rPr>
              <a:t>Kondomkörkortet har visat sig fungera som metod bland såväl ungdomar som den vuxna befolkningen.</a:t>
            </a:r>
            <a:endParaRPr lang="fi-FI" sz="1800" dirty="0">
              <a:effectLst/>
              <a:latin typeface="Times New Roman" panose="02020603050405020304" pitchFamily="18" charset="0"/>
              <a:ea typeface="Times New Roman" panose="02020603050405020304" pitchFamily="18" charset="0"/>
            </a:endParaRPr>
          </a:p>
          <a:p>
            <a:pPr marL="0" indent="0" algn="just">
              <a:spcAft>
                <a:spcPts val="600"/>
              </a:spcAft>
              <a:buNone/>
            </a:pPr>
            <a:endParaRPr lang="fi-FI"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99773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9CD253-45CD-421F-8E6B-3562E1E22ADD}"/>
              </a:ext>
            </a:extLst>
          </p:cNvPr>
          <p:cNvSpPr>
            <a:spLocks noGrp="1"/>
          </p:cNvSpPr>
          <p:nvPr>
            <p:ph type="body" sz="quarter" idx="11"/>
          </p:nvPr>
        </p:nvSpPr>
        <p:spPr>
          <a:xfrm>
            <a:off x="838200" y="787293"/>
            <a:ext cx="10515600" cy="2944813"/>
          </a:xfrm>
        </p:spPr>
        <p:txBody>
          <a:bodyPr/>
          <a:lstStyle/>
          <a:p>
            <a:pPr marL="0" indent="0" algn="just">
              <a:spcAft>
                <a:spcPts val="600"/>
              </a:spcAft>
              <a:buNone/>
            </a:pPr>
            <a:r>
              <a:rPr lang="fi-FI" b="1" dirty="0" err="1">
                <a:solidFill>
                  <a:srgbClr val="333333"/>
                </a:solidFill>
                <a:ea typeface="Times New Roman" panose="02020603050405020304" pitchFamily="18" charset="0"/>
              </a:rPr>
              <a:t>Gummiskolan</a:t>
            </a:r>
            <a:endParaRPr lang="fi-FI" sz="2400" dirty="0">
              <a:effectLst/>
              <a:latin typeface="Times New Roman" panose="02020603050405020304" pitchFamily="18" charset="0"/>
              <a:ea typeface="Times New Roman" panose="02020603050405020304" pitchFamily="18" charset="0"/>
            </a:endParaRPr>
          </a:p>
          <a:p>
            <a:pPr algn="just">
              <a:spcAft>
                <a:spcPts val="600"/>
              </a:spcAft>
            </a:pPr>
            <a:r>
              <a:rPr lang="sv-FI" dirty="0">
                <a:effectLst/>
                <a:latin typeface="Arial" panose="020B0604020202020204" pitchFamily="34" charset="0"/>
                <a:ea typeface="Calibri" panose="020F0502020204030204" pitchFamily="34" charset="0"/>
                <a:cs typeface="Times New Roman" panose="02020603050405020304" pitchFamily="18" charset="0"/>
              </a:rPr>
              <a:t>Gummiskolan är en funktionell metod speciellt utvecklad för elever i åk 9, från ungdomar till ungdomar. Den innehåller </a:t>
            </a:r>
            <a:r>
              <a:rPr lang="sv-FI" dirty="0" err="1">
                <a:effectLst/>
                <a:latin typeface="Arial" panose="020B0604020202020204" pitchFamily="34" charset="0"/>
                <a:ea typeface="Calibri" panose="020F0502020204030204" pitchFamily="34" charset="0"/>
                <a:cs typeface="Times New Roman" panose="02020603050405020304" pitchFamily="18" charset="0"/>
              </a:rPr>
              <a:t>case</a:t>
            </a:r>
            <a:r>
              <a:rPr lang="sv-FI" dirty="0">
                <a:effectLst/>
                <a:latin typeface="Arial" panose="020B0604020202020204" pitchFamily="34" charset="0"/>
                <a:ea typeface="Calibri" panose="020F0502020204030204" pitchFamily="34" charset="0"/>
                <a:cs typeface="Times New Roman" panose="02020603050405020304" pitchFamily="18" charset="0"/>
              </a:rPr>
              <a:t> diskussioner, spelbräden om hiv och klamydia, svarskort och övning i kondomanvändning. Gummiskolan </a:t>
            </a:r>
            <a:r>
              <a:rPr lang="sv-FI" dirty="0">
                <a:ea typeface="Calibri" panose="020F0502020204030204" pitchFamily="34" charset="0"/>
                <a:cs typeface="Times New Roman" panose="02020603050405020304" pitchFamily="18" charset="0"/>
              </a:rPr>
              <a:t>räcker ca</a:t>
            </a:r>
            <a:r>
              <a:rPr lang="sv-FI" dirty="0">
                <a:effectLst/>
                <a:latin typeface="Arial" panose="020B0604020202020204" pitchFamily="34" charset="0"/>
                <a:ea typeface="Calibri" panose="020F0502020204030204" pitchFamily="34" charset="0"/>
                <a:cs typeface="Times New Roman" panose="02020603050405020304" pitchFamily="18" charset="0"/>
              </a:rPr>
              <a:t> 45 min. Gummiskolan kan också genomföras på </a:t>
            </a:r>
            <a:r>
              <a:rPr lang="sv-FI"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2"/>
              </a:rPr>
              <a:t>nätet</a:t>
            </a:r>
            <a:r>
              <a:rPr lang="sv-FI" dirty="0">
                <a:effectLst/>
                <a:latin typeface="Arial" panose="020B0604020202020204" pitchFamily="34" charset="0"/>
                <a:ea typeface="Calibri" panose="020F0502020204030204" pitchFamily="34" charset="0"/>
                <a:cs typeface="Times New Roman" panose="02020603050405020304" pitchFamily="18" charset="0"/>
              </a:rPr>
              <a:t>. </a:t>
            </a:r>
            <a:r>
              <a:rPr lang="sv-FI"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Lägg in svensk länk. </a:t>
            </a:r>
          </a:p>
          <a:p>
            <a:pPr marL="0" indent="0" algn="just">
              <a:spcAft>
                <a:spcPts val="600"/>
              </a:spcAft>
              <a:buNone/>
            </a:pPr>
            <a:r>
              <a:rPr lang="fi-FI" b="1" dirty="0">
                <a:solidFill>
                  <a:srgbClr val="333333"/>
                </a:solidFill>
                <a:ea typeface="Times New Roman" panose="02020603050405020304" pitchFamily="18" charset="0"/>
              </a:rPr>
              <a:t>Fakta </a:t>
            </a:r>
            <a:r>
              <a:rPr lang="fi-FI" b="1" dirty="0" err="1">
                <a:solidFill>
                  <a:srgbClr val="333333"/>
                </a:solidFill>
                <a:ea typeface="Times New Roman" panose="02020603050405020304" pitchFamily="18" charset="0"/>
              </a:rPr>
              <a:t>om</a:t>
            </a:r>
            <a:r>
              <a:rPr lang="fi-FI" b="1" dirty="0">
                <a:solidFill>
                  <a:srgbClr val="333333"/>
                </a:solidFill>
                <a:ea typeface="Times New Roman" panose="02020603050405020304" pitchFamily="18" charset="0"/>
              </a:rPr>
              <a:t> hiv</a:t>
            </a:r>
            <a:endParaRPr lang="fi-FI" sz="2400" dirty="0">
              <a:effectLst/>
              <a:latin typeface="Times New Roman" panose="02020603050405020304" pitchFamily="18" charset="0"/>
              <a:ea typeface="Times New Roman" panose="02020603050405020304" pitchFamily="18" charset="0"/>
            </a:endParaRPr>
          </a:p>
          <a:p>
            <a:r>
              <a:rPr lang="sv-FI" dirty="0">
                <a:ea typeface="Calibri" panose="020F0502020204030204" pitchFamily="34" charset="0"/>
                <a:cs typeface="Times New Roman" panose="02020603050405020304" pitchFamily="18" charset="0"/>
              </a:rPr>
              <a:t>Det f</a:t>
            </a:r>
            <a:r>
              <a:rPr lang="sv-FI" dirty="0">
                <a:effectLst/>
                <a:latin typeface="Arial" panose="020B0604020202020204" pitchFamily="34" charset="0"/>
                <a:ea typeface="Calibri" panose="020F0502020204030204" pitchFamily="34" charset="0"/>
                <a:cs typeface="Times New Roman" panose="02020603050405020304" pitchFamily="18" charset="0"/>
              </a:rPr>
              <a:t>unktionella och engagerande </a:t>
            </a:r>
            <a:r>
              <a:rPr lang="sv-FI"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Fakta om hiv</a:t>
            </a:r>
            <a:r>
              <a:rPr lang="sv-FI" u="sng" dirty="0">
                <a:solidFill>
                  <a:srgbClr val="0563C1"/>
                </a:solidFill>
                <a:ea typeface="Calibri" panose="020F0502020204030204" pitchFamily="34" charset="0"/>
                <a:cs typeface="Times New Roman" panose="02020603050405020304" pitchFamily="18" charset="0"/>
              </a:rPr>
              <a:t>-</a:t>
            </a:r>
            <a:r>
              <a:rPr lang="sv-FI" dirty="0">
                <a:effectLst/>
                <a:latin typeface="Arial" panose="020B0604020202020204" pitchFamily="34" charset="0"/>
                <a:ea typeface="Calibri" panose="020F0502020204030204" pitchFamily="34" charset="0"/>
                <a:cs typeface="Times New Roman" panose="02020603050405020304" pitchFamily="18" charset="0"/>
              </a:rPr>
              <a:t>materialpaketet passar bra vid besök </a:t>
            </a:r>
            <a:r>
              <a:rPr lang="sv-FI" dirty="0">
                <a:ea typeface="Calibri" panose="020F0502020204030204" pitchFamily="34" charset="0"/>
                <a:cs typeface="Times New Roman" panose="02020603050405020304" pitchFamily="18" charset="0"/>
              </a:rPr>
              <a:t>i</a:t>
            </a:r>
            <a:r>
              <a:rPr lang="sv-FI" dirty="0">
                <a:effectLst/>
                <a:latin typeface="Arial" panose="020B0604020202020204" pitchFamily="34" charset="0"/>
                <a:ea typeface="Calibri" panose="020F0502020204030204" pitchFamily="34" charset="0"/>
                <a:cs typeface="Times New Roman" panose="02020603050405020304" pitchFamily="18" charset="0"/>
              </a:rPr>
              <a:t> t.ex. skolor och ungdomsgårdar. Fakta om hiv kan gås igenom </a:t>
            </a:r>
            <a:r>
              <a:rPr lang="sv-FI" dirty="0" err="1">
                <a:effectLst/>
                <a:latin typeface="Arial" panose="020B0604020202020204" pitchFamily="34" charset="0"/>
                <a:ea typeface="Calibri" panose="020F0502020204030204" pitchFamily="34" charset="0"/>
                <a:cs typeface="Times New Roman" panose="02020603050405020304" pitchFamily="18" charset="0"/>
              </a:rPr>
              <a:t>t.ex</a:t>
            </a:r>
            <a:r>
              <a:rPr lang="sv-FI" dirty="0">
                <a:effectLst/>
                <a:latin typeface="Arial" panose="020B0604020202020204" pitchFamily="34" charset="0"/>
                <a:ea typeface="Calibri" panose="020F0502020204030204" pitchFamily="34" charset="0"/>
                <a:cs typeface="Times New Roman" panose="02020603050405020304" pitchFamily="18" charset="0"/>
              </a:rPr>
              <a:t> </a:t>
            </a:r>
            <a:r>
              <a:rPr lang="sv-FI" dirty="0">
                <a:ea typeface="Calibri" panose="020F0502020204030204" pitchFamily="34" charset="0"/>
                <a:cs typeface="Times New Roman" panose="02020603050405020304" pitchFamily="18" charset="0"/>
              </a:rPr>
              <a:t>med hjälp av</a:t>
            </a:r>
            <a:r>
              <a:rPr lang="sv-FI" dirty="0">
                <a:effectLst/>
                <a:latin typeface="Arial" panose="020B0604020202020204" pitchFamily="34" charset="0"/>
                <a:ea typeface="Calibri" panose="020F0502020204030204" pitchFamily="34" charset="0"/>
                <a:cs typeface="Times New Roman" panose="02020603050405020304" pitchFamily="18" charset="0"/>
              </a:rPr>
              <a:t> frågesporterna Vet du fakta om Hiv? ( </a:t>
            </a:r>
            <a:r>
              <a:rPr lang="sv-FI"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LÄNK https://www.sproppimateriaalit.fi/web/site-356978/state-jurdenbqgercytzr/front-page</a:t>
            </a:r>
            <a:r>
              <a:rPr lang="sv-FI" dirty="0">
                <a:effectLst/>
                <a:latin typeface="Arial" panose="020B0604020202020204" pitchFamily="34" charset="0"/>
                <a:ea typeface="Calibri" panose="020F0502020204030204" pitchFamily="34" charset="0"/>
                <a:cs typeface="Times New Roman" panose="02020603050405020304" pitchFamily="18" charset="0"/>
              </a:rPr>
              <a:t>) </a:t>
            </a:r>
            <a:r>
              <a:rPr lang="sv-FI"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eller</a:t>
            </a:r>
            <a:r>
              <a:rPr lang="sv-FI"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r>
              <a:rPr lang="sv-FI" u="sng" dirty="0">
                <a:solidFill>
                  <a:srgbClr val="004B79"/>
                </a:solidFill>
                <a:effectLst/>
                <a:latin typeface="Arial" panose="020B060402020202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Pitääkö </a:t>
            </a:r>
            <a:r>
              <a:rPr lang="sv-FI" u="sng" dirty="0" err="1">
                <a:solidFill>
                  <a:srgbClr val="004B79"/>
                </a:solidFill>
                <a:effectLst/>
                <a:latin typeface="Arial" panose="020B060402020202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paikkansa</a:t>
            </a:r>
            <a:r>
              <a:rPr lang="sv-FI" u="sng"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a:t>
            </a:r>
            <a:r>
              <a:rPr lang="sv-FI" u="sng"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finns det </a:t>
            </a:r>
            <a:r>
              <a:rPr lang="sv-FI" u="sng" dirty="0">
                <a:solidFill>
                  <a:srgbClr val="FF0000"/>
                </a:solidFill>
                <a:ea typeface="Calibri" panose="020F0502020204030204" pitchFamily="34" charset="0"/>
                <a:cs typeface="Times New Roman" panose="02020603050405020304" pitchFamily="18" charset="0"/>
              </a:rPr>
              <a:t>på </a:t>
            </a:r>
            <a:r>
              <a:rPr lang="sv-FI" u="sng" dirty="0" err="1">
                <a:solidFill>
                  <a:srgbClr val="FF0000"/>
                </a:solidFill>
                <a:ea typeface="Calibri" panose="020F0502020204030204" pitchFamily="34" charset="0"/>
                <a:cs typeface="Times New Roman" panose="02020603050405020304" pitchFamily="18" charset="0"/>
              </a:rPr>
              <a:t>svenka</a:t>
            </a:r>
            <a:r>
              <a:rPr lang="sv-FI" u="sng" dirty="0">
                <a:solidFill>
                  <a:srgbClr val="FF0000"/>
                </a:solidFill>
                <a:ea typeface="Calibri" panose="020F0502020204030204" pitchFamily="34" charset="0"/>
                <a:cs typeface="Times New Roman" panose="02020603050405020304" pitchFamily="18" charset="0"/>
              </a:rPr>
              <a:t>? </a:t>
            </a:r>
            <a:r>
              <a:rPr lang="sv-FI" dirty="0">
                <a:ea typeface="Calibri" panose="020F0502020204030204" pitchFamily="34" charset="0"/>
                <a:cs typeface="Times New Roman" panose="02020603050405020304" pitchFamily="18" charset="0"/>
              </a:rPr>
              <a:t>T</a:t>
            </a:r>
            <a:r>
              <a:rPr lang="sv-FI" dirty="0">
                <a:effectLst/>
                <a:latin typeface="Arial" panose="020B0604020202020204" pitchFamily="34" charset="0"/>
                <a:ea typeface="Calibri" panose="020F0502020204030204" pitchFamily="34" charset="0"/>
                <a:cs typeface="Times New Roman" panose="02020603050405020304" pitchFamily="18" charset="0"/>
              </a:rPr>
              <a:t>emat kan även diskuteras med hjälp av den hiv-positiva ungdomen </a:t>
            </a:r>
            <a:r>
              <a:rPr lang="sv-FI"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6"/>
              </a:rPr>
              <a:t>Minttu</a:t>
            </a:r>
            <a:r>
              <a:rPr lang="sv-FI" dirty="0">
                <a:effectLst/>
                <a:latin typeface="Arial" panose="020B0604020202020204" pitchFamily="34" charset="0"/>
                <a:ea typeface="Calibri" panose="020F0502020204030204" pitchFamily="34" charset="0"/>
                <a:cs typeface="Times New Roman" panose="02020603050405020304" pitchFamily="18" charset="0"/>
              </a:rPr>
              <a:t>s historia</a:t>
            </a:r>
            <a:r>
              <a:rPr lang="sv-FI" sz="1800" dirty="0">
                <a:effectLst/>
                <a:latin typeface="Arial" panose="020B0604020202020204" pitchFamily="34" charset="0"/>
                <a:ea typeface="Calibri" panose="020F0502020204030204" pitchFamily="34" charset="0"/>
                <a:cs typeface="Times New Roman" panose="02020603050405020304" pitchFamily="18" charset="0"/>
              </a:rPr>
              <a:t>.</a:t>
            </a:r>
            <a:endParaRPr lang="fi-FI" dirty="0"/>
          </a:p>
          <a:p>
            <a:endParaRPr lang="fi-FI" dirty="0"/>
          </a:p>
        </p:txBody>
      </p:sp>
    </p:spTree>
    <p:extLst>
      <p:ext uri="{BB962C8B-B14F-4D97-AF65-F5344CB8AC3E}">
        <p14:creationId xmlns:p14="http://schemas.microsoft.com/office/powerpoint/2010/main" val="11412201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E771B-7013-42EE-9005-0CDF25673361}"/>
              </a:ext>
            </a:extLst>
          </p:cNvPr>
          <p:cNvSpPr>
            <a:spLocks noGrp="1"/>
          </p:cNvSpPr>
          <p:nvPr>
            <p:ph type="title"/>
          </p:nvPr>
        </p:nvSpPr>
        <p:spPr/>
        <p:txBody>
          <a:bodyPr/>
          <a:lstStyle/>
          <a:p>
            <a:r>
              <a:rPr lang="fi-FI" dirty="0"/>
              <a:t>10. </a:t>
            </a:r>
            <a:r>
              <a:rPr lang="fi-FI" dirty="0" err="1"/>
              <a:t>Hur</a:t>
            </a:r>
            <a:r>
              <a:rPr lang="fi-FI" dirty="0"/>
              <a:t> </a:t>
            </a:r>
            <a:r>
              <a:rPr lang="fi-FI" dirty="0" err="1"/>
              <a:t>kommer</a:t>
            </a:r>
            <a:r>
              <a:rPr lang="fi-FI" dirty="0"/>
              <a:t> </a:t>
            </a:r>
            <a:r>
              <a:rPr lang="fi-FI" dirty="0" err="1"/>
              <a:t>man</a:t>
            </a:r>
            <a:r>
              <a:rPr lang="fi-FI" dirty="0"/>
              <a:t> </a:t>
            </a:r>
            <a:r>
              <a:rPr lang="fi-FI" dirty="0" err="1"/>
              <a:t>med</a:t>
            </a:r>
            <a:r>
              <a:rPr lang="fi-FI" dirty="0"/>
              <a:t>?</a:t>
            </a:r>
          </a:p>
        </p:txBody>
      </p:sp>
      <p:sp>
        <p:nvSpPr>
          <p:cNvPr id="3" name="Text Placeholder 2">
            <a:extLst>
              <a:ext uri="{FF2B5EF4-FFF2-40B4-BE49-F238E27FC236}">
                <a16:creationId xmlns:a16="http://schemas.microsoft.com/office/drawing/2014/main" id="{C6A69BC0-6DEC-4142-9794-D0FE153E03F8}"/>
              </a:ext>
            </a:extLst>
          </p:cNvPr>
          <p:cNvSpPr>
            <a:spLocks noGrp="1"/>
          </p:cNvSpPr>
          <p:nvPr>
            <p:ph type="body" sz="quarter" idx="11"/>
          </p:nvPr>
        </p:nvSpPr>
        <p:spPr>
          <a:xfrm>
            <a:off x="838200" y="1992461"/>
            <a:ext cx="10515600" cy="2944813"/>
          </a:xfrm>
        </p:spPr>
        <p:txBody>
          <a:bodyPr/>
          <a:lstStyle/>
          <a:p>
            <a:pPr marL="342900" lvl="0" indent="-342900">
              <a:lnSpc>
                <a:spcPct val="107000"/>
              </a:lnSpc>
              <a:spcAft>
                <a:spcPts val="800"/>
              </a:spcAft>
              <a:buFont typeface="Arial" panose="020B0604020202020204" pitchFamily="34" charset="0"/>
              <a:buChar char="•"/>
              <a:tabLst>
                <a:tab pos="457200" algn="l"/>
              </a:tabLst>
            </a:pPr>
            <a:r>
              <a:rPr lang="sv-FI" sz="2000" dirty="0">
                <a:effectLst/>
                <a:latin typeface="Arial" panose="020B0604020202020204" pitchFamily="34" charset="0"/>
                <a:ea typeface="Calibri" panose="020F0502020204030204" pitchFamily="34" charset="0"/>
                <a:cs typeface="Times New Roman" panose="02020603050405020304" pitchFamily="18" charset="0"/>
              </a:rPr>
              <a:t>Genom att gå grundkursen i </a:t>
            </a:r>
            <a:r>
              <a:rPr lang="sv-FI" sz="2000" dirty="0" err="1">
                <a:effectLst/>
                <a:latin typeface="Arial" panose="020B0604020202020204" pitchFamily="34" charset="0"/>
                <a:ea typeface="Calibri" panose="020F0502020204030204" pitchFamily="34" charset="0"/>
                <a:cs typeface="Times New Roman" panose="02020603050405020304" pitchFamily="18" charset="0"/>
              </a:rPr>
              <a:t>sexualhälsoarbete</a:t>
            </a:r>
            <a:r>
              <a:rPr lang="sv-FI" sz="2000" dirty="0">
                <a:effectLst/>
                <a:latin typeface="Arial" panose="020B0604020202020204" pitchFamily="34" charset="0"/>
                <a:ea typeface="Calibri" panose="020F0502020204030204" pitchFamily="34" charset="0"/>
                <a:cs typeface="Times New Roman" panose="02020603050405020304" pitchFamily="18" charset="0"/>
              </a:rPr>
              <a:t>.</a:t>
            </a:r>
            <a:endParaRPr lang="fi-FI"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sz="2000" dirty="0">
                <a:effectLst/>
                <a:latin typeface="Arial" panose="020B0604020202020204" pitchFamily="34" charset="0"/>
                <a:ea typeface="Calibri" panose="020F0502020204030204" pitchFamily="34" charset="0"/>
                <a:cs typeface="Times New Roman" panose="02020603050405020304" pitchFamily="18" charset="0"/>
              </a:rPr>
              <a:t>Kursen förbereder för frivilligarbete inom </a:t>
            </a:r>
            <a:r>
              <a:rPr lang="sv-FI" sz="2000" dirty="0" err="1">
                <a:effectLst/>
                <a:latin typeface="Arial" panose="020B0604020202020204" pitchFamily="34" charset="0"/>
                <a:ea typeface="Calibri" panose="020F0502020204030204" pitchFamily="34" charset="0"/>
                <a:cs typeface="Times New Roman" panose="02020603050405020304" pitchFamily="18" charset="0"/>
              </a:rPr>
              <a:t>sexualhälsoarbete</a:t>
            </a:r>
            <a:endParaRPr lang="fi-FI"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sz="2000" dirty="0">
                <a:ea typeface="Calibri" panose="020F0502020204030204" pitchFamily="34" charset="0"/>
                <a:cs typeface="Times New Roman" panose="02020603050405020304" pitchFamily="18" charset="0"/>
              </a:rPr>
              <a:t>Kursen b</a:t>
            </a:r>
            <a:r>
              <a:rPr lang="sv-FI" sz="2000" dirty="0">
                <a:effectLst/>
                <a:latin typeface="Arial" panose="020B0604020202020204" pitchFamily="34" charset="0"/>
                <a:ea typeface="Calibri" panose="020F0502020204030204" pitchFamily="34" charset="0"/>
                <a:cs typeface="Times New Roman" panose="02020603050405020304" pitchFamily="18" charset="0"/>
              </a:rPr>
              <a:t>estår av två avsnitt:</a:t>
            </a:r>
            <a:endParaRPr lang="fi-FI" sz="20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None/>
              <a:tabLst>
                <a:tab pos="457200" algn="l"/>
              </a:tabLst>
            </a:pPr>
            <a:r>
              <a:rPr lang="sv-FI" sz="2000" dirty="0">
                <a:effectLst/>
                <a:latin typeface="Arial" panose="020B0604020202020204" pitchFamily="34" charset="0"/>
                <a:ea typeface="Calibri" panose="020F0502020204030204" pitchFamily="34" charset="0"/>
                <a:cs typeface="Times New Roman" panose="02020603050405020304" pitchFamily="18" charset="0"/>
              </a:rPr>
              <a:t>	1) självstudier på plattformen </a:t>
            </a:r>
            <a:r>
              <a:rPr lang="sv-FI" sz="2000" dirty="0" err="1">
                <a:effectLst/>
                <a:latin typeface="Arial" panose="020B0604020202020204" pitchFamily="34" charset="0"/>
                <a:ea typeface="Calibri" panose="020F0502020204030204" pitchFamily="34" charset="0"/>
                <a:cs typeface="Times New Roman" panose="02020603050405020304" pitchFamily="18" charset="0"/>
              </a:rPr>
              <a:t>ItsLearning</a:t>
            </a:r>
            <a:r>
              <a:rPr lang="sv-FI" sz="2000" dirty="0">
                <a:effectLst/>
                <a:latin typeface="Arial" panose="020B0604020202020204" pitchFamily="34" charset="0"/>
                <a:ea typeface="Calibri" panose="020F0502020204030204" pitchFamily="34" charset="0"/>
                <a:cs typeface="Times New Roman" panose="02020603050405020304" pitchFamily="18" charset="0"/>
              </a:rPr>
              <a:t> (förnyad version 2.3/23 </a:t>
            </a:r>
            <a:r>
              <a:rPr lang="sv-FI" sz="2000" dirty="0">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sv-FI" sz="2000" dirty="0">
                <a:effectLst/>
                <a:latin typeface="Arial" panose="020B0604020202020204" pitchFamily="34" charset="0"/>
                <a:ea typeface="Calibri" panose="020F0502020204030204" pitchFamily="34" charset="0"/>
                <a:cs typeface="Times New Roman" panose="02020603050405020304" pitchFamily="18" charset="0"/>
              </a:rPr>
              <a:t> öppen non stop)</a:t>
            </a:r>
            <a:endParaRPr lang="fi-FI" sz="20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lnSpc>
                <a:spcPct val="107000"/>
              </a:lnSpc>
              <a:spcAft>
                <a:spcPts val="800"/>
              </a:spcAft>
              <a:buNone/>
              <a:tabLst>
                <a:tab pos="457200" algn="l"/>
              </a:tabLst>
            </a:pPr>
            <a:r>
              <a:rPr lang="sv-FI" dirty="0">
                <a:effectLst/>
                <a:latin typeface="Arial" panose="020B0604020202020204" pitchFamily="34" charset="0"/>
                <a:ea typeface="Calibri" panose="020F0502020204030204" pitchFamily="34" charset="0"/>
                <a:cs typeface="Times New Roman" panose="02020603050405020304" pitchFamily="18" charset="0"/>
              </a:rPr>
              <a:t>2) närutbildningsdagar x 2/år, på våren och hösten</a:t>
            </a:r>
            <a:endParaRPr lang="fi-FI"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sz="2000" dirty="0">
                <a:effectLst/>
                <a:latin typeface="Arial" panose="020B0604020202020204" pitchFamily="34" charset="0"/>
                <a:ea typeface="Calibri" panose="020F0502020204030204" pitchFamily="34" charset="0"/>
                <a:cs typeface="Times New Roman" panose="02020603050405020304" pitchFamily="18" charset="0"/>
              </a:rPr>
              <a:t>Se exakta datum i verksamhetskalendern: </a:t>
            </a:r>
            <a:r>
              <a:rPr lang="sv-FI" sz="20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2"/>
              </a:rPr>
              <a:t>https://rednet.punainenristi.fi/node/65864</a:t>
            </a:r>
            <a:endParaRPr lang="fi-FI"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p:txBody>
      </p:sp>
    </p:spTree>
    <p:extLst>
      <p:ext uri="{BB962C8B-B14F-4D97-AF65-F5344CB8AC3E}">
        <p14:creationId xmlns:p14="http://schemas.microsoft.com/office/powerpoint/2010/main" val="764412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E085F-1840-492C-B76D-59C5408BF3F7}"/>
              </a:ext>
            </a:extLst>
          </p:cNvPr>
          <p:cNvSpPr>
            <a:spLocks noGrp="1"/>
          </p:cNvSpPr>
          <p:nvPr>
            <p:ph type="title"/>
          </p:nvPr>
        </p:nvSpPr>
        <p:spPr/>
        <p:txBody>
          <a:bodyPr/>
          <a:lstStyle/>
          <a:p>
            <a:r>
              <a:rPr lang="fi-FI" dirty="0" err="1"/>
              <a:t>Gruppaktivitet</a:t>
            </a:r>
            <a:r>
              <a:rPr lang="fi-FI" dirty="0"/>
              <a:t> (</a:t>
            </a:r>
            <a:r>
              <a:rPr lang="fi-FI" dirty="0" err="1"/>
              <a:t>ca</a:t>
            </a:r>
            <a:r>
              <a:rPr lang="fi-FI" dirty="0"/>
              <a:t> 80 min, </a:t>
            </a:r>
            <a:r>
              <a:rPr lang="fi-FI" dirty="0" err="1"/>
              <a:t>inklusive</a:t>
            </a:r>
            <a:r>
              <a:rPr lang="fi-FI" dirty="0"/>
              <a:t> </a:t>
            </a:r>
            <a:r>
              <a:rPr lang="fi-FI" dirty="0" err="1"/>
              <a:t>genomgång</a:t>
            </a:r>
            <a:r>
              <a:rPr lang="fi-FI" dirty="0"/>
              <a:t>)</a:t>
            </a:r>
          </a:p>
        </p:txBody>
      </p:sp>
      <p:sp>
        <p:nvSpPr>
          <p:cNvPr id="3" name="Text Placeholder 2">
            <a:extLst>
              <a:ext uri="{FF2B5EF4-FFF2-40B4-BE49-F238E27FC236}">
                <a16:creationId xmlns:a16="http://schemas.microsoft.com/office/drawing/2014/main" id="{BB076D4D-0F69-44DD-851A-350041858842}"/>
              </a:ext>
            </a:extLst>
          </p:cNvPr>
          <p:cNvSpPr>
            <a:spLocks noGrp="1"/>
          </p:cNvSpPr>
          <p:nvPr>
            <p:ph type="body" sz="quarter" idx="11"/>
          </p:nvPr>
        </p:nvSpPr>
        <p:spPr>
          <a:xfrm>
            <a:off x="838200" y="2129818"/>
            <a:ext cx="10515600" cy="2944813"/>
          </a:xfrm>
        </p:spPr>
        <p:txBody>
          <a:bodyPr/>
          <a:lstStyle/>
          <a:p>
            <a:pPr marL="342900" lvl="0" indent="-342900">
              <a:lnSpc>
                <a:spcPct val="107000"/>
              </a:lnSpc>
              <a:spcAft>
                <a:spcPts val="800"/>
              </a:spcAft>
              <a:buFont typeface="Arial" panose="020B0604020202020204" pitchFamily="34" charset="0"/>
              <a:buChar char="•"/>
              <a:tabLst>
                <a:tab pos="457200" algn="l"/>
              </a:tabLst>
            </a:pPr>
            <a:r>
              <a:rPr lang="sv-FI" sz="1800" dirty="0">
                <a:effectLst/>
                <a:latin typeface="Arial" panose="020B0604020202020204" pitchFamily="34" charset="0"/>
                <a:ea typeface="Calibri" panose="020F0502020204030204" pitchFamily="34" charset="0"/>
                <a:cs typeface="Times New Roman" panose="02020603050405020304" pitchFamily="18" charset="0"/>
              </a:rPr>
              <a:t>Man </a:t>
            </a:r>
            <a:r>
              <a:rPr lang="sv-FI" sz="1800" dirty="0">
                <a:ea typeface="Calibri" panose="020F0502020204030204" pitchFamily="34" charset="0"/>
                <a:cs typeface="Times New Roman" panose="02020603050405020304" pitchFamily="18" charset="0"/>
              </a:rPr>
              <a:t>delar in</a:t>
            </a:r>
            <a:r>
              <a:rPr lang="sv-FI" sz="1800" dirty="0">
                <a:effectLst/>
                <a:latin typeface="Arial" panose="020B0604020202020204" pitchFamily="34" charset="0"/>
                <a:ea typeface="Calibri" panose="020F0502020204030204" pitchFamily="34" charset="0"/>
                <a:cs typeface="Times New Roman" panose="02020603050405020304" pitchFamily="18" charset="0"/>
              </a:rPr>
              <a:t> sig i grupper (2–4 pers./grupp)</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sz="1800" dirty="0">
                <a:effectLst/>
                <a:latin typeface="Arial" panose="020B0604020202020204" pitchFamily="34" charset="0"/>
                <a:ea typeface="Calibri" panose="020F0502020204030204" pitchFamily="34" charset="0"/>
                <a:cs typeface="Times New Roman" panose="02020603050405020304" pitchFamily="18" charset="0"/>
              </a:rPr>
              <a:t>Grupperna </a:t>
            </a:r>
            <a:r>
              <a:rPr lang="sv-FI" sz="1800" dirty="0">
                <a:ea typeface="Calibri" panose="020F0502020204030204" pitchFamily="34" charset="0"/>
                <a:cs typeface="Times New Roman" panose="02020603050405020304" pitchFamily="18" charset="0"/>
              </a:rPr>
              <a:t>cirkulerar mellan </a:t>
            </a:r>
            <a:r>
              <a:rPr lang="sv-FI" sz="1800" dirty="0">
                <a:effectLst/>
                <a:latin typeface="Arial" panose="020B0604020202020204" pitchFamily="34" charset="0"/>
                <a:ea typeface="Calibri" panose="020F0502020204030204" pitchFamily="34" charset="0"/>
                <a:cs typeface="Times New Roman" panose="02020603050405020304" pitchFamily="18" charset="0"/>
              </a:rPr>
              <a:t>olika punkter, där en metod/ett material presenteras. Instruktören cirkulerar mellan grupperna, hjälper och ger dem råd vid behov.</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sz="1800" dirty="0">
                <a:effectLst/>
                <a:latin typeface="Arial" panose="020B0604020202020204" pitchFamily="34" charset="0"/>
                <a:ea typeface="Calibri" panose="020F0502020204030204" pitchFamily="34" charset="0"/>
                <a:cs typeface="Times New Roman" panose="02020603050405020304" pitchFamily="18" charset="0"/>
              </a:rPr>
              <a:t>Punkter: 1) Material för Kondomkörkort och introduktion till frågesporten (webben, pappersversion), 2) Introduktion till materialet för Gummiskolan (på nätet) 3) Frågesport </a:t>
            </a:r>
            <a:r>
              <a:rPr lang="sv-FI" sz="1800" dirty="0" err="1">
                <a:effectLst/>
                <a:latin typeface="Arial" panose="020B0604020202020204" pitchFamily="34" charset="0"/>
                <a:ea typeface="Calibri" panose="020F0502020204030204" pitchFamily="34" charset="0"/>
                <a:cs typeface="Times New Roman" panose="02020603050405020304" pitchFamily="18" charset="0"/>
              </a:rPr>
              <a:t>Saanko</a:t>
            </a:r>
            <a:r>
              <a:rPr lang="sv-FI" sz="1800" dirty="0">
                <a:effectLst/>
                <a:latin typeface="Arial" panose="020B0604020202020204" pitchFamily="34" charset="0"/>
                <a:ea typeface="Calibri" panose="020F0502020204030204" pitchFamily="34" charset="0"/>
                <a:cs typeface="Times New Roman" panose="02020603050405020304" pitchFamily="18" charset="0"/>
              </a:rPr>
              <a:t> luvan? </a:t>
            </a:r>
            <a:r>
              <a:rPr lang="sv-FI"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Svensk version?</a:t>
            </a:r>
            <a:r>
              <a:rPr lang="sv-FI" sz="1800" dirty="0">
                <a:effectLst/>
                <a:latin typeface="Arial" panose="020B0604020202020204" pitchFamily="34" charset="0"/>
                <a:ea typeface="Calibri" panose="020F0502020204030204" pitchFamily="34" charset="0"/>
                <a:cs typeface="Times New Roman" panose="02020603050405020304" pitchFamily="18" charset="0"/>
              </a:rPr>
              <a:t> (webben, </a:t>
            </a:r>
            <a:r>
              <a:rPr lang="sv-FI" sz="1800" dirty="0" err="1">
                <a:ea typeface="Calibri" panose="020F0502020204030204" pitchFamily="34" charset="0"/>
                <a:cs typeface="Times New Roman" panose="02020603050405020304" pitchFamily="18" charset="0"/>
              </a:rPr>
              <a:t>K</a:t>
            </a:r>
            <a:r>
              <a:rPr lang="sv-FI" sz="1800" dirty="0" err="1">
                <a:effectLst/>
                <a:latin typeface="Arial" panose="020B0604020202020204" pitchFamily="34" charset="0"/>
                <a:ea typeface="Calibri" panose="020F0502020204030204" pitchFamily="34" charset="0"/>
                <a:cs typeface="Times New Roman" panose="02020603050405020304" pitchFamily="18" charset="0"/>
              </a:rPr>
              <a:t>ahoot</a:t>
            </a:r>
            <a:r>
              <a:rPr lang="sv-FI" sz="1800" dirty="0">
                <a:effectLst/>
                <a:latin typeface="Arial" panose="020B0604020202020204" pitchFamily="34" charset="0"/>
                <a:ea typeface="Calibri" panose="020F0502020204030204" pitchFamily="34" charset="0"/>
                <a:cs typeface="Times New Roman" panose="02020603050405020304" pitchFamily="18" charset="0"/>
              </a:rPr>
              <a:t>), 4) Introduktion till materialet för </a:t>
            </a:r>
            <a:r>
              <a:rPr lang="sv-FI" sz="1800" dirty="0">
                <a:ea typeface="Calibri" panose="020F0502020204030204" pitchFamily="34" charset="0"/>
                <a:cs typeface="Times New Roman" panose="02020603050405020304" pitchFamily="18" charset="0"/>
              </a:rPr>
              <a:t>vet du fakta om Hiv </a:t>
            </a:r>
            <a:r>
              <a:rPr lang="sv-FI" sz="1800" dirty="0">
                <a:effectLst/>
                <a:latin typeface="Arial" panose="020B0604020202020204" pitchFamily="34" charset="0"/>
                <a:ea typeface="Calibri" panose="020F0502020204030204" pitchFamily="34" charset="0"/>
                <a:cs typeface="Times New Roman" panose="02020603050405020304" pitchFamily="18" charset="0"/>
              </a:rPr>
              <a:t>(på nätet).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sz="1800" dirty="0">
                <a:effectLst/>
                <a:latin typeface="Arial" panose="020B0604020202020204" pitchFamily="34" charset="0"/>
                <a:ea typeface="Calibri" panose="020F0502020204030204" pitchFamily="34" charset="0"/>
                <a:cs typeface="Times New Roman" panose="02020603050405020304" pitchFamily="18" charset="0"/>
              </a:rPr>
              <a:t>Man byter punkt efter ca 15 min.</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sz="1800" dirty="0">
                <a:effectLst/>
                <a:latin typeface="Arial" panose="020B0604020202020204" pitchFamily="34" charset="0"/>
                <a:ea typeface="Calibri" panose="020F0502020204030204" pitchFamily="34" charset="0"/>
                <a:cs typeface="Times New Roman" panose="02020603050405020304" pitchFamily="18" charset="0"/>
              </a:rPr>
              <a:t>Till slut samlas man för att gå igenom erfarenheterna av övningspunkterna: Vad var lätt/intressant/inspirerande och vad var inte? Uppstod frågor? Hurdan beredskap har deltagaren att ta ifrågavarande material i bruk i sin frivilligverksamhet? (genomgången tar ca 20 min)</a:t>
            </a:r>
          </a:p>
        </p:txBody>
      </p:sp>
    </p:spTree>
    <p:extLst>
      <p:ext uri="{BB962C8B-B14F-4D97-AF65-F5344CB8AC3E}">
        <p14:creationId xmlns:p14="http://schemas.microsoft.com/office/powerpoint/2010/main" val="930340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41196DA-D738-4031-A310-9542BF3279B1}"/>
              </a:ext>
            </a:extLst>
          </p:cNvPr>
          <p:cNvSpPr>
            <a:spLocks noGrp="1"/>
          </p:cNvSpPr>
          <p:nvPr>
            <p:ph type="title"/>
          </p:nvPr>
        </p:nvSpPr>
        <p:spPr>
          <a:xfrm>
            <a:off x="838200" y="257409"/>
            <a:ext cx="10515600" cy="1325563"/>
          </a:xfrm>
        </p:spPr>
        <p:txBody>
          <a:bodyPr/>
          <a:lstStyle/>
          <a:p>
            <a:r>
              <a:rPr lang="fi-FI" dirty="0" err="1"/>
              <a:t>Innehåll</a:t>
            </a:r>
            <a:endParaRPr lang="fi-FI" dirty="0"/>
          </a:p>
        </p:txBody>
      </p:sp>
      <p:sp>
        <p:nvSpPr>
          <p:cNvPr id="3" name="Platshållare för innehåll 2">
            <a:extLst>
              <a:ext uri="{FF2B5EF4-FFF2-40B4-BE49-F238E27FC236}">
                <a16:creationId xmlns:a16="http://schemas.microsoft.com/office/drawing/2014/main" id="{23579354-D13F-403E-9B73-AA4C4449A52F}"/>
              </a:ext>
            </a:extLst>
          </p:cNvPr>
          <p:cNvSpPr>
            <a:spLocks noGrp="1"/>
          </p:cNvSpPr>
          <p:nvPr>
            <p:ph idx="1"/>
          </p:nvPr>
        </p:nvSpPr>
        <p:spPr>
          <a:xfrm>
            <a:off x="838200" y="1495229"/>
            <a:ext cx="10515600" cy="6148743"/>
          </a:xfrm>
        </p:spPr>
        <p:txBody>
          <a:bodyPr/>
          <a:lstStyle/>
          <a:p>
            <a:r>
              <a:rPr lang="fi-FI" sz="2400" dirty="0"/>
              <a:t> </a:t>
            </a:r>
            <a:r>
              <a:rPr lang="fi-FI" sz="2400" dirty="0" err="1"/>
              <a:t>Frivilliga</a:t>
            </a:r>
            <a:r>
              <a:rPr lang="fi-FI" sz="2400" dirty="0"/>
              <a:t> i </a:t>
            </a:r>
            <a:r>
              <a:rPr lang="fi-FI" sz="2400" dirty="0" err="1"/>
              <a:t>sexualhälsoarbete</a:t>
            </a:r>
            <a:endParaRPr lang="fi-FI" sz="2400" dirty="0"/>
          </a:p>
          <a:p>
            <a:r>
              <a:rPr lang="fi-FI" sz="2400" dirty="0"/>
              <a:t> </a:t>
            </a:r>
            <a:r>
              <a:rPr lang="fi-FI" sz="2400" dirty="0" err="1"/>
              <a:t>Skol</a:t>
            </a:r>
            <a:r>
              <a:rPr lang="fi-FI" sz="2400" dirty="0"/>
              <a:t>- </a:t>
            </a:r>
            <a:r>
              <a:rPr lang="fi-FI" sz="2400" dirty="0" err="1"/>
              <a:t>och</a:t>
            </a:r>
            <a:r>
              <a:rPr lang="fi-FI" sz="2400" dirty="0"/>
              <a:t> </a:t>
            </a:r>
            <a:r>
              <a:rPr lang="fi-FI" sz="2400" dirty="0" err="1"/>
              <a:t>ungdomssamarbete</a:t>
            </a:r>
            <a:endParaRPr lang="fi-FI" sz="2400" dirty="0"/>
          </a:p>
          <a:p>
            <a:r>
              <a:rPr lang="fi-FI" sz="2400" dirty="0"/>
              <a:t> </a:t>
            </a:r>
            <a:r>
              <a:rPr lang="fi-FI" sz="2400" dirty="0" err="1"/>
              <a:t>Festivalverksamhet</a:t>
            </a:r>
            <a:endParaRPr lang="fi-FI" sz="2400" dirty="0"/>
          </a:p>
          <a:p>
            <a:r>
              <a:rPr lang="fi-FI" sz="2400" dirty="0"/>
              <a:t> </a:t>
            </a:r>
            <a:r>
              <a:rPr lang="fi-FI" sz="2400" dirty="0" err="1"/>
              <a:t>Kampanjen</a:t>
            </a:r>
            <a:r>
              <a:rPr lang="fi-FI" sz="2400" dirty="0"/>
              <a:t> </a:t>
            </a:r>
            <a:r>
              <a:rPr lang="fi-FI" sz="2400" dirty="0" err="1"/>
              <a:t>Sommargummi</a:t>
            </a:r>
            <a:r>
              <a:rPr lang="fi-FI" sz="2400" dirty="0"/>
              <a:t> ( </a:t>
            </a:r>
            <a:r>
              <a:rPr lang="fi-FI" sz="2400" dirty="0" err="1"/>
              <a:t>Kondom</a:t>
            </a:r>
            <a:r>
              <a:rPr lang="fi-FI" sz="2400" dirty="0"/>
              <a:t>)</a:t>
            </a:r>
          </a:p>
          <a:p>
            <a:r>
              <a:rPr lang="fi-FI" sz="2400" dirty="0"/>
              <a:t> </a:t>
            </a:r>
            <a:r>
              <a:rPr lang="fi-FI" sz="2400" dirty="0" err="1"/>
              <a:t>Mångkulturellt</a:t>
            </a:r>
            <a:r>
              <a:rPr lang="fi-FI" sz="2400" dirty="0"/>
              <a:t> </a:t>
            </a:r>
            <a:r>
              <a:rPr lang="fi-FI" sz="2400" dirty="0" err="1"/>
              <a:t>arbete</a:t>
            </a:r>
            <a:endParaRPr lang="fi-FI" sz="2400" dirty="0"/>
          </a:p>
          <a:p>
            <a:r>
              <a:rPr lang="fi-FI" sz="2400" dirty="0"/>
              <a:t> </a:t>
            </a:r>
            <a:r>
              <a:rPr lang="fi-FI" sz="2400" dirty="0" err="1"/>
              <a:t>Sexualhälsoarbetets</a:t>
            </a:r>
            <a:r>
              <a:rPr lang="fi-FI" sz="2400" dirty="0"/>
              <a:t> </a:t>
            </a:r>
            <a:r>
              <a:rPr lang="fi-FI" sz="2400" dirty="0" err="1"/>
              <a:t>övriga</a:t>
            </a:r>
            <a:r>
              <a:rPr lang="fi-FI" sz="2400" dirty="0"/>
              <a:t> </a:t>
            </a:r>
            <a:r>
              <a:rPr lang="fi-FI" sz="2400" dirty="0" err="1"/>
              <a:t>verksamhetsformer</a:t>
            </a:r>
            <a:endParaRPr lang="fi-FI" sz="2400" dirty="0"/>
          </a:p>
          <a:p>
            <a:r>
              <a:rPr lang="fi-FI" sz="2400" dirty="0"/>
              <a:t> </a:t>
            </a:r>
            <a:r>
              <a:rPr lang="fi-FI" sz="2400" dirty="0" err="1"/>
              <a:t>Det</a:t>
            </a:r>
            <a:r>
              <a:rPr lang="fi-FI" sz="2400" dirty="0"/>
              <a:t> </a:t>
            </a:r>
            <a:r>
              <a:rPr lang="fi-FI" sz="2400" dirty="0" err="1"/>
              <a:t>händer</a:t>
            </a:r>
            <a:r>
              <a:rPr lang="fi-FI" sz="2400" dirty="0"/>
              <a:t> </a:t>
            </a:r>
            <a:r>
              <a:rPr lang="fi-FI" sz="2400" dirty="0" err="1"/>
              <a:t>på</a:t>
            </a:r>
            <a:r>
              <a:rPr lang="fi-FI" sz="2400" dirty="0"/>
              <a:t> Some! </a:t>
            </a:r>
          </a:p>
          <a:p>
            <a:r>
              <a:rPr lang="fi-FI" sz="2400" dirty="0"/>
              <a:t> </a:t>
            </a:r>
            <a:r>
              <a:rPr lang="fi-FI" sz="2400" dirty="0" err="1"/>
              <a:t>Internationella</a:t>
            </a:r>
            <a:r>
              <a:rPr lang="fi-FI" sz="2400" dirty="0"/>
              <a:t> </a:t>
            </a:r>
            <a:r>
              <a:rPr lang="fi-FI" sz="2400" dirty="0" err="1"/>
              <a:t>aidsdagen</a:t>
            </a:r>
            <a:endParaRPr lang="fi-FI" sz="2400" dirty="0"/>
          </a:p>
          <a:p>
            <a:r>
              <a:rPr lang="fi-FI" sz="2400" dirty="0"/>
              <a:t> </a:t>
            </a:r>
            <a:r>
              <a:rPr lang="sv-FI" sz="2400" dirty="0">
                <a:effectLst/>
                <a:latin typeface="Arial" panose="020B0604020202020204" pitchFamily="34" charset="0"/>
                <a:ea typeface="Calibri" panose="020F0502020204030204" pitchFamily="34" charset="0"/>
                <a:cs typeface="Times New Roman" panose="02020603050405020304" pitchFamily="18" charset="0"/>
              </a:rPr>
              <a:t>Funktionella metoder inom FRK:s </a:t>
            </a:r>
            <a:r>
              <a:rPr lang="sv-FI" sz="2400" dirty="0" err="1">
                <a:effectLst/>
                <a:latin typeface="Arial" panose="020B0604020202020204" pitchFamily="34" charset="0"/>
                <a:ea typeface="Calibri" panose="020F0502020204030204" pitchFamily="34" charset="0"/>
                <a:cs typeface="Times New Roman" panose="02020603050405020304" pitchFamily="18" charset="0"/>
              </a:rPr>
              <a:t>sexualhälsoarbete</a:t>
            </a:r>
            <a:endParaRPr lang="sv-FI" sz="2400" dirty="0">
              <a:effectLst/>
              <a:latin typeface="Arial" panose="020B0604020202020204" pitchFamily="34" charset="0"/>
              <a:ea typeface="Calibri" panose="020F0502020204030204" pitchFamily="34" charset="0"/>
              <a:cs typeface="Times New Roman" panose="02020603050405020304" pitchFamily="18" charset="0"/>
            </a:endParaRPr>
          </a:p>
          <a:p>
            <a:r>
              <a:rPr lang="fi-FI" sz="2400" dirty="0"/>
              <a:t> </a:t>
            </a:r>
            <a:r>
              <a:rPr lang="fi-FI" sz="2400" dirty="0" err="1"/>
              <a:t>Hur</a:t>
            </a:r>
            <a:r>
              <a:rPr lang="fi-FI" sz="2400" dirty="0"/>
              <a:t> </a:t>
            </a:r>
            <a:r>
              <a:rPr lang="fi-FI" sz="2400" dirty="0" err="1"/>
              <a:t>kommer</a:t>
            </a:r>
            <a:r>
              <a:rPr lang="fi-FI" sz="2400" dirty="0"/>
              <a:t> </a:t>
            </a:r>
            <a:r>
              <a:rPr lang="fi-FI" sz="2400" dirty="0" err="1"/>
              <a:t>man</a:t>
            </a:r>
            <a:r>
              <a:rPr lang="fi-FI" sz="2400" dirty="0"/>
              <a:t> </a:t>
            </a:r>
            <a:r>
              <a:rPr lang="fi-FI" sz="2400" dirty="0" err="1"/>
              <a:t>med</a:t>
            </a:r>
            <a:r>
              <a:rPr lang="fi-FI" sz="2400" dirty="0"/>
              <a:t>?</a:t>
            </a:r>
          </a:p>
        </p:txBody>
      </p:sp>
    </p:spTree>
    <p:extLst>
      <p:ext uri="{BB962C8B-B14F-4D97-AF65-F5344CB8AC3E}">
        <p14:creationId xmlns:p14="http://schemas.microsoft.com/office/powerpoint/2010/main" val="2602586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Text, calendar&#10;&#10;Description automatically generated">
            <a:extLst>
              <a:ext uri="{FF2B5EF4-FFF2-40B4-BE49-F238E27FC236}">
                <a16:creationId xmlns:a16="http://schemas.microsoft.com/office/drawing/2014/main" id="{DE9B88AA-4A37-4ABE-8993-31D691F5E619}"/>
              </a:ext>
            </a:extLst>
          </p:cNvPr>
          <p:cNvPicPr>
            <a:picLocks noGrp="1" noChangeAspect="1"/>
          </p:cNvPicPr>
          <p:nvPr>
            <p:ph type="pic" sz="quarter" idx="17"/>
          </p:nvPr>
        </p:nvPicPr>
        <p:blipFill>
          <a:blip r:embed="rId2"/>
          <a:srcRect l="5687" r="5687"/>
          <a:stretch>
            <a:fillRect/>
          </a:stretch>
        </p:blipFill>
        <p:spPr>
          <a:xfrm>
            <a:off x="8152482" y="-1"/>
            <a:ext cx="4039518" cy="6858000"/>
          </a:xfrm>
        </p:spPr>
      </p:pic>
      <p:sp>
        <p:nvSpPr>
          <p:cNvPr id="2" name="Text Placeholder 1">
            <a:extLst>
              <a:ext uri="{FF2B5EF4-FFF2-40B4-BE49-F238E27FC236}">
                <a16:creationId xmlns:a16="http://schemas.microsoft.com/office/drawing/2014/main" id="{5B2F2B4D-773E-48D0-839B-FF01B5A1B9A4}"/>
              </a:ext>
            </a:extLst>
          </p:cNvPr>
          <p:cNvSpPr>
            <a:spLocks noGrp="1"/>
          </p:cNvSpPr>
          <p:nvPr>
            <p:ph type="body" idx="14"/>
          </p:nvPr>
        </p:nvSpPr>
        <p:spPr/>
        <p:txBody>
          <a:bodyPr/>
          <a:lstStyle/>
          <a:p>
            <a:r>
              <a:rPr lang="fi-FI" dirty="0" err="1"/>
              <a:t>Tack</a:t>
            </a:r>
            <a:r>
              <a:rPr lang="fi-FI" dirty="0"/>
              <a:t>!</a:t>
            </a:r>
          </a:p>
        </p:txBody>
      </p:sp>
      <p:sp>
        <p:nvSpPr>
          <p:cNvPr id="3" name="Text Placeholder 2">
            <a:extLst>
              <a:ext uri="{FF2B5EF4-FFF2-40B4-BE49-F238E27FC236}">
                <a16:creationId xmlns:a16="http://schemas.microsoft.com/office/drawing/2014/main" id="{CDAB3284-D352-4FF7-AAC8-0795623CD184}"/>
              </a:ext>
            </a:extLst>
          </p:cNvPr>
          <p:cNvSpPr>
            <a:spLocks noGrp="1"/>
          </p:cNvSpPr>
          <p:nvPr>
            <p:ph type="body" idx="16"/>
          </p:nvPr>
        </p:nvSpPr>
        <p:spPr/>
        <p:txBody>
          <a:bodyPr/>
          <a:lstStyle/>
          <a:p>
            <a:endParaRPr lang="fi-FI"/>
          </a:p>
        </p:txBody>
      </p:sp>
    </p:spTree>
    <p:extLst>
      <p:ext uri="{BB962C8B-B14F-4D97-AF65-F5344CB8AC3E}">
        <p14:creationId xmlns:p14="http://schemas.microsoft.com/office/powerpoint/2010/main" val="887782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5996C-6200-4ACF-824C-C0BE951163E9}"/>
              </a:ext>
            </a:extLst>
          </p:cNvPr>
          <p:cNvSpPr>
            <a:spLocks noGrp="1"/>
          </p:cNvSpPr>
          <p:nvPr>
            <p:ph type="title"/>
          </p:nvPr>
        </p:nvSpPr>
        <p:spPr/>
        <p:txBody>
          <a:bodyPr/>
          <a:lstStyle/>
          <a:p>
            <a:r>
              <a:rPr lang="fi-FI" dirty="0" err="1"/>
              <a:t>Vilka</a:t>
            </a:r>
            <a:r>
              <a:rPr lang="fi-FI" dirty="0"/>
              <a:t> </a:t>
            </a:r>
            <a:r>
              <a:rPr lang="fi-FI" dirty="0" err="1"/>
              <a:t>är</a:t>
            </a:r>
            <a:r>
              <a:rPr lang="fi-FI" dirty="0"/>
              <a:t> </a:t>
            </a:r>
            <a:r>
              <a:rPr lang="fi-FI" dirty="0" err="1"/>
              <a:t>våra</a:t>
            </a:r>
            <a:r>
              <a:rPr lang="fi-FI" dirty="0"/>
              <a:t> </a:t>
            </a:r>
            <a:r>
              <a:rPr lang="fi-FI" dirty="0" err="1"/>
              <a:t>mål</a:t>
            </a:r>
            <a:r>
              <a:rPr lang="fi-FI" dirty="0"/>
              <a:t>?</a:t>
            </a:r>
          </a:p>
        </p:txBody>
      </p:sp>
      <p:sp>
        <p:nvSpPr>
          <p:cNvPr id="3" name="Text Placeholder 2">
            <a:extLst>
              <a:ext uri="{FF2B5EF4-FFF2-40B4-BE49-F238E27FC236}">
                <a16:creationId xmlns:a16="http://schemas.microsoft.com/office/drawing/2014/main" id="{ABBCA7B3-3F26-4A83-BDBF-124E9CDAF06C}"/>
              </a:ext>
            </a:extLst>
          </p:cNvPr>
          <p:cNvSpPr>
            <a:spLocks noGrp="1"/>
          </p:cNvSpPr>
          <p:nvPr>
            <p:ph type="body" sz="quarter" idx="11"/>
          </p:nvPr>
        </p:nvSpPr>
        <p:spPr/>
        <p:txBody>
          <a:bodyPr/>
          <a:lstStyle/>
          <a:p>
            <a:pPr marL="342900" lvl="0" indent="-342900">
              <a:lnSpc>
                <a:spcPct val="107000"/>
              </a:lnSpc>
              <a:spcAft>
                <a:spcPts val="800"/>
              </a:spcAft>
              <a:buFont typeface="Arial" panose="020B0604020202020204" pitchFamily="34" charset="0"/>
              <a:buChar char="•"/>
              <a:tabLst>
                <a:tab pos="457200" algn="l"/>
              </a:tabLst>
            </a:pPr>
            <a:r>
              <a:rPr lang="sv-FI" sz="2800" dirty="0">
                <a:effectLst/>
                <a:ea typeface="Calibri" panose="020F0502020204030204" pitchFamily="34" charset="0"/>
              </a:rPr>
              <a:t>Handledning </a:t>
            </a:r>
            <a:endParaRPr lang="fi-FI" sz="2800" dirty="0">
              <a:effectLst/>
              <a:ea typeface="Calibri" panose="020F0502020204030204" pitchFamily="34" charset="0"/>
            </a:endParaRPr>
          </a:p>
          <a:p>
            <a:pPr marL="342900" lvl="0" indent="-342900">
              <a:lnSpc>
                <a:spcPct val="107000"/>
              </a:lnSpc>
              <a:spcAft>
                <a:spcPts val="800"/>
              </a:spcAft>
              <a:buFont typeface="Arial" panose="020B0604020202020204" pitchFamily="34" charset="0"/>
              <a:buChar char="•"/>
              <a:tabLst>
                <a:tab pos="457200" algn="l"/>
              </a:tabLst>
            </a:pPr>
            <a:r>
              <a:rPr lang="sv-FI" sz="2800" dirty="0">
                <a:effectLst/>
                <a:ea typeface="Calibri" panose="020F0502020204030204" pitchFamily="34" charset="0"/>
              </a:rPr>
              <a:t>Stöd och information </a:t>
            </a:r>
            <a:endParaRPr lang="fi-FI" sz="2800" dirty="0">
              <a:effectLst/>
              <a:ea typeface="Calibri" panose="020F0502020204030204" pitchFamily="34" charset="0"/>
            </a:endParaRPr>
          </a:p>
          <a:p>
            <a:pPr marL="342900" lvl="0" indent="-342900">
              <a:lnSpc>
                <a:spcPct val="107000"/>
              </a:lnSpc>
              <a:spcAft>
                <a:spcPts val="800"/>
              </a:spcAft>
              <a:buFont typeface="Arial" panose="020B0604020202020204" pitchFamily="34" charset="0"/>
              <a:buChar char="•"/>
              <a:tabLst>
                <a:tab pos="457200" algn="l"/>
              </a:tabLst>
            </a:pPr>
            <a:r>
              <a:rPr lang="sv-FI" sz="2800" dirty="0">
                <a:effectLst/>
                <a:ea typeface="Calibri" panose="020F0502020204030204" pitchFamily="34" charset="0"/>
              </a:rPr>
              <a:t>Utbildning och kampanjer</a:t>
            </a:r>
            <a:endParaRPr lang="fi-FI" sz="2800" dirty="0">
              <a:effectLst/>
              <a:ea typeface="Calibri" panose="020F0502020204030204" pitchFamily="34" charset="0"/>
            </a:endParaRPr>
          </a:p>
          <a:p>
            <a:pPr marL="342900" lvl="0" indent="-342900">
              <a:lnSpc>
                <a:spcPct val="107000"/>
              </a:lnSpc>
              <a:spcAft>
                <a:spcPts val="800"/>
              </a:spcAft>
              <a:buFont typeface="Arial" panose="020B0604020202020204" pitchFamily="34" charset="0"/>
              <a:buChar char="•"/>
              <a:tabLst>
                <a:tab pos="457200" algn="l"/>
              </a:tabLst>
            </a:pPr>
            <a:r>
              <a:rPr lang="sv-FI" sz="2800" dirty="0">
                <a:effectLst/>
                <a:ea typeface="Calibri" panose="020F0502020204030204" pitchFamily="34" charset="0"/>
              </a:rPr>
              <a:t>Redan 400 utbildade frivilliga!</a:t>
            </a:r>
            <a:endParaRPr lang="fi-FI" sz="2800" dirty="0">
              <a:effectLst/>
              <a:ea typeface="Calibri" panose="020F0502020204030204" pitchFamily="34" charset="0"/>
            </a:endParaRPr>
          </a:p>
          <a:p>
            <a:endParaRPr lang="fi-FI" dirty="0"/>
          </a:p>
        </p:txBody>
      </p:sp>
    </p:spTree>
    <p:extLst>
      <p:ext uri="{BB962C8B-B14F-4D97-AF65-F5344CB8AC3E}">
        <p14:creationId xmlns:p14="http://schemas.microsoft.com/office/powerpoint/2010/main" val="1270377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D240DF5-C769-4170-B732-E47F05CAB32D}"/>
              </a:ext>
            </a:extLst>
          </p:cNvPr>
          <p:cNvSpPr>
            <a:spLocks noGrp="1"/>
          </p:cNvSpPr>
          <p:nvPr>
            <p:ph type="body" sz="quarter" idx="11"/>
          </p:nvPr>
        </p:nvSpPr>
        <p:spPr/>
        <p:txBody>
          <a:bodyPr/>
          <a:lstStyle/>
          <a:p>
            <a:r>
              <a:rPr lang="sv-FI" dirty="0">
                <a:effectLst/>
                <a:ea typeface="Calibri" panose="020F0502020204030204" pitchFamily="34" charset="0"/>
              </a:rPr>
              <a:t>Finlands Röda Kors sexual hälsoarbete strävar efter att främja sexuell hälsa bland människor i alla åldrar genom att öka medvetenheten om sexualitet och olika sexuella sjukdomar samt att förebygga dem.</a:t>
            </a:r>
          </a:p>
          <a:p>
            <a:pPr marL="0" indent="0">
              <a:buNone/>
            </a:pPr>
            <a:endParaRPr lang="fi-FI" dirty="0"/>
          </a:p>
        </p:txBody>
      </p:sp>
    </p:spTree>
    <p:extLst>
      <p:ext uri="{BB962C8B-B14F-4D97-AF65-F5344CB8AC3E}">
        <p14:creationId xmlns:p14="http://schemas.microsoft.com/office/powerpoint/2010/main" val="1254005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9E8D42B-CD45-4EBB-A838-CFB9B9223300}"/>
              </a:ext>
            </a:extLst>
          </p:cNvPr>
          <p:cNvSpPr>
            <a:spLocks noGrp="1"/>
          </p:cNvSpPr>
          <p:nvPr>
            <p:ph type="body" sz="quarter" idx="11"/>
          </p:nvPr>
        </p:nvSpPr>
        <p:spPr/>
        <p:txBody>
          <a:bodyPr/>
          <a:lstStyle/>
          <a:p>
            <a:pPr marL="342900" lvl="0" indent="-342900">
              <a:lnSpc>
                <a:spcPct val="107000"/>
              </a:lnSpc>
              <a:spcAft>
                <a:spcPts val="800"/>
              </a:spcAft>
              <a:buFont typeface="Arial" panose="020B0604020202020204" pitchFamily="34" charset="0"/>
              <a:buChar char="•"/>
              <a:tabLst>
                <a:tab pos="457200" algn="l"/>
              </a:tabLst>
            </a:pPr>
            <a:r>
              <a:rPr lang="sv-FI" dirty="0">
                <a:ea typeface="Calibri" panose="020F0502020204030204" pitchFamily="34" charset="0"/>
                <a:cs typeface="Times New Roman" panose="02020603050405020304" pitchFamily="18" charset="0"/>
              </a:rPr>
              <a:t>V</a:t>
            </a:r>
            <a:r>
              <a:rPr lang="sv-FI" dirty="0">
                <a:effectLst/>
                <a:latin typeface="Arial" panose="020B0604020202020204" pitchFamily="34" charset="0"/>
                <a:ea typeface="Calibri" panose="020F0502020204030204" pitchFamily="34" charset="0"/>
                <a:cs typeface="Times New Roman" panose="02020603050405020304" pitchFamily="18" charset="0"/>
              </a:rPr>
              <a:t>årt mål är att stöda dem som är rädda för att bli smittade av sexuellt överförbara sjukdomar, och att förebygga stigmatisering och diskriminering i fråga om hivsmitta.</a:t>
            </a:r>
            <a:endParaRPr lang="fi-FI"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dirty="0">
                <a:effectLst/>
                <a:latin typeface="Arial" panose="020B0604020202020204" pitchFamily="34" charset="0"/>
                <a:ea typeface="Calibri" panose="020F0502020204030204" pitchFamily="34" charset="0"/>
                <a:cs typeface="Times New Roman" panose="02020603050405020304" pitchFamily="18" charset="0"/>
              </a:rPr>
              <a:t>Röda Korsets </a:t>
            </a:r>
            <a:r>
              <a:rPr lang="sv-FI" dirty="0" err="1">
                <a:effectLst/>
                <a:latin typeface="Arial" panose="020B0604020202020204" pitchFamily="34" charset="0"/>
                <a:ea typeface="Calibri" panose="020F0502020204030204" pitchFamily="34" charset="0"/>
                <a:cs typeface="Times New Roman" panose="02020603050405020304" pitchFamily="18" charset="0"/>
              </a:rPr>
              <a:t>sexualhälsoarbete</a:t>
            </a:r>
            <a:r>
              <a:rPr lang="sv-FI" dirty="0">
                <a:effectLst/>
                <a:latin typeface="Arial" panose="020B0604020202020204" pitchFamily="34" charset="0"/>
                <a:ea typeface="Calibri" panose="020F0502020204030204" pitchFamily="34" charset="0"/>
                <a:cs typeface="Times New Roman" panose="02020603050405020304" pitchFamily="18" charset="0"/>
              </a:rPr>
              <a:t> ingår i Finlands Röda Kors program för hälsofrämjande insatser. </a:t>
            </a:r>
            <a:endParaRPr lang="fi-FI"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dirty="0">
                <a:effectLst/>
                <a:latin typeface="Arial" panose="020B0604020202020204" pitchFamily="34" charset="0"/>
                <a:ea typeface="Calibri" panose="020F0502020204030204" pitchFamily="34" charset="0"/>
                <a:cs typeface="Times New Roman" panose="02020603050405020304" pitchFamily="18" charset="0"/>
              </a:rPr>
              <a:t>Röda Korsets </a:t>
            </a:r>
            <a:r>
              <a:rPr lang="sv-FI" dirty="0" err="1">
                <a:effectLst/>
                <a:latin typeface="Arial" panose="020B0604020202020204" pitchFamily="34" charset="0"/>
                <a:ea typeface="Calibri" panose="020F0502020204030204" pitchFamily="34" charset="0"/>
                <a:cs typeface="Times New Roman" panose="02020603050405020304" pitchFamily="18" charset="0"/>
              </a:rPr>
              <a:t>sexualhälsoarbete</a:t>
            </a:r>
            <a:r>
              <a:rPr lang="sv-FI" dirty="0">
                <a:effectLst/>
                <a:latin typeface="Arial" panose="020B0604020202020204" pitchFamily="34" charset="0"/>
                <a:ea typeface="Calibri" panose="020F0502020204030204" pitchFamily="34" charset="0"/>
                <a:cs typeface="Times New Roman" panose="02020603050405020304" pitchFamily="18" charset="0"/>
              </a:rPr>
              <a:t> stöder målen för det nationella åtgärdsprogrammet för sexuell och reproduktiv hälsa samt Finlands nationella </a:t>
            </a:r>
            <a:r>
              <a:rPr lang="sv-FI" dirty="0" err="1">
                <a:effectLst/>
                <a:latin typeface="Arial" panose="020B0604020202020204" pitchFamily="34" charset="0"/>
                <a:ea typeface="Calibri" panose="020F0502020204030204" pitchFamily="34" charset="0"/>
                <a:cs typeface="Times New Roman" panose="02020603050405020304" pitchFamily="18" charset="0"/>
              </a:rPr>
              <a:t>hivstrategi</a:t>
            </a:r>
            <a:r>
              <a:rPr lang="sv-FI" dirty="0">
                <a:effectLst/>
                <a:latin typeface="Arial" panose="020B060402020202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543947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9E055-1CDF-42E8-9BA4-8E891882655A}"/>
              </a:ext>
            </a:extLst>
          </p:cNvPr>
          <p:cNvSpPr>
            <a:spLocks noGrp="1"/>
          </p:cNvSpPr>
          <p:nvPr>
            <p:ph type="title"/>
          </p:nvPr>
        </p:nvSpPr>
        <p:spPr/>
        <p:txBody>
          <a:bodyPr/>
          <a:lstStyle/>
          <a:p>
            <a:r>
              <a:rPr lang="fi-FI" dirty="0" err="1"/>
              <a:t>Vad</a:t>
            </a:r>
            <a:r>
              <a:rPr lang="fi-FI" dirty="0"/>
              <a:t> </a:t>
            </a:r>
            <a:r>
              <a:rPr lang="fi-FI" dirty="0" err="1"/>
              <a:t>gör</a:t>
            </a:r>
            <a:r>
              <a:rPr lang="fi-FI" dirty="0"/>
              <a:t> vi?</a:t>
            </a:r>
          </a:p>
        </p:txBody>
      </p:sp>
      <p:sp>
        <p:nvSpPr>
          <p:cNvPr id="3" name="Text Placeholder 2">
            <a:extLst>
              <a:ext uri="{FF2B5EF4-FFF2-40B4-BE49-F238E27FC236}">
                <a16:creationId xmlns:a16="http://schemas.microsoft.com/office/drawing/2014/main" id="{8A8E2756-8576-4B31-8062-138237049E2B}"/>
              </a:ext>
            </a:extLst>
          </p:cNvPr>
          <p:cNvSpPr>
            <a:spLocks noGrp="1"/>
          </p:cNvSpPr>
          <p:nvPr>
            <p:ph type="body" sz="quarter" idx="11"/>
          </p:nvPr>
        </p:nvSpPr>
        <p:spPr>
          <a:xfrm>
            <a:off x="838200" y="1958571"/>
            <a:ext cx="10515600" cy="2944813"/>
          </a:xfrm>
        </p:spPr>
        <p:txBody>
          <a:bodyPr/>
          <a:lstStyle/>
          <a:p>
            <a:pPr marL="342900" lvl="0" indent="-342900">
              <a:lnSpc>
                <a:spcPct val="107000"/>
              </a:lnSpc>
              <a:spcAft>
                <a:spcPts val="800"/>
              </a:spcAft>
              <a:buFont typeface="Arial" panose="020B0604020202020204" pitchFamily="34" charset="0"/>
              <a:buChar char="•"/>
              <a:tabLst>
                <a:tab pos="457200" algn="l"/>
              </a:tabLst>
            </a:pPr>
            <a:r>
              <a:rPr lang="sv-FI" sz="2000" dirty="0">
                <a:ea typeface="Calibri" panose="020F0502020204030204" pitchFamily="34" charset="0"/>
                <a:cs typeface="Times New Roman" panose="02020603050405020304" pitchFamily="18" charset="0"/>
              </a:rPr>
              <a:t>Utbildade </a:t>
            </a:r>
            <a:r>
              <a:rPr lang="sv-FI" sz="2000" dirty="0">
                <a:effectLst/>
                <a:latin typeface="Arial" panose="020B0604020202020204" pitchFamily="34" charset="0"/>
                <a:ea typeface="Calibri" panose="020F0502020204030204" pitchFamily="34" charset="0"/>
                <a:cs typeface="Times New Roman" panose="02020603050405020304" pitchFamily="18" charset="0"/>
              </a:rPr>
              <a:t>frivilliga inom </a:t>
            </a:r>
            <a:r>
              <a:rPr lang="sv-FI" sz="2000" dirty="0" err="1">
                <a:effectLst/>
                <a:latin typeface="Arial" panose="020B0604020202020204" pitchFamily="34" charset="0"/>
                <a:ea typeface="Calibri" panose="020F0502020204030204" pitchFamily="34" charset="0"/>
                <a:cs typeface="Times New Roman" panose="02020603050405020304" pitchFamily="18" charset="0"/>
              </a:rPr>
              <a:t>sexualhälsoarbete</a:t>
            </a:r>
            <a:r>
              <a:rPr lang="sv-FI" sz="2000" dirty="0">
                <a:effectLst/>
                <a:latin typeface="Arial" panose="020B0604020202020204" pitchFamily="34" charset="0"/>
                <a:ea typeface="Calibri" panose="020F0502020204030204" pitchFamily="34" charset="0"/>
                <a:cs typeface="Times New Roman" panose="02020603050405020304" pitchFamily="18" charset="0"/>
              </a:rPr>
              <a:t> främjar den sexuella hälsan bland befolkningen genom att informera och stöda i teman kring sex och sexualitet.</a:t>
            </a:r>
            <a:endParaRPr lang="fi-FI"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sz="2000" dirty="0">
                <a:effectLst/>
                <a:latin typeface="Arial" panose="020B0604020202020204" pitchFamily="34" charset="0"/>
                <a:ea typeface="Calibri" panose="020F0502020204030204" pitchFamily="34" charset="0"/>
                <a:cs typeface="Times New Roman" panose="02020603050405020304" pitchFamily="18" charset="0"/>
              </a:rPr>
              <a:t>Under besök på skolor, läroanstalter och ungdomsgårdar berättar frivilliga inom </a:t>
            </a:r>
            <a:r>
              <a:rPr lang="sv-FI" sz="2000" dirty="0" err="1">
                <a:effectLst/>
                <a:latin typeface="Arial" panose="020B0604020202020204" pitchFamily="34" charset="0"/>
                <a:ea typeface="Calibri" panose="020F0502020204030204" pitchFamily="34" charset="0"/>
                <a:cs typeface="Times New Roman" panose="02020603050405020304" pitchFamily="18" charset="0"/>
              </a:rPr>
              <a:t>sexualhälsoarbete</a:t>
            </a:r>
            <a:r>
              <a:rPr lang="sv-FI" sz="2000" dirty="0">
                <a:effectLst/>
                <a:latin typeface="Arial" panose="020B0604020202020204" pitchFamily="34" charset="0"/>
                <a:ea typeface="Calibri" panose="020F0502020204030204" pitchFamily="34" charset="0"/>
                <a:cs typeface="Times New Roman" panose="02020603050405020304" pitchFamily="18" charset="0"/>
              </a:rPr>
              <a:t> om frågor kring sexuell hälsa, bland annat i grundskolor och under olika evenemang. Ungdomarna har möjlighet att utföra uppgifter som Gummiskolan eller Kondomkörkort.</a:t>
            </a:r>
            <a:endParaRPr lang="fi-FI"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sz="2000" dirty="0">
                <a:ea typeface="Calibri" panose="020F0502020204030204" pitchFamily="34" charset="0"/>
                <a:cs typeface="Times New Roman" panose="02020603050405020304" pitchFamily="18" charset="0"/>
              </a:rPr>
              <a:t>F</a:t>
            </a:r>
            <a:r>
              <a:rPr lang="sv-FI" sz="2000" dirty="0">
                <a:effectLst/>
                <a:latin typeface="Arial" panose="020B0604020202020204" pitchFamily="34" charset="0"/>
                <a:ea typeface="Calibri" panose="020F0502020204030204" pitchFamily="34" charset="0"/>
                <a:cs typeface="Times New Roman" panose="02020603050405020304" pitchFamily="18" charset="0"/>
              </a:rPr>
              <a:t>rivilliga inom </a:t>
            </a:r>
            <a:r>
              <a:rPr lang="sv-FI" sz="2000" dirty="0" err="1">
                <a:effectLst/>
                <a:latin typeface="Arial" panose="020B0604020202020204" pitchFamily="34" charset="0"/>
                <a:ea typeface="Calibri" panose="020F0502020204030204" pitchFamily="34" charset="0"/>
                <a:cs typeface="Times New Roman" panose="02020603050405020304" pitchFamily="18" charset="0"/>
              </a:rPr>
              <a:t>sexualhälsoarbete</a:t>
            </a:r>
            <a:r>
              <a:rPr lang="sv-FI" sz="2000" dirty="0">
                <a:effectLst/>
                <a:latin typeface="Arial" panose="020B0604020202020204" pitchFamily="34" charset="0"/>
                <a:ea typeface="Calibri" panose="020F0502020204030204" pitchFamily="34" charset="0"/>
                <a:cs typeface="Times New Roman" panose="02020603050405020304" pitchFamily="18" charset="0"/>
              </a:rPr>
              <a:t> delar ut sommargummin ( kondomer) på festivaler och evenemang och man kan diskutera med dem om frågor kring trygg sex.</a:t>
            </a:r>
          </a:p>
        </p:txBody>
      </p:sp>
    </p:spTree>
    <p:extLst>
      <p:ext uri="{BB962C8B-B14F-4D97-AF65-F5344CB8AC3E}">
        <p14:creationId xmlns:p14="http://schemas.microsoft.com/office/powerpoint/2010/main" val="128053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92DD8-0221-4F3E-A63A-1B761EBAAADC}"/>
              </a:ext>
            </a:extLst>
          </p:cNvPr>
          <p:cNvSpPr>
            <a:spLocks noGrp="1"/>
          </p:cNvSpPr>
          <p:nvPr>
            <p:ph type="title"/>
          </p:nvPr>
        </p:nvSpPr>
        <p:spPr/>
        <p:txBody>
          <a:bodyPr/>
          <a:lstStyle/>
          <a:p>
            <a:r>
              <a:rPr lang="fi-FI" dirty="0"/>
              <a:t>I </a:t>
            </a:r>
            <a:r>
              <a:rPr lang="fi-FI" dirty="0" err="1"/>
              <a:t>samarbete</a:t>
            </a:r>
            <a:r>
              <a:rPr lang="fi-FI" dirty="0"/>
              <a:t> </a:t>
            </a:r>
            <a:r>
              <a:rPr lang="fi-FI" dirty="0" err="1"/>
              <a:t>med</a:t>
            </a:r>
            <a:r>
              <a:rPr lang="fi-FI" dirty="0"/>
              <a:t> </a:t>
            </a:r>
            <a:r>
              <a:rPr lang="fi-FI" dirty="0" err="1"/>
              <a:t>vem</a:t>
            </a:r>
            <a:r>
              <a:rPr lang="fi-FI" dirty="0"/>
              <a:t>?</a:t>
            </a:r>
          </a:p>
        </p:txBody>
      </p:sp>
      <p:sp>
        <p:nvSpPr>
          <p:cNvPr id="3" name="Text Placeholder 2">
            <a:extLst>
              <a:ext uri="{FF2B5EF4-FFF2-40B4-BE49-F238E27FC236}">
                <a16:creationId xmlns:a16="http://schemas.microsoft.com/office/drawing/2014/main" id="{C1A47D7E-0777-4AD4-8652-CCB369C96A49}"/>
              </a:ext>
            </a:extLst>
          </p:cNvPr>
          <p:cNvSpPr>
            <a:spLocks noGrp="1"/>
          </p:cNvSpPr>
          <p:nvPr>
            <p:ph type="body" sz="quarter" idx="11"/>
          </p:nvPr>
        </p:nvSpPr>
        <p:spPr>
          <a:xfrm>
            <a:off x="735458" y="2068174"/>
            <a:ext cx="10515600" cy="2944813"/>
          </a:xfrm>
        </p:spPr>
        <p:txBody>
          <a:bodyPr/>
          <a:lstStyle/>
          <a:p>
            <a:pPr marL="342900" lvl="0" indent="-342900">
              <a:lnSpc>
                <a:spcPct val="107000"/>
              </a:lnSpc>
              <a:spcAft>
                <a:spcPts val="800"/>
              </a:spcAft>
              <a:buFont typeface="Arial" panose="020B0604020202020204" pitchFamily="34" charset="0"/>
              <a:buChar char="•"/>
              <a:tabLst>
                <a:tab pos="457200" algn="l"/>
              </a:tabLst>
            </a:pPr>
            <a:r>
              <a:rPr lang="sv-FI" sz="2000" dirty="0">
                <a:effectLst/>
                <a:latin typeface="Arial" panose="020B0604020202020204" pitchFamily="34" charset="0"/>
                <a:ea typeface="Calibri" panose="020F0502020204030204" pitchFamily="34" charset="0"/>
                <a:cs typeface="Times New Roman" panose="02020603050405020304" pitchFamily="18" charset="0"/>
              </a:rPr>
              <a:t>Exempel på samarbete:</a:t>
            </a:r>
            <a:endParaRPr lang="fi-FI"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sz="2000" dirty="0">
                <a:effectLst/>
                <a:latin typeface="Arial" panose="020B0604020202020204" pitchFamily="34" charset="0"/>
                <a:ea typeface="Calibri" panose="020F0502020204030204" pitchFamily="34" charset="0"/>
                <a:cs typeface="Times New Roman" panose="02020603050405020304" pitchFamily="18" charset="0"/>
              </a:rPr>
              <a:t>Kondom kampanjen Sommargummi genomförs med finansiering av SHM i samarbete med </a:t>
            </a:r>
            <a:r>
              <a:rPr lang="sv-FI" sz="2000" dirty="0" err="1">
                <a:effectLst/>
                <a:latin typeface="Arial" panose="020B0604020202020204" pitchFamily="34" charset="0"/>
                <a:ea typeface="Calibri" panose="020F0502020204030204" pitchFamily="34" charset="0"/>
                <a:cs typeface="Times New Roman" panose="02020603050405020304" pitchFamily="18" charset="0"/>
              </a:rPr>
              <a:t>YleX</a:t>
            </a:r>
            <a:r>
              <a:rPr lang="sv-FI" sz="2000" dirty="0">
                <a:effectLst/>
                <a:latin typeface="Arial" panose="020B0604020202020204" pitchFamily="34" charset="0"/>
                <a:ea typeface="Calibri" panose="020F0502020204030204" pitchFamily="34" charset="0"/>
                <a:cs typeface="Times New Roman" panose="02020603050405020304" pitchFamily="18" charset="0"/>
              </a:rPr>
              <a:t>, </a:t>
            </a:r>
            <a:r>
              <a:rPr lang="sv-FI" sz="2000" dirty="0">
                <a:ea typeface="Calibri" panose="020F0502020204030204" pitchFamily="34" charset="0"/>
                <a:cs typeface="Times New Roman" panose="02020603050405020304" pitchFamily="18" charset="0"/>
              </a:rPr>
              <a:t>B</a:t>
            </a:r>
            <a:r>
              <a:rPr lang="sv-FI" sz="2000" dirty="0">
                <a:effectLst/>
                <a:latin typeface="Arial" panose="020B0604020202020204" pitchFamily="34" charset="0"/>
                <a:ea typeface="Calibri" panose="020F0502020204030204" pitchFamily="34" charset="0"/>
                <a:cs typeface="Times New Roman" panose="02020603050405020304" pitchFamily="18" charset="0"/>
              </a:rPr>
              <a:t>efolkningsförbundet, Cancerorganisationer och Soldathemsförbundet, för att främja sexuell hälsa bland ungdomar. Kampanjen når över 200 000 ungdomar årligen på festivaler, evenemang och i sociala medier. </a:t>
            </a:r>
            <a:endParaRPr lang="fi-FI"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sz="2000" dirty="0">
                <a:effectLst/>
                <a:latin typeface="Arial" panose="020B0604020202020204" pitchFamily="34" charset="0"/>
                <a:ea typeface="Calibri" panose="020F0502020204030204" pitchFamily="34" charset="0"/>
                <a:cs typeface="Times New Roman" panose="02020603050405020304" pitchFamily="18" charset="0"/>
              </a:rPr>
              <a:t>Internationella aidsdagen 1.12. Att öka medvetenheten om hiv och aids tillsammans med </a:t>
            </a:r>
            <a:r>
              <a:rPr lang="sv-FI" sz="2000" dirty="0" err="1">
                <a:effectLst/>
                <a:latin typeface="Arial" panose="020B0604020202020204" pitchFamily="34" charset="0"/>
                <a:ea typeface="Calibri" panose="020F0502020204030204" pitchFamily="34" charset="0"/>
                <a:cs typeface="Times New Roman" panose="02020603050405020304" pitchFamily="18" charset="0"/>
              </a:rPr>
              <a:t>Hivpoint</a:t>
            </a:r>
            <a:r>
              <a:rPr lang="sv-FI" sz="2000" dirty="0">
                <a:effectLst/>
                <a:latin typeface="Arial" panose="020B0604020202020204" pitchFamily="34" charset="0"/>
                <a:ea typeface="Calibri" panose="020F0502020204030204" pitchFamily="34" charset="0"/>
                <a:cs typeface="Times New Roman" panose="02020603050405020304" pitchFamily="18" charset="0"/>
              </a:rPr>
              <a:t>, </a:t>
            </a:r>
            <a:r>
              <a:rPr lang="sv-FI" sz="2000" dirty="0" err="1">
                <a:effectLst/>
                <a:latin typeface="Arial" panose="020B0604020202020204" pitchFamily="34" charset="0"/>
                <a:ea typeface="Calibri" panose="020F0502020204030204" pitchFamily="34" charset="0"/>
                <a:cs typeface="Times New Roman" panose="02020603050405020304" pitchFamily="18" charset="0"/>
              </a:rPr>
              <a:t>Positiiviset</a:t>
            </a:r>
            <a:r>
              <a:rPr lang="sv-FI" sz="2000" dirty="0">
                <a:effectLst/>
                <a:latin typeface="Arial" panose="020B0604020202020204" pitchFamily="34" charset="0"/>
                <a:ea typeface="Calibri" panose="020F0502020204030204" pitchFamily="34" charset="0"/>
                <a:cs typeface="Times New Roman" panose="02020603050405020304" pitchFamily="18" charset="0"/>
              </a:rPr>
              <a:t> </a:t>
            </a:r>
            <a:r>
              <a:rPr lang="sv-FI" sz="2000" dirty="0" err="1">
                <a:effectLst/>
                <a:latin typeface="Arial" panose="020B0604020202020204" pitchFamily="34" charset="0"/>
                <a:ea typeface="Calibri" panose="020F0502020204030204" pitchFamily="34" charset="0"/>
                <a:cs typeface="Times New Roman" panose="02020603050405020304" pitchFamily="18" charset="0"/>
              </a:rPr>
              <a:t>ry</a:t>
            </a:r>
            <a:r>
              <a:rPr lang="sv-FI" sz="2000" dirty="0">
                <a:effectLst/>
                <a:latin typeface="Arial" panose="020B0604020202020204" pitchFamily="34" charset="0"/>
                <a:ea typeface="Calibri" panose="020F0502020204030204" pitchFamily="34" charset="0"/>
                <a:cs typeface="Times New Roman" panose="02020603050405020304" pitchFamily="18" charset="0"/>
              </a:rPr>
              <a:t> och Pro-</a:t>
            </a:r>
            <a:r>
              <a:rPr lang="sv-FI" sz="2000" dirty="0" err="1">
                <a:effectLst/>
                <a:latin typeface="Arial" panose="020B0604020202020204" pitchFamily="34" charset="0"/>
                <a:ea typeface="Calibri" panose="020F0502020204030204" pitchFamily="34" charset="0"/>
                <a:cs typeface="Times New Roman" panose="02020603050405020304" pitchFamily="18" charset="0"/>
              </a:rPr>
              <a:t>tukipiste</a:t>
            </a:r>
            <a:r>
              <a:rPr lang="sv-FI" sz="2000" dirty="0">
                <a:effectLst/>
                <a:latin typeface="Arial" panose="020B0604020202020204" pitchFamily="34" charset="0"/>
                <a:ea typeface="Calibri" panose="020F0502020204030204" pitchFamily="34" charset="0"/>
                <a:cs typeface="Times New Roman" panose="02020603050405020304" pitchFamily="18" charset="0"/>
              </a:rPr>
              <a:t> samt genom att föra kampanjer för att förebygga hivsmitta och för hivpositivas rättigheter.</a:t>
            </a:r>
          </a:p>
        </p:txBody>
      </p:sp>
    </p:spTree>
    <p:extLst>
      <p:ext uri="{BB962C8B-B14F-4D97-AF65-F5344CB8AC3E}">
        <p14:creationId xmlns:p14="http://schemas.microsoft.com/office/powerpoint/2010/main" val="2190826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02CA03-78A6-4A49-AA04-AC2D863E5D3C}"/>
              </a:ext>
            </a:extLst>
          </p:cNvPr>
          <p:cNvSpPr>
            <a:spLocks noGrp="1"/>
          </p:cNvSpPr>
          <p:nvPr>
            <p:ph type="body" idx="1"/>
          </p:nvPr>
        </p:nvSpPr>
        <p:spPr/>
        <p:txBody>
          <a:bodyPr/>
          <a:lstStyle/>
          <a:p>
            <a:endParaRPr lang="fi-FI" dirty="0"/>
          </a:p>
        </p:txBody>
      </p:sp>
      <p:sp>
        <p:nvSpPr>
          <p:cNvPr id="3" name="Text Placeholder 2">
            <a:extLst>
              <a:ext uri="{FF2B5EF4-FFF2-40B4-BE49-F238E27FC236}">
                <a16:creationId xmlns:a16="http://schemas.microsoft.com/office/drawing/2014/main" id="{7367EE88-B6E7-4800-A171-A9AB93B8A830}"/>
              </a:ext>
            </a:extLst>
          </p:cNvPr>
          <p:cNvSpPr>
            <a:spLocks noGrp="1"/>
          </p:cNvSpPr>
          <p:nvPr>
            <p:ph type="body" sz="quarter" idx="3"/>
          </p:nvPr>
        </p:nvSpPr>
        <p:spPr/>
        <p:txBody>
          <a:bodyPr/>
          <a:lstStyle/>
          <a:p>
            <a:r>
              <a:rPr lang="en-US" dirty="0"/>
              <a:t>1. </a:t>
            </a:r>
            <a:r>
              <a:rPr lang="en-US" dirty="0" err="1"/>
              <a:t>Frivilliga</a:t>
            </a:r>
            <a:r>
              <a:rPr lang="en-US" dirty="0"/>
              <a:t> i </a:t>
            </a:r>
            <a:r>
              <a:rPr lang="en-US" dirty="0" err="1"/>
              <a:t>sexualhälsoarbetet</a:t>
            </a:r>
            <a:endParaRPr lang="fi-FI" dirty="0"/>
          </a:p>
        </p:txBody>
      </p:sp>
      <p:sp>
        <p:nvSpPr>
          <p:cNvPr id="4" name="Text Placeholder 3">
            <a:extLst>
              <a:ext uri="{FF2B5EF4-FFF2-40B4-BE49-F238E27FC236}">
                <a16:creationId xmlns:a16="http://schemas.microsoft.com/office/drawing/2014/main" id="{32452A84-8264-43F1-90D4-6B92B4113739}"/>
              </a:ext>
            </a:extLst>
          </p:cNvPr>
          <p:cNvSpPr>
            <a:spLocks noGrp="1"/>
          </p:cNvSpPr>
          <p:nvPr>
            <p:ph type="body" sz="quarter" idx="11"/>
          </p:nvPr>
        </p:nvSpPr>
        <p:spPr/>
        <p:txBody>
          <a:bodyPr/>
          <a:lstStyle/>
          <a:p>
            <a:endParaRPr lang="fi-FI" dirty="0"/>
          </a:p>
        </p:txBody>
      </p:sp>
      <p:sp>
        <p:nvSpPr>
          <p:cNvPr id="5" name="Text Placeholder 4">
            <a:extLst>
              <a:ext uri="{FF2B5EF4-FFF2-40B4-BE49-F238E27FC236}">
                <a16:creationId xmlns:a16="http://schemas.microsoft.com/office/drawing/2014/main" id="{C0531BDB-2C0D-4210-A1B1-231AFFEF4A58}"/>
              </a:ext>
            </a:extLst>
          </p:cNvPr>
          <p:cNvSpPr>
            <a:spLocks noGrp="1"/>
          </p:cNvSpPr>
          <p:nvPr>
            <p:ph type="body" sz="quarter" idx="16"/>
          </p:nvPr>
        </p:nvSpPr>
        <p:spPr>
          <a:xfrm>
            <a:off x="6172199" y="2319373"/>
            <a:ext cx="5181601" cy="3534125"/>
          </a:xfrm>
        </p:spPr>
        <p:txBody>
          <a:bodyPr/>
          <a:lstStyle/>
          <a:p>
            <a:pPr marL="342900" lvl="0" indent="-342900">
              <a:lnSpc>
                <a:spcPct val="107000"/>
              </a:lnSpc>
              <a:spcAft>
                <a:spcPts val="800"/>
              </a:spcAft>
              <a:buFont typeface="Arial" panose="020B0604020202020204" pitchFamily="34" charset="0"/>
              <a:buChar char="•"/>
              <a:tabLst>
                <a:tab pos="457200" algn="l"/>
              </a:tabLst>
            </a:pPr>
            <a:r>
              <a:rPr lang="sv-FI" sz="1800" dirty="0">
                <a:effectLst/>
                <a:latin typeface="Arial" panose="020B0604020202020204" pitchFamily="34" charset="0"/>
                <a:ea typeface="Calibri" panose="020F0502020204030204" pitchFamily="34" charset="0"/>
                <a:cs typeface="Times New Roman" panose="02020603050405020304" pitchFamily="18" charset="0"/>
              </a:rPr>
              <a:t>Verksamhetens frivilliga är kärnan och hjärtat i Röda Korsets </a:t>
            </a:r>
            <a:r>
              <a:rPr lang="sv-FI" sz="1800" dirty="0" err="1">
                <a:effectLst/>
                <a:latin typeface="Arial" panose="020B0604020202020204" pitchFamily="34" charset="0"/>
                <a:ea typeface="Calibri" panose="020F0502020204030204" pitchFamily="34" charset="0"/>
                <a:cs typeface="Times New Roman" panose="02020603050405020304" pitchFamily="18" charset="0"/>
              </a:rPr>
              <a:t>sexualhälsoarbete</a:t>
            </a:r>
            <a:r>
              <a:rPr lang="sv-FI" sz="1800" dirty="0">
                <a:effectLst/>
                <a:latin typeface="Arial" panose="020B0604020202020204" pitchFamily="34" charset="0"/>
                <a:ea typeface="Calibri" panose="020F0502020204030204" pitchFamily="34" charset="0"/>
                <a:cs typeface="Times New Roman" panose="02020603050405020304" pitchFamily="18" charset="0"/>
              </a:rPr>
              <a:t>.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sz="1800" dirty="0">
                <a:effectLst/>
                <a:latin typeface="Arial" panose="020B0604020202020204" pitchFamily="34" charset="0"/>
                <a:ea typeface="Calibri" panose="020F0502020204030204" pitchFamily="34" charset="0"/>
                <a:cs typeface="Times New Roman" panose="02020603050405020304" pitchFamily="18" charset="0"/>
              </a:rPr>
              <a:t>Verksamheten i </a:t>
            </a:r>
            <a:r>
              <a:rPr lang="sv-FI" sz="1800" dirty="0" err="1">
                <a:effectLst/>
                <a:latin typeface="Arial" panose="020B0604020202020204" pitchFamily="34" charset="0"/>
                <a:ea typeface="Calibri" panose="020F0502020204030204" pitchFamily="34" charset="0"/>
                <a:cs typeface="Times New Roman" panose="02020603050405020304" pitchFamily="18" charset="0"/>
              </a:rPr>
              <a:t>sexualhälsoarbetet</a:t>
            </a:r>
            <a:r>
              <a:rPr lang="sv-FI" sz="1800" dirty="0">
                <a:effectLst/>
                <a:latin typeface="Arial" panose="020B0604020202020204" pitchFamily="34" charset="0"/>
                <a:ea typeface="Calibri" panose="020F0502020204030204" pitchFamily="34" charset="0"/>
                <a:cs typeface="Times New Roman" panose="02020603050405020304" pitchFamily="18" charset="0"/>
              </a:rPr>
              <a:t> kan vara lokal, regional eller nationell – och kan ske såväl ansikte mot ansikte som på nätet.</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sz="1800" dirty="0">
                <a:effectLst/>
                <a:latin typeface="Arial" panose="020B0604020202020204" pitchFamily="34" charset="0"/>
                <a:ea typeface="Calibri" panose="020F0502020204030204" pitchFamily="34" charset="0"/>
                <a:cs typeface="Times New Roman" panose="02020603050405020304" pitchFamily="18" charset="0"/>
              </a:rPr>
              <a:t>De frivilliga kan verka inom Röda Korsets lokala avdelningar och/eller i regionala verksamhetsgrupper för </a:t>
            </a:r>
            <a:r>
              <a:rPr lang="sv-FI" sz="1800" dirty="0" err="1">
                <a:effectLst/>
                <a:latin typeface="Arial" panose="020B0604020202020204" pitchFamily="34" charset="0"/>
                <a:ea typeface="Calibri" panose="020F0502020204030204" pitchFamily="34" charset="0"/>
                <a:cs typeface="Times New Roman" panose="02020603050405020304" pitchFamily="18" charset="0"/>
              </a:rPr>
              <a:t>sexualhälsoarbete</a:t>
            </a:r>
            <a:r>
              <a:rPr lang="sv-FI" sz="1800" dirty="0">
                <a:effectLst/>
                <a:latin typeface="Arial" panose="020B0604020202020204" pitchFamily="34" charset="0"/>
                <a:ea typeface="Calibri" panose="020F0502020204030204" pitchFamily="34" charset="0"/>
                <a:cs typeface="Times New Roman" panose="02020603050405020304" pitchFamily="18" charset="0"/>
              </a:rPr>
              <a:t>, ibland tillsammans med verksamhetsgrupper för rusmedelsarbete.</a:t>
            </a:r>
          </a:p>
        </p:txBody>
      </p:sp>
      <p:pic>
        <p:nvPicPr>
          <p:cNvPr id="6" name="Picture 5" descr="A group of people sitting on the grass&#10;&#10;Description automatically generated with medium confidence">
            <a:extLst>
              <a:ext uri="{FF2B5EF4-FFF2-40B4-BE49-F238E27FC236}">
                <a16:creationId xmlns:a16="http://schemas.microsoft.com/office/drawing/2014/main" id="{2ADDA6C6-9888-4D6D-BFDF-C383264A454C}"/>
              </a:ext>
            </a:extLst>
          </p:cNvPr>
          <p:cNvPicPr>
            <a:picLocks noChangeAspect="1"/>
          </p:cNvPicPr>
          <p:nvPr/>
        </p:nvPicPr>
        <p:blipFill rotWithShape="1">
          <a:blip r:embed="rId2"/>
          <a:srcRect l="5884" r="-1" b="-1"/>
          <a:stretch/>
        </p:blipFill>
        <p:spPr>
          <a:xfrm>
            <a:off x="2" y="1004502"/>
            <a:ext cx="6196014" cy="5034698"/>
          </a:xfrm>
          <a:prstGeom prst="rect">
            <a:avLst/>
          </a:prstGeom>
        </p:spPr>
      </p:pic>
    </p:spTree>
    <p:extLst>
      <p:ext uri="{BB962C8B-B14F-4D97-AF65-F5344CB8AC3E}">
        <p14:creationId xmlns:p14="http://schemas.microsoft.com/office/powerpoint/2010/main" val="1773640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3BE5F5-D2FC-448F-B281-8749C94F6D7D}"/>
              </a:ext>
            </a:extLst>
          </p:cNvPr>
          <p:cNvSpPr>
            <a:spLocks noGrp="1"/>
          </p:cNvSpPr>
          <p:nvPr>
            <p:ph type="body" idx="1"/>
          </p:nvPr>
        </p:nvSpPr>
        <p:spPr>
          <a:xfrm>
            <a:off x="695950" y="490187"/>
            <a:ext cx="5157787" cy="823912"/>
          </a:xfrm>
        </p:spPr>
        <p:txBody>
          <a:bodyPr/>
          <a:lstStyle/>
          <a:p>
            <a:r>
              <a:rPr lang="fi-FI" dirty="0"/>
              <a:t>2. </a:t>
            </a:r>
            <a:r>
              <a:rPr lang="fi-FI" dirty="0" err="1"/>
              <a:t>Skol</a:t>
            </a:r>
            <a:r>
              <a:rPr lang="fi-FI" dirty="0"/>
              <a:t>- </a:t>
            </a:r>
            <a:r>
              <a:rPr lang="fi-FI" dirty="0" err="1"/>
              <a:t>och</a:t>
            </a:r>
            <a:r>
              <a:rPr lang="fi-FI" dirty="0"/>
              <a:t> </a:t>
            </a:r>
            <a:r>
              <a:rPr lang="fi-FI" dirty="0" err="1"/>
              <a:t>ungdomssamarbete</a:t>
            </a:r>
            <a:endParaRPr lang="fi-FI" dirty="0"/>
          </a:p>
        </p:txBody>
      </p:sp>
      <p:sp>
        <p:nvSpPr>
          <p:cNvPr id="3" name="Text Placeholder 2">
            <a:extLst>
              <a:ext uri="{FF2B5EF4-FFF2-40B4-BE49-F238E27FC236}">
                <a16:creationId xmlns:a16="http://schemas.microsoft.com/office/drawing/2014/main" id="{7E0681E7-2DC1-4F7C-B719-639C2684FEBF}"/>
              </a:ext>
            </a:extLst>
          </p:cNvPr>
          <p:cNvSpPr>
            <a:spLocks noGrp="1"/>
          </p:cNvSpPr>
          <p:nvPr>
            <p:ph type="body" sz="quarter" idx="3"/>
          </p:nvPr>
        </p:nvSpPr>
        <p:spPr/>
        <p:txBody>
          <a:bodyPr/>
          <a:lstStyle/>
          <a:p>
            <a:endParaRPr lang="fi-FI"/>
          </a:p>
        </p:txBody>
      </p:sp>
      <p:sp>
        <p:nvSpPr>
          <p:cNvPr id="4" name="Text Placeholder 3">
            <a:extLst>
              <a:ext uri="{FF2B5EF4-FFF2-40B4-BE49-F238E27FC236}">
                <a16:creationId xmlns:a16="http://schemas.microsoft.com/office/drawing/2014/main" id="{A0811A9B-E03E-4E29-84AE-21923051F3E3}"/>
              </a:ext>
            </a:extLst>
          </p:cNvPr>
          <p:cNvSpPr>
            <a:spLocks noGrp="1"/>
          </p:cNvSpPr>
          <p:nvPr>
            <p:ph type="body" sz="quarter" idx="11"/>
          </p:nvPr>
        </p:nvSpPr>
        <p:spPr>
          <a:xfrm>
            <a:off x="682746" y="1485794"/>
            <a:ext cx="5157787" cy="3534125"/>
          </a:xfrm>
        </p:spPr>
        <p:txBody>
          <a:bodyPr/>
          <a:lstStyle/>
          <a:p>
            <a:pPr marL="342900" lvl="0" indent="-342900">
              <a:lnSpc>
                <a:spcPct val="107000"/>
              </a:lnSpc>
              <a:spcAft>
                <a:spcPts val="800"/>
              </a:spcAft>
              <a:buFont typeface="Arial" panose="020B0604020202020204" pitchFamily="34" charset="0"/>
              <a:buChar char="•"/>
              <a:tabLst>
                <a:tab pos="457200" algn="l"/>
              </a:tabLst>
            </a:pPr>
            <a:r>
              <a:rPr lang="sv-FI" sz="1600" dirty="0">
                <a:effectLst/>
                <a:latin typeface="Arial" panose="020B0604020202020204" pitchFamily="34" charset="0"/>
                <a:ea typeface="Calibri" panose="020F0502020204030204" pitchFamily="34" charset="0"/>
                <a:cs typeface="Times New Roman" panose="02020603050405020304" pitchFamily="18" charset="0"/>
              </a:rPr>
              <a:t>Skol- och ungdomssamarbetet är en av de viktigaste verksamhetsformerna för Röda Korsets </a:t>
            </a:r>
            <a:r>
              <a:rPr lang="sv-FI" sz="1600" dirty="0" err="1">
                <a:effectLst/>
                <a:latin typeface="Arial" panose="020B0604020202020204" pitchFamily="34" charset="0"/>
                <a:ea typeface="Calibri" panose="020F0502020204030204" pitchFamily="34" charset="0"/>
                <a:cs typeface="Times New Roman" panose="02020603050405020304" pitchFamily="18" charset="0"/>
              </a:rPr>
              <a:t>sexualhälsoarbete</a:t>
            </a:r>
            <a:r>
              <a:rPr lang="sv-FI" sz="1600" dirty="0">
                <a:effectLst/>
                <a:latin typeface="Arial" panose="020B0604020202020204" pitchFamily="34" charset="0"/>
                <a:ea typeface="Calibri" panose="020F0502020204030204" pitchFamily="34" charset="0"/>
                <a:cs typeface="Times New Roman" panose="02020603050405020304" pitchFamily="18" charset="0"/>
              </a:rPr>
              <a:t>. </a:t>
            </a:r>
            <a:endParaRPr lang="fi-FI"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sz="1600" dirty="0">
                <a:ea typeface="Calibri" panose="020F0502020204030204" pitchFamily="34" charset="0"/>
                <a:cs typeface="Times New Roman" panose="02020603050405020304" pitchFamily="18" charset="0"/>
              </a:rPr>
              <a:t>Genom s</a:t>
            </a:r>
            <a:r>
              <a:rPr lang="sv-FI" sz="1600" dirty="0">
                <a:effectLst/>
                <a:latin typeface="Arial" panose="020B0604020202020204" pitchFamily="34" charset="0"/>
                <a:ea typeface="Calibri" panose="020F0502020204030204" pitchFamily="34" charset="0"/>
                <a:cs typeface="Times New Roman" panose="02020603050405020304" pitchFamily="18" charset="0"/>
              </a:rPr>
              <a:t>kol- och ungdomssamarbetet strävar man till att öka ungdomars medvetenhet om </a:t>
            </a:r>
            <a:r>
              <a:rPr lang="sv-FI" sz="1600" dirty="0" err="1">
                <a:effectLst/>
                <a:latin typeface="Arial" panose="020B0604020202020204" pitchFamily="34" charset="0"/>
                <a:ea typeface="Calibri" panose="020F0502020204030204" pitchFamily="34" charset="0"/>
                <a:cs typeface="Times New Roman" panose="02020603050405020304" pitchFamily="18" charset="0"/>
              </a:rPr>
              <a:t>sexuelt</a:t>
            </a:r>
            <a:r>
              <a:rPr lang="sv-FI" sz="1600" dirty="0">
                <a:effectLst/>
                <a:latin typeface="Arial" panose="020B0604020202020204" pitchFamily="34" charset="0"/>
                <a:ea typeface="Calibri" panose="020F0502020204030204" pitchFamily="34" charset="0"/>
                <a:cs typeface="Times New Roman" panose="02020603050405020304" pitchFamily="18" charset="0"/>
              </a:rPr>
              <a:t> överförbara sjukdomar och främja användningen av kondomer och skydd vid oralt sex.</a:t>
            </a:r>
            <a:endParaRPr lang="fi-FI"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sz="1600" dirty="0">
                <a:effectLst/>
                <a:latin typeface="Arial" panose="020B0604020202020204" pitchFamily="34" charset="0"/>
                <a:ea typeface="Calibri" panose="020F0502020204030204" pitchFamily="34" charset="0"/>
                <a:cs typeface="Times New Roman" panose="02020603050405020304" pitchFamily="18" charset="0"/>
              </a:rPr>
              <a:t>Utöver skolbesök, kan besök med temat </a:t>
            </a:r>
            <a:r>
              <a:rPr lang="sv-FI" sz="1600" dirty="0" err="1">
                <a:effectLst/>
                <a:latin typeface="Arial" panose="020B0604020202020204" pitchFamily="34" charset="0"/>
                <a:ea typeface="Calibri" panose="020F0502020204030204" pitchFamily="34" charset="0"/>
                <a:cs typeface="Times New Roman" panose="02020603050405020304" pitchFamily="18" charset="0"/>
              </a:rPr>
              <a:t>sexualhälsa</a:t>
            </a:r>
            <a:r>
              <a:rPr lang="sv-FI" sz="1600" dirty="0">
                <a:effectLst/>
                <a:latin typeface="Arial" panose="020B0604020202020204" pitchFamily="34" charset="0"/>
                <a:ea typeface="Calibri" panose="020F0502020204030204" pitchFamily="34" charset="0"/>
                <a:cs typeface="Times New Roman" panose="02020603050405020304" pitchFamily="18" charset="0"/>
              </a:rPr>
              <a:t> även göras till exempel till ungdomslokaler, olika evenemang, läroanstalter, mottagningscentraler och garnisoner. Besöken kan göras såväl på plats som på distans.</a:t>
            </a:r>
            <a:endParaRPr lang="fi-FI"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sv-FI" sz="1600" dirty="0">
                <a:effectLst/>
                <a:latin typeface="Arial" panose="020B0604020202020204" pitchFamily="34" charset="0"/>
                <a:ea typeface="Calibri" panose="020F0502020204030204" pitchFamily="34" charset="0"/>
                <a:cs typeface="Times New Roman" panose="02020603050405020304" pitchFamily="18" charset="0"/>
              </a:rPr>
              <a:t>Målet är att väcka ungdomarna att bli medvetna om sin sexualitet och betydelsen av ansvarsfullt sexliv.</a:t>
            </a:r>
          </a:p>
        </p:txBody>
      </p:sp>
      <p:sp>
        <p:nvSpPr>
          <p:cNvPr id="5" name="Text Placeholder 4">
            <a:extLst>
              <a:ext uri="{FF2B5EF4-FFF2-40B4-BE49-F238E27FC236}">
                <a16:creationId xmlns:a16="http://schemas.microsoft.com/office/drawing/2014/main" id="{1FFB3325-CA0E-4211-99B9-B75084D2F987}"/>
              </a:ext>
            </a:extLst>
          </p:cNvPr>
          <p:cNvSpPr>
            <a:spLocks noGrp="1"/>
          </p:cNvSpPr>
          <p:nvPr>
            <p:ph type="body" sz="quarter" idx="16"/>
          </p:nvPr>
        </p:nvSpPr>
        <p:spPr>
          <a:xfrm>
            <a:off x="9707755" y="2859091"/>
            <a:ext cx="3002156" cy="3121863"/>
          </a:xfrm>
        </p:spPr>
        <p:txBody>
          <a:bodyPr/>
          <a:lstStyle/>
          <a:p>
            <a:endParaRPr lang="fi-FI" dirty="0"/>
          </a:p>
        </p:txBody>
      </p:sp>
      <p:pic>
        <p:nvPicPr>
          <p:cNvPr id="1026" name="Picture 2">
            <a:extLst>
              <a:ext uri="{FF2B5EF4-FFF2-40B4-BE49-F238E27FC236}">
                <a16:creationId xmlns:a16="http://schemas.microsoft.com/office/drawing/2014/main" id="{A7A9E1E5-7CF6-4BC9-8463-40164F6520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7403" y="1185864"/>
            <a:ext cx="9344927" cy="458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356848"/>
      </p:ext>
    </p:extLst>
  </p:cSld>
  <p:clrMapOvr>
    <a:masterClrMapping/>
  </p:clrMapOvr>
</p:sld>
</file>

<file path=ppt/theme/theme1.xml><?xml version="1.0" encoding="utf-8"?>
<a:theme xmlns:a="http://schemas.openxmlformats.org/drawingml/2006/main" name="SPR">
  <a:themeElements>
    <a:clrScheme name="Custom 3">
      <a:dk1>
        <a:srgbClr val="000000"/>
      </a:dk1>
      <a:lt1>
        <a:srgbClr val="FFFFFF"/>
      </a:lt1>
      <a:dk2>
        <a:srgbClr val="C3DFF6"/>
      </a:dk2>
      <a:lt2>
        <a:srgbClr val="56A0D3"/>
      </a:lt2>
      <a:accent1>
        <a:srgbClr val="F00000"/>
      </a:accent1>
      <a:accent2>
        <a:srgbClr val="D7D7D7"/>
      </a:accent2>
      <a:accent3>
        <a:srgbClr val="9F9FA3"/>
      </a:accent3>
      <a:accent4>
        <a:srgbClr val="6D6E70"/>
      </a:accent4>
      <a:accent5>
        <a:srgbClr val="E2D7AC"/>
      </a:accent5>
      <a:accent6>
        <a:srgbClr val="566979"/>
      </a:accent6>
      <a:hlink>
        <a:srgbClr val="004B79"/>
      </a:hlink>
      <a:folHlink>
        <a:srgbClr val="7F181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9188</TotalTime>
  <Words>1446</Words>
  <Application>Microsoft Office PowerPoint</Application>
  <PresentationFormat>Widescreen</PresentationFormat>
  <Paragraphs>88</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Georgia</vt:lpstr>
      <vt:lpstr>Times New Roman</vt:lpstr>
      <vt:lpstr>SPR</vt:lpstr>
      <vt:lpstr>Verksamhetsformer och metoder inom Finlands Röda Kors sexualhälsoarbete </vt:lpstr>
      <vt:lpstr>Innehåll</vt:lpstr>
      <vt:lpstr>Vilka är våra mål?</vt:lpstr>
      <vt:lpstr>PowerPoint Presentation</vt:lpstr>
      <vt:lpstr>PowerPoint Presentation</vt:lpstr>
      <vt:lpstr>Vad gör vi?</vt:lpstr>
      <vt:lpstr>I samarbete med vem?</vt:lpstr>
      <vt:lpstr>PowerPoint Presentation</vt:lpstr>
      <vt:lpstr>PowerPoint Presentation</vt:lpstr>
      <vt:lpstr>PowerPoint Presentation</vt:lpstr>
      <vt:lpstr>PowerPoint Presentation</vt:lpstr>
      <vt:lpstr>PowerPoint Presentation</vt:lpstr>
      <vt:lpstr>6. Andra verksamhetsformer inom sexualhälsoarbetet </vt:lpstr>
      <vt:lpstr>PowerPoint Presentation</vt:lpstr>
      <vt:lpstr>PowerPoint Presentation</vt:lpstr>
      <vt:lpstr>9. Funktionella metoder inom FRK:s sexualhälsoarbete </vt:lpstr>
      <vt:lpstr>PowerPoint Presentation</vt:lpstr>
      <vt:lpstr>10. Hur kommer man med?</vt:lpstr>
      <vt:lpstr>Gruppaktivitet (ca 80 min, inklusive genomgång)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Salminen Tuuli</dc:creator>
  <cp:lastModifiedBy>Ohvanainen Eija</cp:lastModifiedBy>
  <cp:revision>142</cp:revision>
  <dcterms:created xsi:type="dcterms:W3CDTF">2022-01-20T10:13:04Z</dcterms:created>
  <dcterms:modified xsi:type="dcterms:W3CDTF">2023-01-10T06:29:47Z</dcterms:modified>
</cp:coreProperties>
</file>