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9" r:id="rId3"/>
    <p:sldId id="360" r:id="rId4"/>
    <p:sldId id="361" r:id="rId5"/>
    <p:sldId id="363" r:id="rId6"/>
    <p:sldId id="364" r:id="rId7"/>
    <p:sldId id="365" r:id="rId8"/>
    <p:sldId id="366" r:id="rId9"/>
    <p:sldId id="367" r:id="rId10"/>
    <p:sldId id="29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9998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1801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4750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5244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790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681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289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345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2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1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BD2846D1-CA6C-3547-B194-4AB11C7E6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06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59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341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2453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05750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41426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91245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4142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30616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7694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8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372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b="0" noProof="0" dirty="0"/>
          </a:p>
          <a:p>
            <a:pPr lvl="2"/>
            <a:endParaRPr lang="fi-FI" b="0" noProof="0" dirty="0"/>
          </a:p>
          <a:p>
            <a:pPr lvl="3"/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545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07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b="0" noProof="0" dirty="0"/>
          </a:p>
          <a:p>
            <a:pPr lvl="2"/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218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1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272592" y="6392083"/>
            <a:ext cx="4252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noProof="1">
                <a:latin typeface="Arial" panose="020B0604020202020204" pitchFamily="34" charset="0"/>
                <a:cs typeface="Arial" panose="020B0604020202020204" pitchFamily="34" charset="0"/>
              </a:rPr>
              <a:t>Päihdetyö｜2023</a:t>
            </a:r>
          </a:p>
        </p:txBody>
      </p:sp>
    </p:spTree>
    <p:extLst>
      <p:ext uri="{BB962C8B-B14F-4D97-AF65-F5344CB8AC3E}">
        <p14:creationId xmlns:p14="http://schemas.microsoft.com/office/powerpoint/2010/main" val="396859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555210-925B-AB41-B528-EF0F97C0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250" y="1524198"/>
            <a:ext cx="8387137" cy="3112008"/>
          </a:xfrm>
        </p:spPr>
        <p:txBody>
          <a:bodyPr>
            <a:normAutofit fontScale="90000"/>
          </a:bodyPr>
          <a:lstStyle/>
          <a:p>
            <a:pPr>
              <a:tabLst>
                <a:tab pos="3060065" algn="ctr"/>
                <a:tab pos="6120130" algn="r"/>
              </a:tabLst>
            </a:pPr>
            <a:br>
              <a:rPr lang="sv-FI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sv-FI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sv-FI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FI" sz="3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RUSMEDELSARBETE</a:t>
            </a:r>
            <a:br>
              <a:rPr lang="sv-FI" sz="3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FI" sz="3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Förebyggande rusmedelsarbete</a:t>
            </a:r>
            <a:br>
              <a:rPr lang="sv-FI" sz="3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FI" sz="3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Handledande och stödjande rusmedelsarbete</a:t>
            </a:r>
            <a:br>
              <a:rPr lang="sv-FI" sz="2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fi-FI" sz="3600" dirty="0">
                <a:effectLst/>
                <a:ea typeface="Calibri" panose="020F0502020204030204" pitchFamily="34" charset="0"/>
              </a:rPr>
            </a:br>
            <a:r>
              <a:rPr lang="fi-FI" sz="3600" dirty="0">
                <a:effectLst/>
                <a:ea typeface="Calibri" panose="020F0502020204030204" pitchFamily="34" charset="0"/>
              </a:rPr>
              <a:t>https://www.rodakorset.fi/bli-frivillig/framja-halsa</a:t>
            </a:r>
            <a:br>
              <a:rPr lang="fi-FI" sz="3600" u="sng" dirty="0">
                <a:solidFill>
                  <a:srgbClr val="FFFF00"/>
                </a:solidFill>
                <a:ea typeface="Calibri" panose="020F0502020204030204" pitchFamily="34" charset="0"/>
              </a:rPr>
            </a:br>
            <a:br>
              <a:rPr lang="fi-FI" sz="3100" b="1" u="sng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</a:br>
            <a:br>
              <a:rPr lang="fi-FI" sz="1800" dirty="0">
                <a:effectLst/>
                <a:ea typeface="Calibri" panose="020F0502020204030204" pitchFamily="34" charset="0"/>
              </a:rPr>
            </a:br>
            <a:r>
              <a:rPr lang="fi-FI" sz="3600" dirty="0"/>
              <a:t>(</a:t>
            </a:r>
            <a:r>
              <a:rPr lang="sv-FI" sz="3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material för gruppträffar 2023</a:t>
            </a:r>
            <a:r>
              <a:rPr lang="fi-FI" sz="3600" dirty="0"/>
              <a:t>)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0D0F6F-6D2C-4149-86E7-C3A26F484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38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8CFFC-29B4-1645-B82D-D2BA93E2C70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/>
              <a:t>Tack!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94711-88FD-9548-B398-E3C0FA240835}"/>
              </a:ext>
            </a:extLst>
          </p:cNvPr>
          <p:cNvSpPr/>
          <p:nvPr/>
        </p:nvSpPr>
        <p:spPr>
          <a:xfrm>
            <a:off x="8115080" y="0"/>
            <a:ext cx="2028669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D0DD356-4734-45B0-985A-D6508B2E11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alphaModFix amt="35000"/>
          </a:blip>
          <a:srcRect l="30224" r="30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14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5">
            <a:extLst>
              <a:ext uri="{FF2B5EF4-FFF2-40B4-BE49-F238E27FC236}">
                <a16:creationId xmlns:a16="http://schemas.microsoft.com/office/drawing/2014/main" id="{B5948732-CDB4-46FC-A988-20A1CE9A7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952AE-5D46-46C9-84F1-5CE7F214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FI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Rusmedelsarbete – möten med människor till vardag och fest</a:t>
            </a:r>
            <a:br>
              <a:rPr lang="fi-FI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4851C-7AB7-48FC-84CC-84BA1CA01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72019"/>
            <a:ext cx="3822189" cy="420494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Utbildade och engagerade frivilliga inom rusmedelsarbete har beredskap att förebygga och identifiera användning av rusmedel, ta till tals, minska skador samt hänvisa till tjänster.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diskuterar rusmedel i frivilligverksamheten, närmiljön och arbetsgemenskapen.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Verksamheten riktas till alla åldersklasser och genomförs nationellt.</a:t>
            </a:r>
            <a:endParaRPr lang="fi-FI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bild</a:t>
            </a:r>
            <a:r>
              <a:rPr lang="en-US" sz="2000" dirty="0"/>
              <a:t>: K. Laitila)</a:t>
            </a:r>
          </a:p>
        </p:txBody>
      </p:sp>
    </p:spTree>
    <p:extLst>
      <p:ext uri="{BB962C8B-B14F-4D97-AF65-F5344CB8AC3E}">
        <p14:creationId xmlns:p14="http://schemas.microsoft.com/office/powerpoint/2010/main" val="87026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288D-B625-4FF9-9DBA-907F8C87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spc="-30" dirty="0" err="1">
                <a:solidFill>
                  <a:srgbClr val="E30513"/>
                </a:solidFill>
                <a:ea typeface="Calibri" panose="020F0502020204030204" pitchFamily="34" charset="0"/>
              </a:rPr>
              <a:t>FRK</a:t>
            </a:r>
            <a:r>
              <a:rPr lang="fi-FI" sz="2800" b="1" spc="-30" dirty="0" err="1">
                <a:solidFill>
                  <a:srgbClr val="E30513"/>
                </a:solidFill>
                <a:effectLst/>
                <a:ea typeface="Calibri" panose="020F0502020204030204" pitchFamily="34" charset="0"/>
              </a:rPr>
              <a:t>:s</a:t>
            </a:r>
            <a:r>
              <a:rPr lang="fi-FI" sz="2800" b="1" spc="-30" dirty="0">
                <a:solidFill>
                  <a:srgbClr val="E3051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i-FI" sz="2800" b="1" spc="-30" dirty="0" err="1">
                <a:solidFill>
                  <a:srgbClr val="E30513"/>
                </a:solidFill>
                <a:effectLst/>
                <a:ea typeface="Calibri" panose="020F0502020204030204" pitchFamily="34" charset="0"/>
              </a:rPr>
              <a:t>rusmedelsarbete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65B96-7E70-484E-B93C-F8EADE2261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54617"/>
            <a:ext cx="10515600" cy="294481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främjar val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stöder hälsa och välbefinnande samt ifrågasätter vår rusmedelscentrerade kultur.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erbjuder utbildning och metoder för att utföra handledande och stödjande rusmedelsarbete med mänskliga värden.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Verksamheten bygger på växelverkan mellan människor utan att moralisera.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Rusmedelsarbetet förverkligar Röda Korsets basuppgift: att skydda liv och hälsa samt tala för mänskliga rättigheter.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Rusmedelsarbetet är en del av Röda Korsets helhet för att främja hälsa.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76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CE73-C75F-4F49-9646-EF81C979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462"/>
            <a:ext cx="10515600" cy="781750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sv-FI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 förebygger användning av rusmedel och skador genom växelverkan </a:t>
            </a:r>
            <a:r>
              <a:rPr lang="sv-FI" sz="2400" dirty="0">
                <a:solidFill>
                  <a:srgbClr val="FF0000"/>
                </a:solidFill>
                <a:ea typeface="Calibri" panose="020F0502020204030204" pitchFamily="34" charset="0"/>
              </a:rPr>
              <a:t>samt</a:t>
            </a:r>
            <a:r>
              <a:rPr lang="sv-FI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genom att öka information och medvetenhet</a:t>
            </a:r>
            <a:r>
              <a:rPr lang="fi-FI" sz="2400" spc="-1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fi-FI" sz="2400" spc="-100" dirty="0">
                <a:solidFill>
                  <a:srgbClr val="E30513"/>
                </a:solidFill>
                <a:effectLst/>
                <a:ea typeface="Calibri" panose="020F0502020204030204" pitchFamily="34" charset="0"/>
              </a:rPr>
            </a:br>
            <a:r>
              <a:rPr lang="fi-FI" sz="2400" spc="-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br>
              <a:rPr lang="fi-FI" sz="1800" spc="-100" dirty="0">
                <a:solidFill>
                  <a:srgbClr val="E30513"/>
                </a:solidFill>
                <a:effectLst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891B-9342-4391-85F8-40E56DC28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Grundläggande utbildningar: Kurs för rusmedelsrådgivare och utbildning i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Varhainen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Puuttuminen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VarPu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Tidigt Ingripande) samt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flera 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kompletterande utbildningar.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Infofrågesporter om rusmedel, bland annat i köpcentrum och på evenemang.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Tillnyktringspunkter och ambulerande rusmedelsarbete på festivaler och olika evenemang.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Regionala verksamhetsgrupper för rusmedelsarbete.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Funktionella temautbildningar om rusmedel.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Upprätthållande av nätverk för snabb information om rusmedel.</a:t>
            </a:r>
          </a:p>
        </p:txBody>
      </p:sp>
    </p:spTree>
    <p:extLst>
      <p:ext uri="{BB962C8B-B14F-4D97-AF65-F5344CB8AC3E}">
        <p14:creationId xmlns:p14="http://schemas.microsoft.com/office/powerpoint/2010/main" val="130170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4AB2-ED73-4755-8190-3639F2B3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>
                <a:solidFill>
                  <a:srgbClr val="FF0000"/>
                </a:solidFill>
                <a:ea typeface="Calibri" panose="020F0502020204030204" pitchFamily="34" charset="0"/>
              </a:rPr>
              <a:t>Förebyggande</a:t>
            </a:r>
            <a:r>
              <a:rPr lang="fi-FI" sz="2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FF0000"/>
                </a:solidFill>
                <a:ea typeface="Calibri" panose="020F0502020204030204" pitchFamily="34" charset="0"/>
              </a:rPr>
              <a:t>rusmedelsarbete</a:t>
            </a:r>
            <a:r>
              <a:rPr lang="fi-FI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fi-FI" sz="1800" dirty="0">
                <a:effectLst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788A2-602C-427B-8C96-F34643540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Kursen för rusmedelsrådgivare ger beredskap för diskussioner om rusmedel med olika målgrupper, från ungdomar till äldre människor.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Rusmedelsrådgivarna verkar på läroanstalter, i nätverk på det egna området och på olika evenemang.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kurserna får de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flera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olika metoder till stöd för hantering av saken. Kursen är öppen för alla över 16 år.</a:t>
            </a:r>
          </a:p>
        </p:txBody>
      </p:sp>
    </p:spTree>
    <p:extLst>
      <p:ext uri="{BB962C8B-B14F-4D97-AF65-F5344CB8AC3E}">
        <p14:creationId xmlns:p14="http://schemas.microsoft.com/office/powerpoint/2010/main" val="182262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F856-60BD-4A46-B647-0A78F8A3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Handledande och stödjande rusmedelsarbete</a:t>
            </a:r>
            <a:br>
              <a:rPr lang="fi-FI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2DB7C-3C1E-4D57-81CB-57FC80CF6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centralt innehåll i kursen om tidigt ingripande är att identifiera användning av rusmedel, bemöta människor som använder rusmedel, ta till tals, styra till stödtjänster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minska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skador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Utbildningen är riktad till alla över 18 år som möter människor, som använder rusmedel.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konkreta verksamhetsmodellen som behandlas på kursen underlättar och effektiverar respektfullt bemötande av rusmedelsanvändare.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Verksamhetsmodellen kan användas i frivilliguppgifter, närmiljö och arbetsgemenskaper. Den är också lämplig för att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 teman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tals.</a:t>
            </a:r>
            <a:endParaRPr lang="fi-FI" sz="1800" dirty="0">
              <a:effectLst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237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CC8DA589-F3D7-4000-B617-F529243C9F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r="299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F491D-DF39-455F-A14A-2A88B750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>
                <a:solidFill>
                  <a:srgbClr val="FF0000"/>
                </a:solidFill>
                <a:effectLst/>
                <a:ea typeface="Verdana" panose="020B0604030504040204" pitchFamily="34" charset="0"/>
              </a:rPr>
              <a:t>Festivalarbete</a:t>
            </a:r>
            <a:br>
              <a:rPr lang="en-US" sz="4000" dirty="0">
                <a:effectLst/>
                <a:latin typeface="+mj-lt"/>
                <a:cs typeface="+mj-cs"/>
              </a:rPr>
            </a:br>
            <a:endParaRPr lang="en-US" sz="4000" dirty="0">
              <a:latin typeface="+mj-lt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DB737-A79C-4E3F-8A28-DB9A82B9C1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tbildade frivilliga inom rusmedelsarbete kan påverka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användning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rusmedel, genom att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som ambulerande </a:t>
            </a:r>
            <a:r>
              <a:rPr lang="sv-FI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arbetspar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aktivt interagera på tillnyktringsplatser på cirka 45 festivaler varje år.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utför också skadeförebyggande arbete. </a:t>
            </a:r>
            <a:endParaRPr lang="en-US" sz="2000" dirty="0">
              <a:effectLst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37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5EF8-44E8-42F3-8456-5F1BCEFC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775587"/>
            <a:ext cx="10515600" cy="781750"/>
          </a:xfrm>
        </p:spPr>
        <p:txBody>
          <a:bodyPr/>
          <a:lstStyle/>
          <a:p>
            <a:pPr marL="540385" marR="215265" fontAlgn="ctr">
              <a:spcAft>
                <a:spcPts val="0"/>
              </a:spcAft>
            </a:pPr>
            <a:r>
              <a:rPr lang="fi-FI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 </a:t>
            </a:r>
            <a:br>
              <a:rPr lang="fi-FI" sz="2400" dirty="0">
                <a:effectLst/>
                <a:ea typeface="Calibri" panose="020F0502020204030204" pitchFamily="34" charset="0"/>
              </a:rPr>
            </a:br>
            <a:r>
              <a:rPr lang="fi-FI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Annan </a:t>
            </a:r>
            <a:r>
              <a:rPr lang="fi-FI" sz="24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verksamhet</a:t>
            </a:r>
            <a:br>
              <a:rPr lang="fi-FI" sz="1800" dirty="0">
                <a:effectLst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0EB0B-9C6F-4E7F-B28F-09D267B17B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082" y="1574961"/>
            <a:ext cx="10515600" cy="294481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ktiva med intresse för rusmedelsarbete träffas och utbildar sig i regionala verksamhetsgrupper. De deltar i rusmedelsarbete på sitt område genom att ordna till exempel informativa frågesporter om rusmedel eller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genom att handleda i 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spelet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Valot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vintissä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v-FI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SVENSK VERSION?</a:t>
            </a:r>
            <a:endParaRPr lang="fi-FI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samarbete med läroanstalter har man producerat verksamhetsmaterial och morgonsamlingar. Materialet hittas på FRK:s skolsidor. Frivilliga besöker också skolor för att stöda skolans rusmedelsfostran.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FRK ingår i organisationsnätverket för förebyggande rusmedelsarbete och deltar aktivt i verksamheten mot rusmedel i samarbete med olika organisationer.</a:t>
            </a:r>
          </a:p>
        </p:txBody>
      </p:sp>
    </p:spTree>
    <p:extLst>
      <p:ext uri="{BB962C8B-B14F-4D97-AF65-F5344CB8AC3E}">
        <p14:creationId xmlns:p14="http://schemas.microsoft.com/office/powerpoint/2010/main" val="157853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98C9-8BAF-418F-8D54-3A7A8C26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FF0000"/>
                </a:solidFill>
                <a:ea typeface="Verdana" panose="020B0604030504040204" pitchFamily="34" charset="0"/>
              </a:rPr>
              <a:t>Gruppaktivitet</a:t>
            </a:r>
            <a:br>
              <a:rPr lang="fi-FI" dirty="0">
                <a:solidFill>
                  <a:srgbClr val="FF0000"/>
                </a:solidFill>
                <a:ea typeface="Verdana" panose="020B0604030504040204" pitchFamily="34" charset="0"/>
              </a:rPr>
            </a:br>
            <a:r>
              <a:rPr lang="fi-FI" dirty="0">
                <a:solidFill>
                  <a:srgbClr val="FF0000"/>
                </a:solidFill>
                <a:ea typeface="Verdana" panose="020B0604030504040204" pitchFamily="34" charset="0"/>
              </a:rPr>
              <a:t>(</a:t>
            </a:r>
            <a:r>
              <a:rPr lang="fi-FI" dirty="0" err="1">
                <a:solidFill>
                  <a:srgbClr val="FF0000"/>
                </a:solidFill>
                <a:ea typeface="Verdana" panose="020B0604030504040204" pitchFamily="34" charset="0"/>
              </a:rPr>
              <a:t>ca</a:t>
            </a:r>
            <a:r>
              <a:rPr lang="fi-FI" dirty="0">
                <a:solidFill>
                  <a:srgbClr val="FF0000"/>
                </a:solidFill>
                <a:ea typeface="Verdana" panose="020B0604030504040204" pitchFamily="34" charset="0"/>
              </a:rPr>
              <a:t> 70 min, </a:t>
            </a:r>
            <a:r>
              <a:rPr lang="fi-FI" dirty="0" err="1">
                <a:solidFill>
                  <a:srgbClr val="FF0000"/>
                </a:solidFill>
                <a:ea typeface="Verdana" panose="020B0604030504040204" pitchFamily="34" charset="0"/>
              </a:rPr>
              <a:t>inklusive</a:t>
            </a:r>
            <a:r>
              <a:rPr lang="fi-FI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fi-FI" dirty="0" err="1">
                <a:solidFill>
                  <a:srgbClr val="FF0000"/>
                </a:solidFill>
                <a:ea typeface="Verdana" panose="020B0604030504040204" pitchFamily="34" charset="0"/>
              </a:rPr>
              <a:t>genomgång</a:t>
            </a:r>
            <a:r>
              <a:rPr lang="fi-FI" dirty="0">
                <a:solidFill>
                  <a:srgbClr val="FF0000"/>
                </a:solidFill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4CEF6-78BE-4718-82E6-B3C2BF2994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delar in sig i grupper (2–4 pers./grupp)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Grupperna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cirkulerar mellan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punkterna. Vid varje punkt presenteras en metod/ett material. Instruktören cirkulerar mellan grupperna 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samt hjälper 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 ger råd vid behov.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Punkter: 1) Materialet En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2) Spelet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Valot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vintissä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3) Frågesportmaterial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Päihdeinfovisat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Nuuskavisa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4) materialet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Päihteet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sv-FI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v-FI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Finns detta material på svenska? Annars bör det stå att det finns enbart på finska. </a:t>
            </a:r>
            <a:endParaRPr lang="fi-FI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byter punkt </a:t>
            </a:r>
            <a:r>
              <a:rPr lang="fi-FI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cirka</a:t>
            </a: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 10 min </a:t>
            </a:r>
            <a:r>
              <a:rPr lang="fi-FI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mellanrum</a:t>
            </a: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 slut samlas man för att gå igenom erfarenheterna av övningspunkterna: vad var</a:t>
            </a:r>
            <a:r>
              <a:rPr lang="sv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lätt/intressant/inspirerande och vad var inte? Var kan de olika materialen användas? Uppstod frågor? Hurdan beredskap har deltagaren att ta ifrågavarande material i bruk i sin frivilligverksamhet? (genomgången tar ca 20 min)</a:t>
            </a:r>
          </a:p>
        </p:txBody>
      </p:sp>
    </p:spTree>
    <p:extLst>
      <p:ext uri="{BB962C8B-B14F-4D97-AF65-F5344CB8AC3E}">
        <p14:creationId xmlns:p14="http://schemas.microsoft.com/office/powerpoint/2010/main" val="465668153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693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Symbol</vt:lpstr>
      <vt:lpstr>SPR</vt:lpstr>
      <vt:lpstr>   RUSMEDELSARBETE Förebyggande rusmedelsarbete Handledande och stödjande rusmedelsarbete  https://www.rodakorset.fi/bli-frivillig/framja-halsa   (material för gruppträffar 2023)</vt:lpstr>
      <vt:lpstr>Rusmedelsarbete – möten med människor till vardag och fest </vt:lpstr>
      <vt:lpstr>FRK:s rusmedelsarbete</vt:lpstr>
      <vt:lpstr>Vi förebygger användning av rusmedel och skador genom växelverkan samt genom att öka information och medvetenhet    </vt:lpstr>
      <vt:lpstr>Förebyggande rusmedelsarbete  </vt:lpstr>
      <vt:lpstr>Handledande och stödjande rusmedelsarbete </vt:lpstr>
      <vt:lpstr>Festivalarbete </vt:lpstr>
      <vt:lpstr>  Annan verksamhet </vt:lpstr>
      <vt:lpstr>Gruppaktivitet (ca 70 min, inklusive genomgång)</vt:lpstr>
      <vt:lpstr>PowerPoint Presentation</vt:lpstr>
    </vt:vector>
  </TitlesOfParts>
  <Company>Suomen Punainen 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PÄIHDETYÖ Ehkäisevä päihdetyö Ohjaava ja tukeva päihdetyö www.punainenristi.fi/paihdetyo   (ryhmätapaamisen materiaali 2023)</dc:title>
  <dc:creator>Laitila Kati</dc:creator>
  <cp:lastModifiedBy>Ohvanainen Eija</cp:lastModifiedBy>
  <cp:revision>6</cp:revision>
  <dcterms:created xsi:type="dcterms:W3CDTF">2022-12-15T15:18:51Z</dcterms:created>
  <dcterms:modified xsi:type="dcterms:W3CDTF">2023-01-10T06:28:07Z</dcterms:modified>
</cp:coreProperties>
</file>