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7" r:id="rId2"/>
    <p:sldId id="258" r:id="rId3"/>
    <p:sldId id="309" r:id="rId4"/>
    <p:sldId id="267" r:id="rId5"/>
    <p:sldId id="261" r:id="rId6"/>
    <p:sldId id="298" r:id="rId7"/>
    <p:sldId id="306" r:id="rId8"/>
    <p:sldId id="307" r:id="rId9"/>
    <p:sldId id="308" r:id="rId10"/>
    <p:sldId id="268" r:id="rId11"/>
    <p:sldId id="310" r:id="rId12"/>
    <p:sldId id="263" r:id="rId13"/>
    <p:sldId id="265" r:id="rId14"/>
    <p:sldId id="264" r:id="rId15"/>
    <p:sldId id="266" r:id="rId16"/>
    <p:sldId id="311" r:id="rId17"/>
    <p:sldId id="270" r:id="rId18"/>
    <p:sldId id="273" r:id="rId19"/>
    <p:sldId id="312" r:id="rId20"/>
    <p:sldId id="269" r:id="rId21"/>
    <p:sldId id="297" r:id="rId22"/>
  </p:sldIdLst>
  <p:sldSz cx="12192000" cy="6858000"/>
  <p:notesSz cx="9144000" cy="6858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A996"/>
    <a:srgbClr val="7F181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12" autoAdjust="0"/>
    <p:restoredTop sz="48988" autoAdjust="0"/>
  </p:normalViewPr>
  <p:slideViewPr>
    <p:cSldViewPr snapToGrid="0" snapToObjects="1">
      <p:cViewPr varScale="1">
        <p:scale>
          <a:sx n="56" d="100"/>
          <a:sy n="56" d="100"/>
        </p:scale>
        <p:origin x="288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F1586ED7-E594-284A-BCB0-7DD2E0F5F816}" type="datetimeFigureOut">
              <a:rPr lang="fi-FI" smtClean="0"/>
              <a:t>9.1.2023</a:t>
            </a:fld>
            <a:endParaRPr lang="fi-FI"/>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9D1C9AF-C8A2-E248-9C2D-AAFE8E0C60B5}" type="slidenum">
              <a:rPr lang="fi-FI" smtClean="0"/>
              <a:t>‹#›</a:t>
            </a:fld>
            <a:endParaRPr lang="fi-FI"/>
          </a:p>
        </p:txBody>
      </p:sp>
    </p:spTree>
    <p:extLst>
      <p:ext uri="{BB962C8B-B14F-4D97-AF65-F5344CB8AC3E}">
        <p14:creationId xmlns:p14="http://schemas.microsoft.com/office/powerpoint/2010/main" val="363093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unainenristi.fi/tyomme/periaatte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Ryhmäiltaan tarvittavat välineet: välineet PP-esityksen näyttöön, mahdollisuus näyttää videota ja toistaa ääntä (jos ei mahdollista, jätä pois dia 4 sekä video dialta 2), muistiinpanovälineet (halutessasi, ei pakollinen), jäsenesitteitä, terveyden edistämisen esitteitä, Tunnus joka suojaa-esitteitä, </a:t>
            </a:r>
            <a:r>
              <a:rPr lang="fi-FI" dirty="0" err="1"/>
              <a:t>tarv</a:t>
            </a:r>
            <a:r>
              <a:rPr lang="fi-FI" dirty="0"/>
              <a:t>. lappuja ”</a:t>
            </a:r>
            <a:r>
              <a:rPr lang="fi-FI" dirty="0" err="1"/>
              <a:t>aliasta</a:t>
            </a:r>
            <a:r>
              <a:rPr lang="fi-FI" dirty="0"/>
              <a:t>” varten (</a:t>
            </a:r>
            <a:r>
              <a:rPr lang="fi-FI" dirty="0" err="1"/>
              <a:t>ks.yst</a:t>
            </a:r>
            <a:r>
              <a:rPr lang="fi-FI" dirty="0"/>
              <a:t>. Viimeisen dian kommentti-osio)</a:t>
            </a:r>
          </a:p>
        </p:txBody>
      </p:sp>
      <p:sp>
        <p:nvSpPr>
          <p:cNvPr id="4" name="Slide Number Placeholder 3"/>
          <p:cNvSpPr>
            <a:spLocks noGrp="1"/>
          </p:cNvSpPr>
          <p:nvPr>
            <p:ph type="sldNum" sz="quarter" idx="5"/>
          </p:nvPr>
        </p:nvSpPr>
        <p:spPr/>
        <p:txBody>
          <a:bodyPr/>
          <a:lstStyle/>
          <a:p>
            <a:fld id="{D9D1C9AF-C8A2-E248-9C2D-AAFE8E0C60B5}" type="slidenum">
              <a:rPr lang="fi-FI" smtClean="0"/>
              <a:t>1</a:t>
            </a:fld>
            <a:endParaRPr lang="fi-FI"/>
          </a:p>
        </p:txBody>
      </p:sp>
    </p:spTree>
    <p:extLst>
      <p:ext uri="{BB962C8B-B14F-4D97-AF65-F5344CB8AC3E}">
        <p14:creationId xmlns:p14="http://schemas.microsoft.com/office/powerpoint/2010/main" val="2865966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Näytä ainakin ensimmäinen osio, halutessasi koko video. Jos linkki diassa ei toimi, käytä tätä: https://www.youtube.com/watch?v=QeKVtWrELYI</a:t>
            </a:r>
          </a:p>
          <a:p>
            <a:endParaRPr lang="fi-FI" dirty="0"/>
          </a:p>
        </p:txBody>
      </p:sp>
      <p:sp>
        <p:nvSpPr>
          <p:cNvPr id="4" name="Slide Number Placeholder 3"/>
          <p:cNvSpPr>
            <a:spLocks noGrp="1"/>
          </p:cNvSpPr>
          <p:nvPr>
            <p:ph type="sldNum" sz="quarter" idx="5"/>
          </p:nvPr>
        </p:nvSpPr>
        <p:spPr/>
        <p:txBody>
          <a:bodyPr/>
          <a:lstStyle/>
          <a:p>
            <a:fld id="{D9D1C9AF-C8A2-E248-9C2D-AAFE8E0C60B5}" type="slidenum">
              <a:rPr lang="fi-FI" smtClean="0"/>
              <a:t>10</a:t>
            </a:fld>
            <a:endParaRPr lang="fi-FI"/>
          </a:p>
        </p:txBody>
      </p:sp>
    </p:spTree>
    <p:extLst>
      <p:ext uri="{BB962C8B-B14F-4D97-AF65-F5344CB8AC3E}">
        <p14:creationId xmlns:p14="http://schemas.microsoft.com/office/powerpoint/2010/main" val="428341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11</a:t>
            </a:fld>
            <a:endParaRPr lang="fi-FI"/>
          </a:p>
        </p:txBody>
      </p:sp>
    </p:spTree>
    <p:extLst>
      <p:ext uri="{BB962C8B-B14F-4D97-AF65-F5344CB8AC3E}">
        <p14:creationId xmlns:p14="http://schemas.microsoft.com/office/powerpoint/2010/main" val="2946758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Vi </a:t>
            </a:r>
            <a:r>
              <a:rPr lang="fi-FI" dirty="0" err="1"/>
              <a:t>går</a:t>
            </a:r>
            <a:r>
              <a:rPr lang="fi-FI" dirty="0"/>
              <a:t> </a:t>
            </a:r>
            <a:r>
              <a:rPr lang="fi-FI" dirty="0" err="1"/>
              <a:t>igenom</a:t>
            </a:r>
            <a:r>
              <a:rPr lang="fi-FI" dirty="0"/>
              <a:t> Röda </a:t>
            </a:r>
            <a:r>
              <a:rPr lang="fi-FI" dirty="0" err="1"/>
              <a:t>Korsets</a:t>
            </a:r>
            <a:r>
              <a:rPr lang="fi-FI" dirty="0"/>
              <a:t> </a:t>
            </a:r>
            <a:r>
              <a:rPr lang="fi-FI" dirty="0" err="1"/>
              <a:t>principer</a:t>
            </a:r>
            <a:r>
              <a:rPr lang="fi-FI" dirty="0"/>
              <a:t>: </a:t>
            </a:r>
            <a:r>
              <a:rPr lang="fi-FI" dirty="0" err="1"/>
              <a:t>diskutera</a:t>
            </a:r>
            <a:r>
              <a:rPr lang="fi-FI" dirty="0"/>
              <a:t> </a:t>
            </a:r>
            <a:r>
              <a:rPr lang="fi-FI" dirty="0" err="1"/>
              <a:t>kort</a:t>
            </a:r>
            <a:r>
              <a:rPr lang="fi-FI" dirty="0"/>
              <a:t> </a:t>
            </a:r>
            <a:r>
              <a:rPr lang="fi-FI" dirty="0" err="1"/>
              <a:t>vad</a:t>
            </a:r>
            <a:r>
              <a:rPr lang="fi-FI" dirty="0"/>
              <a:t> </a:t>
            </a:r>
            <a:r>
              <a:rPr lang="fi-FI" dirty="0" err="1"/>
              <a:t>varje</a:t>
            </a:r>
            <a:r>
              <a:rPr lang="fi-FI" dirty="0"/>
              <a:t> </a:t>
            </a:r>
            <a:r>
              <a:rPr lang="fi-FI" dirty="0" err="1"/>
              <a:t>princip</a:t>
            </a:r>
            <a:r>
              <a:rPr lang="fi-FI" dirty="0"/>
              <a:t> </a:t>
            </a:r>
            <a:r>
              <a:rPr lang="fi-FI" dirty="0" err="1"/>
              <a:t>betyder</a:t>
            </a:r>
            <a:r>
              <a:rPr lang="fi-FI" dirty="0"/>
              <a:t>. https://www.rodakorset.fi/vart-arbete/principer/</a:t>
            </a:r>
          </a:p>
        </p:txBody>
      </p:sp>
      <p:sp>
        <p:nvSpPr>
          <p:cNvPr id="4" name="Slide Number Placeholder 3"/>
          <p:cNvSpPr>
            <a:spLocks noGrp="1"/>
          </p:cNvSpPr>
          <p:nvPr>
            <p:ph type="sldNum" sz="quarter" idx="5"/>
          </p:nvPr>
        </p:nvSpPr>
        <p:spPr/>
        <p:txBody>
          <a:bodyPr/>
          <a:lstStyle/>
          <a:p>
            <a:fld id="{D9D1C9AF-C8A2-E248-9C2D-AAFE8E0C60B5}" type="slidenum">
              <a:rPr lang="fi-FI" smtClean="0"/>
              <a:t>12</a:t>
            </a:fld>
            <a:endParaRPr lang="fi-FI"/>
          </a:p>
        </p:txBody>
      </p:sp>
    </p:spTree>
    <p:extLst>
      <p:ext uri="{BB962C8B-B14F-4D97-AF65-F5344CB8AC3E}">
        <p14:creationId xmlns:p14="http://schemas.microsoft.com/office/powerpoint/2010/main" val="2149595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Dragaren</a:t>
            </a:r>
            <a:r>
              <a:rPr lang="fi-FI" dirty="0"/>
              <a:t> </a:t>
            </a:r>
            <a:r>
              <a:rPr lang="fi-FI" dirty="0" err="1"/>
              <a:t>delar</a:t>
            </a:r>
            <a:r>
              <a:rPr lang="fi-FI" dirty="0"/>
              <a:t> </a:t>
            </a:r>
            <a:r>
              <a:rPr lang="fi-FI" dirty="0" err="1"/>
              <a:t>upp</a:t>
            </a:r>
            <a:r>
              <a:rPr lang="fi-FI" dirty="0"/>
              <a:t> </a:t>
            </a:r>
            <a:r>
              <a:rPr lang="fi-FI" dirty="0" err="1"/>
              <a:t>deltagarna</a:t>
            </a:r>
            <a:r>
              <a:rPr lang="fi-FI" dirty="0"/>
              <a:t> i </a:t>
            </a:r>
            <a:r>
              <a:rPr lang="fi-FI" dirty="0" err="1"/>
              <a:t>smågrupper</a:t>
            </a:r>
            <a:r>
              <a:rPr lang="fi-FI" dirty="0"/>
              <a:t> </a:t>
            </a:r>
            <a:r>
              <a:rPr lang="fi-FI" dirty="0" err="1"/>
              <a:t>och</a:t>
            </a:r>
            <a:r>
              <a:rPr lang="fi-FI" dirty="0"/>
              <a:t> </a:t>
            </a:r>
            <a:r>
              <a:rPr lang="fi-FI" dirty="0" err="1"/>
              <a:t>namnger</a:t>
            </a:r>
            <a:r>
              <a:rPr lang="fi-FI" dirty="0"/>
              <a:t> </a:t>
            </a:r>
            <a:r>
              <a:rPr lang="fi-FI" dirty="0" err="1"/>
              <a:t>varje</a:t>
            </a:r>
            <a:r>
              <a:rPr lang="fi-FI" dirty="0"/>
              <a:t> </a:t>
            </a:r>
            <a:r>
              <a:rPr lang="fi-FI" dirty="0" err="1"/>
              <a:t>grupp</a:t>
            </a:r>
            <a:r>
              <a:rPr lang="fi-FI" dirty="0"/>
              <a:t> </a:t>
            </a:r>
            <a:r>
              <a:rPr lang="fi-FI" dirty="0" err="1"/>
              <a:t>med</a:t>
            </a:r>
            <a:r>
              <a:rPr lang="fi-FI" dirty="0"/>
              <a:t> en </a:t>
            </a:r>
            <a:r>
              <a:rPr lang="fi-FI" dirty="0" err="1"/>
              <a:t>princip</a:t>
            </a:r>
            <a:r>
              <a:rPr lang="fi-FI" dirty="0"/>
              <a:t>. </a:t>
            </a:r>
            <a:r>
              <a:rPr lang="fi-FI" dirty="0" err="1"/>
              <a:t>Flera</a:t>
            </a:r>
            <a:r>
              <a:rPr lang="fi-FI" dirty="0"/>
              <a:t> </a:t>
            </a:r>
            <a:r>
              <a:rPr lang="fi-FI" dirty="0" err="1"/>
              <a:t>grupper</a:t>
            </a:r>
            <a:r>
              <a:rPr lang="fi-FI" dirty="0"/>
              <a:t> </a:t>
            </a:r>
            <a:r>
              <a:rPr lang="fi-FI" dirty="0" err="1"/>
              <a:t>kan</a:t>
            </a:r>
            <a:r>
              <a:rPr lang="fi-FI" dirty="0"/>
              <a:t> ha </a:t>
            </a:r>
            <a:r>
              <a:rPr lang="fi-FI" dirty="0" err="1"/>
              <a:t>samma</a:t>
            </a:r>
            <a:r>
              <a:rPr lang="fi-FI" dirty="0"/>
              <a:t> </a:t>
            </a:r>
            <a:r>
              <a:rPr lang="fi-FI" dirty="0" err="1"/>
              <a:t>princip</a:t>
            </a:r>
            <a:r>
              <a:rPr lang="fi-FI" dirty="0"/>
              <a:t> </a:t>
            </a:r>
            <a:r>
              <a:rPr lang="fi-FI" dirty="0" err="1"/>
              <a:t>vid</a:t>
            </a:r>
            <a:r>
              <a:rPr lang="fi-FI" dirty="0"/>
              <a:t> </a:t>
            </a:r>
            <a:r>
              <a:rPr lang="fi-FI" dirty="0" err="1"/>
              <a:t>behov</a:t>
            </a:r>
            <a:r>
              <a:rPr lang="fi-FI" dirty="0"/>
              <a:t>. </a:t>
            </a:r>
            <a:r>
              <a:rPr lang="fi-FI" dirty="0" err="1"/>
              <a:t>Gruppstorleken</a:t>
            </a:r>
            <a:r>
              <a:rPr lang="fi-FI" dirty="0"/>
              <a:t> </a:t>
            </a:r>
            <a:r>
              <a:rPr lang="fi-FI" dirty="0" err="1"/>
              <a:t>beror</a:t>
            </a:r>
            <a:r>
              <a:rPr lang="fi-FI" dirty="0"/>
              <a:t> </a:t>
            </a:r>
            <a:r>
              <a:rPr lang="fi-FI" dirty="0" err="1"/>
              <a:t>på</a:t>
            </a:r>
            <a:r>
              <a:rPr lang="fi-FI" dirty="0"/>
              <a:t> </a:t>
            </a:r>
            <a:r>
              <a:rPr lang="fi-FI" dirty="0" err="1"/>
              <a:t>antalet</a:t>
            </a:r>
            <a:r>
              <a:rPr lang="fi-FI" dirty="0"/>
              <a:t> </a:t>
            </a:r>
            <a:r>
              <a:rPr lang="fi-FI" dirty="0" err="1"/>
              <a:t>deltagare</a:t>
            </a:r>
            <a:r>
              <a:rPr lang="fi-FI" dirty="0"/>
              <a:t>, </a:t>
            </a:r>
            <a:r>
              <a:rPr lang="fi-FI" dirty="0" err="1"/>
              <a:t>men</a:t>
            </a:r>
            <a:r>
              <a:rPr lang="fi-FI" dirty="0"/>
              <a:t> 2-3/</a:t>
            </a:r>
            <a:r>
              <a:rPr lang="fi-FI" dirty="0" err="1"/>
              <a:t>grupp</a:t>
            </a:r>
            <a:r>
              <a:rPr lang="fi-FI" dirty="0"/>
              <a:t> </a:t>
            </a:r>
            <a:r>
              <a:rPr lang="fi-FI" dirty="0" err="1"/>
              <a:t>är</a:t>
            </a:r>
            <a:r>
              <a:rPr lang="fi-FI" dirty="0"/>
              <a:t> </a:t>
            </a:r>
            <a:r>
              <a:rPr lang="fi-FI" dirty="0" err="1"/>
              <a:t>ganska</a:t>
            </a:r>
            <a:r>
              <a:rPr lang="fi-FI" dirty="0"/>
              <a:t> </a:t>
            </a:r>
            <a:r>
              <a:rPr lang="fi-FI" dirty="0" err="1"/>
              <a:t>passligt</a:t>
            </a:r>
            <a:r>
              <a:rPr lang="fi-FI" dirty="0"/>
              <a:t>. </a:t>
            </a:r>
            <a:r>
              <a:rPr lang="fi-FI" dirty="0" err="1"/>
              <a:t>Om</a:t>
            </a:r>
            <a:r>
              <a:rPr lang="fi-FI" dirty="0"/>
              <a:t> </a:t>
            </a:r>
            <a:r>
              <a:rPr lang="fi-FI" dirty="0" err="1"/>
              <a:t>deltagarantalet</a:t>
            </a:r>
            <a:r>
              <a:rPr lang="fi-FI" dirty="0"/>
              <a:t> </a:t>
            </a:r>
            <a:r>
              <a:rPr lang="fi-FI" dirty="0" err="1"/>
              <a:t>är</a:t>
            </a:r>
            <a:r>
              <a:rPr lang="fi-FI" dirty="0"/>
              <a:t> </a:t>
            </a:r>
            <a:r>
              <a:rPr lang="fi-FI" dirty="0" err="1"/>
              <a:t>litet</a:t>
            </a:r>
            <a:r>
              <a:rPr lang="fi-FI" dirty="0"/>
              <a:t> </a:t>
            </a:r>
            <a:r>
              <a:rPr lang="fi-FI" dirty="0" err="1"/>
              <a:t>kan</a:t>
            </a:r>
            <a:r>
              <a:rPr lang="fi-FI" dirty="0"/>
              <a:t> </a:t>
            </a:r>
            <a:r>
              <a:rPr lang="fi-FI" dirty="0" err="1"/>
              <a:t>diskussionen</a:t>
            </a:r>
            <a:r>
              <a:rPr lang="fi-FI" dirty="0"/>
              <a:t> </a:t>
            </a:r>
            <a:r>
              <a:rPr lang="fi-FI" dirty="0" err="1"/>
              <a:t>föras</a:t>
            </a:r>
            <a:r>
              <a:rPr lang="fi-FI" dirty="0"/>
              <a:t> </a:t>
            </a:r>
            <a:r>
              <a:rPr lang="fi-FI" dirty="0" err="1"/>
              <a:t>gemensamt</a:t>
            </a:r>
            <a:r>
              <a:rPr lang="fi-FI" dirty="0"/>
              <a:t> i hela </a:t>
            </a:r>
            <a:r>
              <a:rPr lang="fi-FI" dirty="0" err="1"/>
              <a:t>gruppen</a:t>
            </a:r>
            <a:r>
              <a:rPr lang="fi-FI" dirty="0"/>
              <a:t>. </a:t>
            </a:r>
            <a:r>
              <a:rPr lang="fi-FI" dirty="0" err="1"/>
              <a:t>Behandla</a:t>
            </a:r>
            <a:r>
              <a:rPr lang="fi-FI" dirty="0"/>
              <a:t> </a:t>
            </a:r>
            <a:r>
              <a:rPr lang="fi-FI" dirty="0" err="1"/>
              <a:t>åtminstone</a:t>
            </a:r>
            <a:r>
              <a:rPr lang="fi-FI" dirty="0"/>
              <a:t> </a:t>
            </a:r>
            <a:r>
              <a:rPr lang="fi-FI" dirty="0" err="1"/>
              <a:t>principerna</a:t>
            </a:r>
            <a:r>
              <a:rPr lang="fi-FI" dirty="0"/>
              <a:t> </a:t>
            </a:r>
            <a:r>
              <a:rPr lang="fi-FI" dirty="0" err="1"/>
              <a:t>om</a:t>
            </a:r>
            <a:r>
              <a:rPr lang="fi-FI" dirty="0"/>
              <a:t> </a:t>
            </a:r>
            <a:r>
              <a:rPr lang="fi-FI" dirty="0" err="1"/>
              <a:t>mänsklighet</a:t>
            </a:r>
            <a:r>
              <a:rPr lang="fi-FI" dirty="0"/>
              <a:t>, </a:t>
            </a:r>
            <a:r>
              <a:rPr lang="fi-FI" dirty="0" err="1"/>
              <a:t>jämlikhet</a:t>
            </a:r>
            <a:r>
              <a:rPr lang="fi-FI" dirty="0"/>
              <a:t> </a:t>
            </a:r>
            <a:r>
              <a:rPr lang="fi-FI" dirty="0" err="1"/>
              <a:t>och</a:t>
            </a:r>
            <a:r>
              <a:rPr lang="fi-FI" dirty="0"/>
              <a:t> </a:t>
            </a:r>
            <a:r>
              <a:rPr lang="fi-FI" dirty="0" err="1"/>
              <a:t>opartiskhet</a:t>
            </a:r>
            <a:r>
              <a:rPr lang="fi-FI" dirty="0"/>
              <a:t>. </a:t>
            </a:r>
            <a:r>
              <a:rPr lang="fi-FI" dirty="0" err="1"/>
              <a:t>Om</a:t>
            </a:r>
            <a:r>
              <a:rPr lang="fi-FI" dirty="0"/>
              <a:t> du </a:t>
            </a:r>
            <a:r>
              <a:rPr lang="fi-FI" dirty="0" err="1"/>
              <a:t>vill</a:t>
            </a:r>
            <a:r>
              <a:rPr lang="fi-FI" dirty="0"/>
              <a:t> </a:t>
            </a:r>
            <a:r>
              <a:rPr lang="fi-FI" dirty="0" err="1"/>
              <a:t>kan</a:t>
            </a:r>
            <a:r>
              <a:rPr lang="fi-FI" dirty="0"/>
              <a:t> du </a:t>
            </a:r>
            <a:r>
              <a:rPr lang="fi-FI" dirty="0" err="1"/>
              <a:t>dela</a:t>
            </a:r>
            <a:r>
              <a:rPr lang="fi-FI" dirty="0"/>
              <a:t> </a:t>
            </a:r>
            <a:r>
              <a:rPr lang="fi-FI" dirty="0" err="1"/>
              <a:t>ut</a:t>
            </a:r>
            <a:r>
              <a:rPr lang="fi-FI" dirty="0"/>
              <a:t> </a:t>
            </a:r>
            <a:r>
              <a:rPr lang="fi-FI" dirty="0" err="1"/>
              <a:t>anteckningsmaterial</a:t>
            </a:r>
            <a:r>
              <a:rPr lang="fi-FI" dirty="0"/>
              <a:t>.</a:t>
            </a:r>
          </a:p>
        </p:txBody>
      </p:sp>
      <p:sp>
        <p:nvSpPr>
          <p:cNvPr id="4" name="Slide Number Placeholder 3"/>
          <p:cNvSpPr>
            <a:spLocks noGrp="1"/>
          </p:cNvSpPr>
          <p:nvPr>
            <p:ph type="sldNum" sz="quarter" idx="5"/>
          </p:nvPr>
        </p:nvSpPr>
        <p:spPr/>
        <p:txBody>
          <a:bodyPr/>
          <a:lstStyle/>
          <a:p>
            <a:fld id="{D9D1C9AF-C8A2-E248-9C2D-AAFE8E0C60B5}" type="slidenum">
              <a:rPr lang="fi-FI" smtClean="0"/>
              <a:t>13</a:t>
            </a:fld>
            <a:endParaRPr lang="fi-FI"/>
          </a:p>
        </p:txBody>
      </p:sp>
    </p:spTree>
    <p:extLst>
      <p:ext uri="{BB962C8B-B14F-4D97-AF65-F5344CB8AC3E}">
        <p14:creationId xmlns:p14="http://schemas.microsoft.com/office/powerpoint/2010/main" val="412463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Om</a:t>
            </a:r>
            <a:r>
              <a:rPr lang="fi-FI" dirty="0"/>
              <a:t> </a:t>
            </a:r>
            <a:r>
              <a:rPr lang="fi-FI" dirty="0" err="1"/>
              <a:t>deltagarna</a:t>
            </a:r>
            <a:r>
              <a:rPr lang="fi-FI" dirty="0"/>
              <a:t> </a:t>
            </a:r>
            <a:r>
              <a:rPr lang="fi-FI" dirty="0" err="1"/>
              <a:t>inte</a:t>
            </a:r>
            <a:r>
              <a:rPr lang="fi-FI" dirty="0"/>
              <a:t> </a:t>
            </a:r>
            <a:r>
              <a:rPr lang="fi-FI" dirty="0" err="1"/>
              <a:t>kommer</a:t>
            </a:r>
            <a:r>
              <a:rPr lang="fi-FI" dirty="0"/>
              <a:t> </a:t>
            </a:r>
            <a:r>
              <a:rPr lang="fi-FI" dirty="0" err="1"/>
              <a:t>på</a:t>
            </a:r>
            <a:r>
              <a:rPr lang="fi-FI" dirty="0"/>
              <a:t> </a:t>
            </a:r>
            <a:r>
              <a:rPr lang="fi-FI" dirty="0" err="1"/>
              <a:t>något</a:t>
            </a:r>
            <a:r>
              <a:rPr lang="fi-FI" dirty="0"/>
              <a:t> </a:t>
            </a:r>
            <a:r>
              <a:rPr lang="fi-FI" dirty="0" err="1"/>
              <a:t>kan</a:t>
            </a:r>
            <a:r>
              <a:rPr lang="fi-FI" dirty="0"/>
              <a:t> du </a:t>
            </a:r>
            <a:r>
              <a:rPr lang="fi-FI" dirty="0" err="1"/>
              <a:t>väcka</a:t>
            </a:r>
            <a:r>
              <a:rPr lang="fi-FI" dirty="0"/>
              <a:t> </a:t>
            </a:r>
            <a:r>
              <a:rPr lang="fi-FI" dirty="0" err="1"/>
              <a:t>diskussionen</a:t>
            </a:r>
            <a:r>
              <a:rPr lang="fi-FI" dirty="0"/>
              <a:t> </a:t>
            </a:r>
            <a:r>
              <a:rPr lang="fi-FI" dirty="0" err="1"/>
              <a:t>med</a:t>
            </a:r>
            <a:r>
              <a:rPr lang="fi-FI" dirty="0"/>
              <a:t> </a:t>
            </a:r>
            <a:r>
              <a:rPr lang="fi-FI" dirty="0" err="1"/>
              <a:t>följande</a:t>
            </a:r>
            <a:r>
              <a:rPr lang="fi-FI" dirty="0"/>
              <a:t> </a:t>
            </a:r>
            <a:r>
              <a:rPr lang="fi-FI" dirty="0" err="1"/>
              <a:t>frågor</a:t>
            </a:r>
            <a:r>
              <a:rPr lang="fi-FI" dirty="0"/>
              <a:t>: </a:t>
            </a:r>
            <a:r>
              <a:rPr lang="fi-FI" dirty="0" err="1"/>
              <a:t>Finns</a:t>
            </a:r>
            <a:r>
              <a:rPr lang="fi-FI" dirty="0"/>
              <a:t> </a:t>
            </a:r>
            <a:r>
              <a:rPr lang="fi-FI" dirty="0" err="1"/>
              <a:t>det</a:t>
            </a:r>
            <a:r>
              <a:rPr lang="fi-FI" dirty="0"/>
              <a:t> </a:t>
            </a:r>
            <a:r>
              <a:rPr lang="fi-FI" dirty="0" err="1"/>
              <a:t>något</a:t>
            </a:r>
            <a:r>
              <a:rPr lang="fi-FI" dirty="0"/>
              <a:t> </a:t>
            </a:r>
            <a:r>
              <a:rPr lang="fi-FI" dirty="0" err="1"/>
              <a:t>som</a:t>
            </a:r>
            <a:r>
              <a:rPr lang="fi-FI" dirty="0"/>
              <a:t> </a:t>
            </a:r>
            <a:r>
              <a:rPr lang="fi-FI" dirty="0" err="1"/>
              <a:t>främjar</a:t>
            </a:r>
            <a:r>
              <a:rPr lang="fi-FI" dirty="0"/>
              <a:t> </a:t>
            </a:r>
            <a:r>
              <a:rPr lang="fi-FI" dirty="0" err="1"/>
              <a:t>eller</a:t>
            </a:r>
            <a:r>
              <a:rPr lang="fi-FI" dirty="0"/>
              <a:t> </a:t>
            </a:r>
            <a:r>
              <a:rPr lang="fi-FI" dirty="0" err="1"/>
              <a:t>hotar</a:t>
            </a:r>
            <a:r>
              <a:rPr lang="fi-FI" dirty="0"/>
              <a:t> </a:t>
            </a:r>
            <a:r>
              <a:rPr lang="fi-FI" dirty="0" err="1"/>
              <a:t>att</a:t>
            </a:r>
            <a:r>
              <a:rPr lang="fi-FI" dirty="0"/>
              <a:t> </a:t>
            </a:r>
            <a:r>
              <a:rPr lang="fi-FI" dirty="0" err="1"/>
              <a:t>principen</a:t>
            </a:r>
            <a:r>
              <a:rPr lang="fi-FI" dirty="0"/>
              <a:t> </a:t>
            </a:r>
            <a:r>
              <a:rPr lang="fi-FI" dirty="0" err="1"/>
              <a:t>förverkligas</a:t>
            </a:r>
            <a:r>
              <a:rPr lang="fi-FI" dirty="0"/>
              <a:t>? </a:t>
            </a:r>
            <a:r>
              <a:rPr lang="fi-FI" dirty="0" err="1"/>
              <a:t>Hur</a:t>
            </a:r>
            <a:r>
              <a:rPr lang="fi-FI" dirty="0"/>
              <a:t> </a:t>
            </a:r>
            <a:r>
              <a:rPr lang="fi-FI" dirty="0" err="1"/>
              <a:t>kan</a:t>
            </a:r>
            <a:r>
              <a:rPr lang="fi-FI" dirty="0"/>
              <a:t> du i </a:t>
            </a:r>
            <a:r>
              <a:rPr lang="fi-FI" dirty="0" err="1"/>
              <a:t>ditt</a:t>
            </a:r>
            <a:r>
              <a:rPr lang="fi-FI" dirty="0"/>
              <a:t> </a:t>
            </a:r>
            <a:r>
              <a:rPr lang="fi-FI" dirty="0" err="1"/>
              <a:t>frivilligarbete</a:t>
            </a:r>
            <a:r>
              <a:rPr lang="fi-FI" dirty="0"/>
              <a:t> </a:t>
            </a:r>
            <a:r>
              <a:rPr lang="fi-FI" dirty="0" err="1"/>
              <a:t>lindra</a:t>
            </a:r>
            <a:r>
              <a:rPr lang="fi-FI" dirty="0"/>
              <a:t> </a:t>
            </a:r>
            <a:r>
              <a:rPr lang="fi-FI" dirty="0" err="1"/>
              <a:t>mänskligt</a:t>
            </a:r>
            <a:r>
              <a:rPr lang="fi-FI" dirty="0"/>
              <a:t> </a:t>
            </a:r>
            <a:r>
              <a:rPr lang="fi-FI" dirty="0" err="1"/>
              <a:t>lidande</a:t>
            </a:r>
            <a:r>
              <a:rPr lang="fi-FI" dirty="0"/>
              <a:t>? I </a:t>
            </a:r>
            <a:r>
              <a:rPr lang="fi-FI" dirty="0" err="1"/>
              <a:t>hurudana</a:t>
            </a:r>
            <a:r>
              <a:rPr lang="fi-FI" dirty="0"/>
              <a:t> </a:t>
            </a:r>
            <a:r>
              <a:rPr lang="fi-FI" dirty="0" err="1"/>
              <a:t>situationer</a:t>
            </a:r>
            <a:r>
              <a:rPr lang="fi-FI" dirty="0"/>
              <a:t> </a:t>
            </a:r>
            <a:r>
              <a:rPr lang="fi-FI" dirty="0" err="1"/>
              <a:t>finns</a:t>
            </a:r>
            <a:r>
              <a:rPr lang="fi-FI" dirty="0"/>
              <a:t> </a:t>
            </a:r>
            <a:r>
              <a:rPr lang="fi-FI" dirty="0" err="1"/>
              <a:t>det</a:t>
            </a:r>
            <a:r>
              <a:rPr lang="fi-FI" dirty="0"/>
              <a:t> </a:t>
            </a:r>
            <a:r>
              <a:rPr lang="fi-FI" dirty="0" err="1"/>
              <a:t>risk</a:t>
            </a:r>
            <a:r>
              <a:rPr lang="fi-FI" dirty="0"/>
              <a:t> för </a:t>
            </a:r>
            <a:r>
              <a:rPr lang="fi-FI" dirty="0" err="1"/>
              <a:t>att</a:t>
            </a:r>
            <a:r>
              <a:rPr lang="fi-FI" dirty="0"/>
              <a:t> </a:t>
            </a:r>
            <a:r>
              <a:rPr lang="fi-FI" dirty="0" err="1"/>
              <a:t>hjälpbehövande</a:t>
            </a:r>
            <a:r>
              <a:rPr lang="fi-FI" dirty="0"/>
              <a:t> </a:t>
            </a:r>
            <a:r>
              <a:rPr lang="fi-FI" dirty="0" err="1"/>
              <a:t>inte</a:t>
            </a:r>
            <a:r>
              <a:rPr lang="fi-FI" dirty="0"/>
              <a:t> </a:t>
            </a:r>
            <a:r>
              <a:rPr lang="fi-FI" dirty="0" err="1"/>
              <a:t>bemöts</a:t>
            </a:r>
            <a:r>
              <a:rPr lang="fi-FI" dirty="0"/>
              <a:t> </a:t>
            </a:r>
            <a:r>
              <a:rPr lang="fi-FI" dirty="0" err="1"/>
              <a:t>jämlikt</a:t>
            </a:r>
            <a:r>
              <a:rPr lang="fi-FI" dirty="0"/>
              <a:t>? </a:t>
            </a:r>
            <a:r>
              <a:rPr lang="fi-FI" dirty="0" err="1"/>
              <a:t>Vilka</a:t>
            </a:r>
            <a:r>
              <a:rPr lang="fi-FI" dirty="0"/>
              <a:t> </a:t>
            </a:r>
            <a:r>
              <a:rPr lang="fi-FI" dirty="0" err="1"/>
              <a:t>saker</a:t>
            </a:r>
            <a:r>
              <a:rPr lang="fi-FI" dirty="0"/>
              <a:t> </a:t>
            </a:r>
            <a:r>
              <a:rPr lang="fi-FI" dirty="0" err="1"/>
              <a:t>tar</a:t>
            </a:r>
            <a:r>
              <a:rPr lang="fi-FI" dirty="0"/>
              <a:t> du </a:t>
            </a:r>
            <a:r>
              <a:rPr lang="fi-FI" dirty="0" err="1"/>
              <a:t>inte</a:t>
            </a:r>
            <a:r>
              <a:rPr lang="fi-FI" dirty="0"/>
              <a:t> </a:t>
            </a:r>
            <a:r>
              <a:rPr lang="fi-FI" dirty="0" err="1"/>
              <a:t>ställning</a:t>
            </a:r>
            <a:r>
              <a:rPr lang="fi-FI" dirty="0"/>
              <a:t> </a:t>
            </a:r>
            <a:r>
              <a:rPr lang="fi-FI" dirty="0" err="1"/>
              <a:t>till</a:t>
            </a:r>
            <a:r>
              <a:rPr lang="fi-FI" dirty="0"/>
              <a:t> </a:t>
            </a:r>
            <a:r>
              <a:rPr lang="fi-FI" dirty="0" err="1"/>
              <a:t>som</a:t>
            </a:r>
            <a:r>
              <a:rPr lang="fi-FI" dirty="0"/>
              <a:t> </a:t>
            </a:r>
            <a:r>
              <a:rPr lang="fi-FI" dirty="0" err="1"/>
              <a:t>rödakorsfrivillig</a:t>
            </a:r>
            <a:r>
              <a:rPr lang="fi-FI" dirty="0"/>
              <a:t>?</a:t>
            </a:r>
          </a:p>
        </p:txBody>
      </p:sp>
      <p:sp>
        <p:nvSpPr>
          <p:cNvPr id="4" name="Slide Number Placeholder 3"/>
          <p:cNvSpPr>
            <a:spLocks noGrp="1"/>
          </p:cNvSpPr>
          <p:nvPr>
            <p:ph type="sldNum" sz="quarter" idx="5"/>
          </p:nvPr>
        </p:nvSpPr>
        <p:spPr/>
        <p:txBody>
          <a:bodyPr/>
          <a:lstStyle/>
          <a:p>
            <a:fld id="{D9D1C9AF-C8A2-E248-9C2D-AAFE8E0C60B5}" type="slidenum">
              <a:rPr lang="fi-FI" smtClean="0"/>
              <a:t>14</a:t>
            </a:fld>
            <a:endParaRPr lang="fi-FI"/>
          </a:p>
        </p:txBody>
      </p:sp>
    </p:spTree>
    <p:extLst>
      <p:ext uri="{BB962C8B-B14F-4D97-AF65-F5344CB8AC3E}">
        <p14:creationId xmlns:p14="http://schemas.microsoft.com/office/powerpoint/2010/main" val="4132052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15</a:t>
            </a:fld>
            <a:endParaRPr lang="fi-FI"/>
          </a:p>
        </p:txBody>
      </p:sp>
    </p:spTree>
    <p:extLst>
      <p:ext uri="{BB962C8B-B14F-4D97-AF65-F5344CB8AC3E}">
        <p14:creationId xmlns:p14="http://schemas.microsoft.com/office/powerpoint/2010/main" val="2690088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16</a:t>
            </a:fld>
            <a:endParaRPr lang="fi-FI"/>
          </a:p>
        </p:txBody>
      </p:sp>
    </p:spTree>
    <p:extLst>
      <p:ext uri="{BB962C8B-B14F-4D97-AF65-F5344CB8AC3E}">
        <p14:creationId xmlns:p14="http://schemas.microsoft.com/office/powerpoint/2010/main" val="2808129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Diskutera</a:t>
            </a:r>
            <a:endParaRPr lang="fi-FI" dirty="0"/>
          </a:p>
        </p:txBody>
      </p:sp>
      <p:sp>
        <p:nvSpPr>
          <p:cNvPr id="4" name="Slide Number Placeholder 3"/>
          <p:cNvSpPr>
            <a:spLocks noGrp="1"/>
          </p:cNvSpPr>
          <p:nvPr>
            <p:ph type="sldNum" sz="quarter" idx="5"/>
          </p:nvPr>
        </p:nvSpPr>
        <p:spPr/>
        <p:txBody>
          <a:bodyPr/>
          <a:lstStyle/>
          <a:p>
            <a:fld id="{D9D1C9AF-C8A2-E248-9C2D-AAFE8E0C60B5}" type="slidenum">
              <a:rPr lang="fi-FI" smtClean="0"/>
              <a:t>17</a:t>
            </a:fld>
            <a:endParaRPr lang="fi-FI"/>
          </a:p>
        </p:txBody>
      </p:sp>
    </p:spTree>
    <p:extLst>
      <p:ext uri="{BB962C8B-B14F-4D97-AF65-F5344CB8AC3E}">
        <p14:creationId xmlns:p14="http://schemas.microsoft.com/office/powerpoint/2010/main" val="198011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Här</a:t>
            </a:r>
            <a:r>
              <a:rPr lang="fi-FI" dirty="0"/>
              <a:t> </a:t>
            </a:r>
            <a:r>
              <a:rPr lang="fi-FI" dirty="0" err="1"/>
              <a:t>hittar</a:t>
            </a:r>
            <a:r>
              <a:rPr lang="fi-FI" dirty="0"/>
              <a:t> du </a:t>
            </a:r>
            <a:r>
              <a:rPr lang="fi-FI" dirty="0" err="1"/>
              <a:t>några</a:t>
            </a:r>
            <a:r>
              <a:rPr lang="fi-FI" dirty="0"/>
              <a:t> </a:t>
            </a:r>
            <a:r>
              <a:rPr lang="fi-FI" dirty="0" err="1"/>
              <a:t>saker</a:t>
            </a:r>
            <a:r>
              <a:rPr lang="fi-FI" dirty="0"/>
              <a:t> </a:t>
            </a:r>
            <a:r>
              <a:rPr lang="fi-FI" dirty="0" err="1"/>
              <a:t>som</a:t>
            </a:r>
            <a:r>
              <a:rPr lang="fi-FI" dirty="0"/>
              <a:t> </a:t>
            </a:r>
            <a:r>
              <a:rPr lang="fi-FI" dirty="0" err="1"/>
              <a:t>gör</a:t>
            </a:r>
            <a:r>
              <a:rPr lang="fi-FI" dirty="0"/>
              <a:t> Röda </a:t>
            </a:r>
            <a:r>
              <a:rPr lang="fi-FI" dirty="0" err="1"/>
              <a:t>Korset</a:t>
            </a:r>
            <a:r>
              <a:rPr lang="fi-FI" dirty="0"/>
              <a:t> </a:t>
            </a:r>
            <a:r>
              <a:rPr lang="fi-FI" dirty="0" err="1"/>
              <a:t>speciellt</a:t>
            </a:r>
            <a:r>
              <a:rPr lang="fi-FI" dirty="0"/>
              <a:t>.</a:t>
            </a:r>
          </a:p>
          <a:p>
            <a:r>
              <a:rPr lang="fi-FI" dirty="0" err="1"/>
              <a:t>Källor</a:t>
            </a:r>
            <a:r>
              <a:rPr lang="fi-FI" dirty="0"/>
              <a:t>:</a:t>
            </a:r>
            <a:br>
              <a:rPr lang="fi-FI" dirty="0"/>
            </a:br>
            <a:r>
              <a:rPr lang="fi-FI" dirty="0"/>
              <a:t>https://www.finlex.fi/fi/laki/alkup/2000/20000238 </a:t>
            </a:r>
            <a:br>
              <a:rPr lang="fi-FI" dirty="0"/>
            </a:br>
            <a:r>
              <a:rPr lang="fi-FI" dirty="0"/>
              <a:t>https://www.finlex.fi/fi/laki/ajantasa/1979/19790947</a:t>
            </a:r>
          </a:p>
          <a:p>
            <a:endParaRPr lang="fi-FI" dirty="0"/>
          </a:p>
        </p:txBody>
      </p:sp>
      <p:sp>
        <p:nvSpPr>
          <p:cNvPr id="4" name="Slide Number Placeholder 3"/>
          <p:cNvSpPr>
            <a:spLocks noGrp="1"/>
          </p:cNvSpPr>
          <p:nvPr>
            <p:ph type="sldNum" sz="quarter" idx="5"/>
          </p:nvPr>
        </p:nvSpPr>
        <p:spPr/>
        <p:txBody>
          <a:bodyPr/>
          <a:lstStyle/>
          <a:p>
            <a:fld id="{D9D1C9AF-C8A2-E248-9C2D-AAFE8E0C60B5}" type="slidenum">
              <a:rPr lang="fi-FI" smtClean="0"/>
              <a:t>18</a:t>
            </a:fld>
            <a:endParaRPr lang="fi-FI"/>
          </a:p>
        </p:txBody>
      </p:sp>
    </p:spTree>
    <p:extLst>
      <p:ext uri="{BB962C8B-B14F-4D97-AF65-F5344CB8AC3E}">
        <p14:creationId xmlns:p14="http://schemas.microsoft.com/office/powerpoint/2010/main" val="305789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Medlem</a:t>
            </a:r>
            <a:r>
              <a:rPr lang="fi-FI" dirty="0"/>
              <a:t> </a:t>
            </a:r>
            <a:r>
              <a:rPr lang="fi-FI" dirty="0" err="1"/>
              <a:t>kan</a:t>
            </a:r>
            <a:r>
              <a:rPr lang="fi-FI" dirty="0"/>
              <a:t> du </a:t>
            </a:r>
            <a:r>
              <a:rPr lang="fi-FI" dirty="0" err="1"/>
              <a:t>bli</a:t>
            </a:r>
            <a:r>
              <a:rPr lang="fi-FI" dirty="0"/>
              <a:t> </a:t>
            </a:r>
            <a:r>
              <a:rPr lang="fi-FI" dirty="0" err="1"/>
              <a:t>genom</a:t>
            </a:r>
            <a:r>
              <a:rPr lang="fi-FI" dirty="0"/>
              <a:t> </a:t>
            </a:r>
            <a:r>
              <a:rPr lang="fi-FI" dirty="0" err="1"/>
              <a:t>att</a:t>
            </a:r>
            <a:r>
              <a:rPr lang="fi-FI" dirty="0"/>
              <a:t> </a:t>
            </a:r>
            <a:r>
              <a:rPr lang="fi-FI" dirty="0" err="1"/>
              <a:t>t.ex</a:t>
            </a:r>
            <a:r>
              <a:rPr lang="fi-FI" dirty="0"/>
              <a:t>. </a:t>
            </a:r>
            <a:r>
              <a:rPr lang="fi-FI" dirty="0" err="1"/>
              <a:t>fylla</a:t>
            </a:r>
            <a:r>
              <a:rPr lang="fi-FI" dirty="0"/>
              <a:t> i </a:t>
            </a:r>
            <a:r>
              <a:rPr lang="fi-FI" dirty="0" err="1"/>
              <a:t>blanketten</a:t>
            </a:r>
            <a:r>
              <a:rPr lang="fi-FI" dirty="0"/>
              <a:t> </a:t>
            </a:r>
            <a:r>
              <a:rPr lang="fi-FI" dirty="0" err="1"/>
              <a:t>som</a:t>
            </a:r>
            <a:r>
              <a:rPr lang="fi-FI" dirty="0"/>
              <a:t> </a:t>
            </a:r>
            <a:r>
              <a:rPr lang="fi-FI" dirty="0" err="1"/>
              <a:t>finns</a:t>
            </a:r>
            <a:r>
              <a:rPr lang="fi-FI" dirty="0"/>
              <a:t> i </a:t>
            </a:r>
            <a:r>
              <a:rPr lang="fi-FI" dirty="0" err="1"/>
              <a:t>medlemsbroschyren</a:t>
            </a:r>
            <a:r>
              <a:rPr lang="fi-FI" dirty="0"/>
              <a:t> </a:t>
            </a:r>
            <a:r>
              <a:rPr lang="fi-FI" dirty="0" err="1"/>
              <a:t>eller</a:t>
            </a:r>
            <a:r>
              <a:rPr lang="fi-FI" dirty="0"/>
              <a:t> </a:t>
            </a:r>
            <a:r>
              <a:rPr lang="fi-FI" dirty="0" err="1"/>
              <a:t>på</a:t>
            </a:r>
            <a:r>
              <a:rPr lang="fi-FI" dirty="0"/>
              <a:t> </a:t>
            </a:r>
            <a:r>
              <a:rPr lang="fi-FI" dirty="0" err="1"/>
              <a:t>adressen</a:t>
            </a:r>
            <a:r>
              <a:rPr lang="fi-FI" dirty="0"/>
              <a:t>: https://www.rodakorset.fi/vart-arbete/bli-medlem/. </a:t>
            </a:r>
            <a:r>
              <a:rPr lang="fi-FI" dirty="0" err="1"/>
              <a:t>Från</a:t>
            </a:r>
            <a:r>
              <a:rPr lang="fi-FI" dirty="0"/>
              <a:t> </a:t>
            </a:r>
            <a:r>
              <a:rPr lang="fi-FI" dirty="0" err="1"/>
              <a:t>det</a:t>
            </a:r>
            <a:r>
              <a:rPr lang="fi-FI" dirty="0"/>
              <a:t> </a:t>
            </a:r>
            <a:r>
              <a:rPr lang="fi-FI" dirty="0" err="1"/>
              <a:t>andra</a:t>
            </a:r>
            <a:r>
              <a:rPr lang="fi-FI" dirty="0"/>
              <a:t> </a:t>
            </a:r>
            <a:r>
              <a:rPr lang="fi-FI" dirty="0" err="1"/>
              <a:t>medlemsåret</a:t>
            </a:r>
            <a:r>
              <a:rPr lang="fi-FI" dirty="0"/>
              <a:t> </a:t>
            </a:r>
            <a:r>
              <a:rPr lang="fi-FI" dirty="0" err="1"/>
              <a:t>går</a:t>
            </a:r>
            <a:r>
              <a:rPr lang="fi-FI" dirty="0"/>
              <a:t> 25% av </a:t>
            </a:r>
            <a:r>
              <a:rPr lang="fi-FI" dirty="0" err="1"/>
              <a:t>medlemsavgiften</a:t>
            </a:r>
            <a:r>
              <a:rPr lang="fi-FI" dirty="0"/>
              <a:t> </a:t>
            </a:r>
            <a:r>
              <a:rPr lang="fi-FI" dirty="0" err="1"/>
              <a:t>till</a:t>
            </a:r>
            <a:r>
              <a:rPr lang="fi-FI" dirty="0"/>
              <a:t> </a:t>
            </a:r>
            <a:r>
              <a:rPr lang="fi-FI" dirty="0" err="1"/>
              <a:t>distriktet</a:t>
            </a:r>
            <a:r>
              <a:rPr lang="fi-FI" dirty="0"/>
              <a:t> </a:t>
            </a:r>
            <a:r>
              <a:rPr lang="fi-FI" dirty="0" err="1"/>
              <a:t>och</a:t>
            </a:r>
            <a:r>
              <a:rPr lang="fi-FI" dirty="0"/>
              <a:t> 25% </a:t>
            </a:r>
            <a:r>
              <a:rPr lang="fi-FI" dirty="0" err="1"/>
              <a:t>till</a:t>
            </a:r>
            <a:r>
              <a:rPr lang="fi-FI" dirty="0"/>
              <a:t> </a:t>
            </a:r>
            <a:r>
              <a:rPr lang="fi-FI" dirty="0" err="1"/>
              <a:t>Centralbyrån</a:t>
            </a:r>
            <a:r>
              <a:rPr lang="fi-FI" dirty="0"/>
              <a:t>.</a:t>
            </a:r>
          </a:p>
        </p:txBody>
      </p:sp>
      <p:sp>
        <p:nvSpPr>
          <p:cNvPr id="4" name="Slide Number Placeholder 3"/>
          <p:cNvSpPr>
            <a:spLocks noGrp="1"/>
          </p:cNvSpPr>
          <p:nvPr>
            <p:ph type="sldNum" sz="quarter" idx="5"/>
          </p:nvPr>
        </p:nvSpPr>
        <p:spPr/>
        <p:txBody>
          <a:bodyPr/>
          <a:lstStyle/>
          <a:p>
            <a:fld id="{D9D1C9AF-C8A2-E248-9C2D-AAFE8E0C60B5}" type="slidenum">
              <a:rPr lang="fi-FI" smtClean="0"/>
              <a:t>19</a:t>
            </a:fld>
            <a:endParaRPr lang="fi-FI"/>
          </a:p>
        </p:txBody>
      </p:sp>
    </p:spTree>
    <p:extLst>
      <p:ext uri="{BB962C8B-B14F-4D97-AF65-F5344CB8AC3E}">
        <p14:creationId xmlns:p14="http://schemas.microsoft.com/office/powerpoint/2010/main" val="199506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Voit tämän dian läpikäytyäsi näyttää videon täältä: https://www.youtube.com/watch?v=pIIZJG2wUFk (Suomen Punainen Risti – Terveyden edistäminen) Vaihtoehtoisesti voit laittaa videon pyörimään taustalle osallistujien tullessa sisään. Jos laitat videon pyörimään taustalle, muista laittaa se tarvittaessa loputtuaan (kestää 5 min) uudelleen pyörimään</a:t>
            </a:r>
          </a:p>
        </p:txBody>
      </p:sp>
      <p:sp>
        <p:nvSpPr>
          <p:cNvPr id="4" name="Slide Number Placeholder 3"/>
          <p:cNvSpPr>
            <a:spLocks noGrp="1"/>
          </p:cNvSpPr>
          <p:nvPr>
            <p:ph type="sldNum" sz="quarter" idx="5"/>
          </p:nvPr>
        </p:nvSpPr>
        <p:spPr/>
        <p:txBody>
          <a:bodyPr/>
          <a:lstStyle/>
          <a:p>
            <a:fld id="{D9D1C9AF-C8A2-E248-9C2D-AAFE8E0C60B5}" type="slidenum">
              <a:rPr lang="fi-FI" smtClean="0"/>
              <a:t>2</a:t>
            </a:fld>
            <a:endParaRPr lang="fi-FI"/>
          </a:p>
        </p:txBody>
      </p:sp>
    </p:spTree>
    <p:extLst>
      <p:ext uri="{BB962C8B-B14F-4D97-AF65-F5344CB8AC3E}">
        <p14:creationId xmlns:p14="http://schemas.microsoft.com/office/powerpoint/2010/main" val="368026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20</a:t>
            </a:fld>
            <a:endParaRPr lang="fi-FI"/>
          </a:p>
        </p:txBody>
      </p:sp>
    </p:spTree>
    <p:extLst>
      <p:ext uri="{BB962C8B-B14F-4D97-AF65-F5344CB8AC3E}">
        <p14:creationId xmlns:p14="http://schemas.microsoft.com/office/powerpoint/2010/main" val="3405015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Om</a:t>
            </a:r>
            <a:r>
              <a:rPr lang="fi-FI" dirty="0"/>
              <a:t> </a:t>
            </a:r>
            <a:r>
              <a:rPr lang="fi-FI" dirty="0" err="1"/>
              <a:t>tid</a:t>
            </a:r>
            <a:r>
              <a:rPr lang="fi-FI" dirty="0"/>
              <a:t> </a:t>
            </a:r>
            <a:r>
              <a:rPr lang="fi-FI" dirty="0" err="1"/>
              <a:t>finns</a:t>
            </a:r>
            <a:r>
              <a:rPr lang="fi-FI" dirty="0"/>
              <a:t>, </a:t>
            </a:r>
            <a:r>
              <a:rPr lang="fi-FI" dirty="0" err="1"/>
              <a:t>kan</a:t>
            </a:r>
            <a:r>
              <a:rPr lang="fi-FI" dirty="0"/>
              <a:t> </a:t>
            </a:r>
            <a:r>
              <a:rPr lang="fi-FI" dirty="0" err="1"/>
              <a:t>ni</a:t>
            </a:r>
            <a:r>
              <a:rPr lang="fi-FI" dirty="0"/>
              <a:t> </a:t>
            </a:r>
            <a:r>
              <a:rPr lang="fi-FI" dirty="0" err="1"/>
              <a:t>ännu</a:t>
            </a:r>
            <a:r>
              <a:rPr lang="fi-FI" dirty="0"/>
              <a:t> </a:t>
            </a:r>
            <a:r>
              <a:rPr lang="fi-FI" dirty="0" err="1"/>
              <a:t>spela</a:t>
            </a:r>
            <a:r>
              <a:rPr lang="fi-FI" dirty="0"/>
              <a:t> Röda </a:t>
            </a:r>
            <a:r>
              <a:rPr lang="fi-FI" dirty="0" err="1"/>
              <a:t>Korsets</a:t>
            </a:r>
            <a:r>
              <a:rPr lang="fi-FI" dirty="0"/>
              <a:t> ”Alias”. </a:t>
            </a:r>
            <a:r>
              <a:rPr lang="fi-FI" dirty="0" err="1"/>
              <a:t>Be</a:t>
            </a:r>
            <a:r>
              <a:rPr lang="fi-FI" dirty="0"/>
              <a:t> alla </a:t>
            </a:r>
            <a:r>
              <a:rPr lang="fi-FI" dirty="0" err="1"/>
              <a:t>skriva</a:t>
            </a:r>
            <a:r>
              <a:rPr lang="fi-FI" dirty="0"/>
              <a:t> </a:t>
            </a:r>
            <a:r>
              <a:rPr lang="fi-FI" dirty="0" err="1"/>
              <a:t>ord</a:t>
            </a:r>
            <a:r>
              <a:rPr lang="fi-FI" dirty="0"/>
              <a:t> </a:t>
            </a:r>
            <a:r>
              <a:rPr lang="fi-FI" dirty="0" err="1"/>
              <a:t>på</a:t>
            </a:r>
            <a:r>
              <a:rPr lang="fi-FI" dirty="0"/>
              <a:t> </a:t>
            </a:r>
            <a:r>
              <a:rPr lang="fi-FI" dirty="0" err="1"/>
              <a:t>papperslappar</a:t>
            </a:r>
            <a:r>
              <a:rPr lang="fi-FI" dirty="0"/>
              <a:t> </a:t>
            </a:r>
            <a:r>
              <a:rPr lang="fi-FI" dirty="0" err="1"/>
              <a:t>som</a:t>
            </a:r>
            <a:r>
              <a:rPr lang="fi-FI" dirty="0"/>
              <a:t> </a:t>
            </a:r>
            <a:r>
              <a:rPr lang="fi-FI" dirty="0" err="1"/>
              <a:t>anknyter</a:t>
            </a:r>
            <a:r>
              <a:rPr lang="fi-FI" dirty="0"/>
              <a:t> </a:t>
            </a:r>
            <a:r>
              <a:rPr lang="fi-FI" dirty="0" err="1"/>
              <a:t>till</a:t>
            </a:r>
            <a:r>
              <a:rPr lang="fi-FI" dirty="0"/>
              <a:t> Röda </a:t>
            </a:r>
            <a:r>
              <a:rPr lang="fi-FI" dirty="0" err="1"/>
              <a:t>Korset</a:t>
            </a:r>
            <a:r>
              <a:rPr lang="fi-FI" dirty="0"/>
              <a:t> (</a:t>
            </a:r>
            <a:r>
              <a:rPr lang="fi-FI" dirty="0" err="1"/>
              <a:t>t.ex</a:t>
            </a:r>
            <a:r>
              <a:rPr lang="fi-FI" dirty="0"/>
              <a:t>. Henry </a:t>
            </a:r>
            <a:r>
              <a:rPr lang="fi-FI" dirty="0" err="1"/>
              <a:t>Dunant</a:t>
            </a:r>
            <a:r>
              <a:rPr lang="fi-FI" dirty="0"/>
              <a:t>, </a:t>
            </a:r>
            <a:r>
              <a:rPr lang="fi-FI" dirty="0" err="1"/>
              <a:t>någon</a:t>
            </a:r>
            <a:r>
              <a:rPr lang="fi-FI" dirty="0"/>
              <a:t> </a:t>
            </a:r>
            <a:r>
              <a:rPr lang="fi-FI" dirty="0" err="1"/>
              <a:t>princip</a:t>
            </a:r>
            <a:r>
              <a:rPr lang="fi-FI" dirty="0"/>
              <a:t>, </a:t>
            </a:r>
            <a:r>
              <a:rPr lang="fi-FI" dirty="0" err="1"/>
              <a:t>korset</a:t>
            </a:r>
            <a:r>
              <a:rPr lang="fi-FI" dirty="0"/>
              <a:t> </a:t>
            </a:r>
            <a:r>
              <a:rPr lang="fi-FI" dirty="0" err="1"/>
              <a:t>osv</a:t>
            </a:r>
            <a:r>
              <a:rPr lang="fi-FI" dirty="0"/>
              <a:t>) </a:t>
            </a:r>
            <a:r>
              <a:rPr lang="fi-FI" dirty="0" err="1"/>
              <a:t>eller</a:t>
            </a:r>
            <a:r>
              <a:rPr lang="fi-FI" dirty="0"/>
              <a:t> </a:t>
            </a:r>
            <a:r>
              <a:rPr lang="fi-FI" dirty="0" err="1"/>
              <a:t>be</a:t>
            </a:r>
            <a:r>
              <a:rPr lang="fi-FI" dirty="0"/>
              <a:t> </a:t>
            </a:r>
            <a:r>
              <a:rPr lang="fi-FI" dirty="0" err="1"/>
              <a:t>deltagarna</a:t>
            </a:r>
            <a:r>
              <a:rPr lang="fi-FI" dirty="0"/>
              <a:t> </a:t>
            </a:r>
            <a:r>
              <a:rPr lang="fi-FI" dirty="0" err="1"/>
              <a:t>skriva</a:t>
            </a:r>
            <a:r>
              <a:rPr lang="fi-FI" dirty="0"/>
              <a:t> </a:t>
            </a:r>
            <a:r>
              <a:rPr lang="fi-FI" dirty="0" err="1"/>
              <a:t>ord</a:t>
            </a:r>
            <a:r>
              <a:rPr lang="fi-FI" dirty="0"/>
              <a:t> </a:t>
            </a:r>
            <a:r>
              <a:rPr lang="fi-FI" dirty="0" err="1"/>
              <a:t>under</a:t>
            </a:r>
            <a:r>
              <a:rPr lang="fi-FI" dirty="0"/>
              <a:t> </a:t>
            </a:r>
            <a:r>
              <a:rPr lang="fi-FI" dirty="0" err="1"/>
              <a:t>föreläsningen</a:t>
            </a:r>
            <a:r>
              <a:rPr lang="fi-FI" dirty="0"/>
              <a:t>. </a:t>
            </a:r>
            <a:r>
              <a:rPr lang="fi-FI" dirty="0" err="1"/>
              <a:t>Spelreglerna</a:t>
            </a:r>
            <a:r>
              <a:rPr lang="fi-FI" dirty="0"/>
              <a:t> </a:t>
            </a:r>
            <a:r>
              <a:rPr lang="fi-FI" dirty="0" err="1"/>
              <a:t>kan</a:t>
            </a:r>
            <a:r>
              <a:rPr lang="fi-FI" dirty="0"/>
              <a:t> </a:t>
            </a:r>
            <a:r>
              <a:rPr lang="fi-FI" dirty="0" err="1"/>
              <a:t>anpassas</a:t>
            </a:r>
            <a:r>
              <a:rPr lang="fi-FI" dirty="0"/>
              <a:t> </a:t>
            </a:r>
            <a:r>
              <a:rPr lang="fi-FI" dirty="0" err="1"/>
              <a:t>enligt</a:t>
            </a:r>
            <a:r>
              <a:rPr lang="fi-FI" dirty="0"/>
              <a:t> </a:t>
            </a:r>
            <a:r>
              <a:rPr lang="fi-FI" dirty="0" err="1"/>
              <a:t>gruppens</a:t>
            </a:r>
            <a:r>
              <a:rPr lang="fi-FI" dirty="0"/>
              <a:t> </a:t>
            </a:r>
            <a:r>
              <a:rPr lang="fi-FI" dirty="0" err="1"/>
              <a:t>storlek</a:t>
            </a:r>
            <a:r>
              <a:rPr lang="fi-FI" dirty="0"/>
              <a:t>. </a:t>
            </a:r>
            <a:r>
              <a:rPr lang="fi-FI" dirty="0" err="1"/>
              <a:t>Om</a:t>
            </a:r>
            <a:r>
              <a:rPr lang="fi-FI" dirty="0"/>
              <a:t> </a:t>
            </a:r>
            <a:r>
              <a:rPr lang="fi-FI" dirty="0" err="1"/>
              <a:t>deltagarna</a:t>
            </a:r>
            <a:r>
              <a:rPr lang="fi-FI" dirty="0"/>
              <a:t> </a:t>
            </a:r>
            <a:r>
              <a:rPr lang="fi-FI" dirty="0" err="1"/>
              <a:t>är</a:t>
            </a:r>
            <a:r>
              <a:rPr lang="fi-FI" dirty="0"/>
              <a:t> </a:t>
            </a:r>
            <a:r>
              <a:rPr lang="fi-FI" dirty="0" err="1"/>
              <a:t>få</a:t>
            </a:r>
            <a:r>
              <a:rPr lang="fi-FI" dirty="0"/>
              <a:t> </a:t>
            </a:r>
            <a:r>
              <a:rPr lang="fi-FI" dirty="0" err="1"/>
              <a:t>kan</a:t>
            </a:r>
            <a:r>
              <a:rPr lang="fi-FI" dirty="0"/>
              <a:t> en person </a:t>
            </a:r>
            <a:r>
              <a:rPr lang="fi-FI" dirty="0" err="1"/>
              <a:t>förklara</a:t>
            </a:r>
            <a:r>
              <a:rPr lang="fi-FI" dirty="0"/>
              <a:t> </a:t>
            </a:r>
            <a:r>
              <a:rPr lang="fi-FI" dirty="0" err="1"/>
              <a:t>åt</a:t>
            </a:r>
            <a:r>
              <a:rPr lang="fi-FI" dirty="0"/>
              <a:t> </a:t>
            </a:r>
            <a:r>
              <a:rPr lang="fi-FI" dirty="0" err="1"/>
              <a:t>gången</a:t>
            </a:r>
            <a:r>
              <a:rPr lang="fi-FI" dirty="0"/>
              <a:t> </a:t>
            </a:r>
            <a:r>
              <a:rPr lang="fi-FI" dirty="0" err="1"/>
              <a:t>och</a:t>
            </a:r>
            <a:r>
              <a:rPr lang="fi-FI" dirty="0"/>
              <a:t> </a:t>
            </a:r>
            <a:r>
              <a:rPr lang="fi-FI" dirty="0" err="1"/>
              <a:t>den</a:t>
            </a:r>
            <a:r>
              <a:rPr lang="fi-FI" dirty="0"/>
              <a:t> </a:t>
            </a:r>
            <a:r>
              <a:rPr lang="fi-FI" dirty="0" err="1"/>
              <a:t>som</a:t>
            </a:r>
            <a:r>
              <a:rPr lang="fi-FI" dirty="0"/>
              <a:t> </a:t>
            </a:r>
            <a:r>
              <a:rPr lang="fi-FI" dirty="0" err="1"/>
              <a:t>gissar</a:t>
            </a:r>
            <a:r>
              <a:rPr lang="fi-FI" dirty="0"/>
              <a:t> </a:t>
            </a:r>
            <a:r>
              <a:rPr lang="fi-FI" dirty="0" err="1"/>
              <a:t>rätt</a:t>
            </a:r>
            <a:r>
              <a:rPr lang="fi-FI" dirty="0"/>
              <a:t> </a:t>
            </a:r>
            <a:r>
              <a:rPr lang="fi-FI" dirty="0" err="1"/>
              <a:t>ord</a:t>
            </a:r>
            <a:r>
              <a:rPr lang="fi-FI" dirty="0"/>
              <a:t> </a:t>
            </a:r>
            <a:r>
              <a:rPr lang="fi-FI" dirty="0" err="1"/>
              <a:t>får</a:t>
            </a:r>
            <a:r>
              <a:rPr lang="fi-FI" dirty="0"/>
              <a:t> en </a:t>
            </a:r>
            <a:r>
              <a:rPr lang="fi-FI" dirty="0" err="1"/>
              <a:t>poäng</a:t>
            </a:r>
            <a:r>
              <a:rPr lang="fi-FI" dirty="0"/>
              <a:t>. Alla </a:t>
            </a:r>
            <a:r>
              <a:rPr lang="fi-FI" dirty="0" err="1"/>
              <a:t>kan</a:t>
            </a:r>
            <a:r>
              <a:rPr lang="fi-FI" dirty="0"/>
              <a:t> </a:t>
            </a:r>
            <a:r>
              <a:rPr lang="fi-FI" dirty="0" err="1"/>
              <a:t>t.ex</a:t>
            </a:r>
            <a:r>
              <a:rPr lang="fi-FI" dirty="0"/>
              <a:t>. </a:t>
            </a:r>
            <a:r>
              <a:rPr lang="fi-FI" dirty="0" err="1"/>
              <a:t>Förklara</a:t>
            </a:r>
            <a:r>
              <a:rPr lang="fi-FI" dirty="0"/>
              <a:t> 1-2 min/</a:t>
            </a:r>
            <a:r>
              <a:rPr lang="fi-FI" dirty="0" err="1"/>
              <a:t>tur</a:t>
            </a:r>
            <a:r>
              <a:rPr lang="fi-FI" dirty="0"/>
              <a:t>. </a:t>
            </a:r>
            <a:r>
              <a:rPr lang="fi-FI" dirty="0" err="1"/>
              <a:t>Ordet</a:t>
            </a:r>
            <a:r>
              <a:rPr lang="fi-FI" dirty="0"/>
              <a:t> </a:t>
            </a:r>
            <a:r>
              <a:rPr lang="fi-FI" dirty="0" err="1"/>
              <a:t>på</a:t>
            </a:r>
            <a:r>
              <a:rPr lang="fi-FI" dirty="0"/>
              <a:t> </a:t>
            </a:r>
            <a:r>
              <a:rPr lang="fi-FI" dirty="0" err="1"/>
              <a:t>lappen</a:t>
            </a:r>
            <a:r>
              <a:rPr lang="fi-FI" dirty="0"/>
              <a:t> </a:t>
            </a:r>
            <a:r>
              <a:rPr lang="fi-FI" dirty="0" err="1"/>
              <a:t>får</a:t>
            </a:r>
            <a:r>
              <a:rPr lang="fi-FI" dirty="0"/>
              <a:t> </a:t>
            </a:r>
            <a:r>
              <a:rPr lang="fi-FI" dirty="0" err="1"/>
              <a:t>inte</a:t>
            </a:r>
            <a:r>
              <a:rPr lang="fi-FI" dirty="0"/>
              <a:t> </a:t>
            </a:r>
            <a:r>
              <a:rPr lang="fi-FI" dirty="0" err="1"/>
              <a:t>nämnas</a:t>
            </a:r>
            <a:r>
              <a:rPr lang="fi-FI" dirty="0"/>
              <a:t>. </a:t>
            </a:r>
            <a:r>
              <a:rPr lang="fi-FI" dirty="0" err="1"/>
              <a:t>Om</a:t>
            </a:r>
            <a:r>
              <a:rPr lang="fi-FI" dirty="0"/>
              <a:t> </a:t>
            </a:r>
            <a:r>
              <a:rPr lang="fi-FI" dirty="0" err="1"/>
              <a:t>deltagarna</a:t>
            </a:r>
            <a:r>
              <a:rPr lang="fi-FI" dirty="0"/>
              <a:t> </a:t>
            </a:r>
            <a:r>
              <a:rPr lang="fi-FI" dirty="0" err="1"/>
              <a:t>är</a:t>
            </a:r>
            <a:r>
              <a:rPr lang="fi-FI" dirty="0"/>
              <a:t> </a:t>
            </a:r>
            <a:r>
              <a:rPr lang="fi-FI" dirty="0" err="1"/>
              <a:t>flera</a:t>
            </a:r>
            <a:r>
              <a:rPr lang="fi-FI" dirty="0"/>
              <a:t> </a:t>
            </a:r>
            <a:r>
              <a:rPr lang="fi-FI" dirty="0" err="1"/>
              <a:t>kan</a:t>
            </a:r>
            <a:r>
              <a:rPr lang="fi-FI" dirty="0"/>
              <a:t> </a:t>
            </a:r>
            <a:r>
              <a:rPr lang="fi-FI" dirty="0" err="1"/>
              <a:t>man</a:t>
            </a:r>
            <a:r>
              <a:rPr lang="fi-FI" dirty="0"/>
              <a:t> </a:t>
            </a:r>
            <a:r>
              <a:rPr lang="fi-FI" dirty="0" err="1"/>
              <a:t>dela</a:t>
            </a:r>
            <a:r>
              <a:rPr lang="fi-FI" dirty="0"/>
              <a:t> </a:t>
            </a:r>
            <a:r>
              <a:rPr lang="fi-FI" dirty="0" err="1"/>
              <a:t>gruppen</a:t>
            </a:r>
            <a:r>
              <a:rPr lang="fi-FI" dirty="0"/>
              <a:t> i </a:t>
            </a:r>
            <a:r>
              <a:rPr lang="fi-FI" dirty="0" err="1"/>
              <a:t>två</a:t>
            </a:r>
            <a:r>
              <a:rPr lang="fi-FI" dirty="0"/>
              <a:t> lag. En </a:t>
            </a:r>
            <a:r>
              <a:rPr lang="fi-FI" dirty="0" err="1"/>
              <a:t>ur</a:t>
            </a:r>
            <a:r>
              <a:rPr lang="fi-FI" dirty="0"/>
              <a:t> </a:t>
            </a:r>
            <a:r>
              <a:rPr lang="fi-FI" dirty="0" err="1"/>
              <a:t>varje</a:t>
            </a:r>
            <a:r>
              <a:rPr lang="fi-FI" dirty="0"/>
              <a:t> lag  </a:t>
            </a:r>
            <a:r>
              <a:rPr lang="fi-FI" dirty="0" err="1"/>
              <a:t>förklarar</a:t>
            </a:r>
            <a:r>
              <a:rPr lang="fi-FI" dirty="0"/>
              <a:t> i </a:t>
            </a:r>
            <a:r>
              <a:rPr lang="fi-FI" dirty="0" err="1"/>
              <a:t>tur</a:t>
            </a:r>
            <a:r>
              <a:rPr lang="fi-FI" dirty="0"/>
              <a:t> </a:t>
            </a:r>
            <a:r>
              <a:rPr lang="fi-FI" dirty="0" err="1"/>
              <a:t>och</a:t>
            </a:r>
            <a:r>
              <a:rPr lang="fi-FI" dirty="0"/>
              <a:t> </a:t>
            </a:r>
            <a:r>
              <a:rPr lang="fi-FI" dirty="0" err="1"/>
              <a:t>ordning</a:t>
            </a:r>
            <a:r>
              <a:rPr lang="fi-FI" dirty="0"/>
              <a:t> </a:t>
            </a:r>
            <a:r>
              <a:rPr lang="fi-FI" dirty="0" err="1"/>
              <a:t>och</a:t>
            </a:r>
            <a:r>
              <a:rPr lang="fi-FI" dirty="0"/>
              <a:t> </a:t>
            </a:r>
            <a:r>
              <a:rPr lang="fi-FI" dirty="0" err="1"/>
              <a:t>det</a:t>
            </a:r>
            <a:r>
              <a:rPr lang="fi-FI" dirty="0"/>
              <a:t> </a:t>
            </a:r>
            <a:r>
              <a:rPr lang="fi-FI" dirty="0" err="1"/>
              <a:t>egna</a:t>
            </a:r>
            <a:r>
              <a:rPr lang="fi-FI" dirty="0"/>
              <a:t> </a:t>
            </a:r>
            <a:r>
              <a:rPr lang="fi-FI" dirty="0" err="1"/>
              <a:t>laget</a:t>
            </a:r>
            <a:r>
              <a:rPr lang="fi-FI" dirty="0"/>
              <a:t> </a:t>
            </a:r>
            <a:r>
              <a:rPr lang="fi-FI" dirty="0" err="1"/>
              <a:t>får</a:t>
            </a:r>
            <a:r>
              <a:rPr lang="fi-FI" dirty="0"/>
              <a:t> </a:t>
            </a:r>
            <a:r>
              <a:rPr lang="fi-FI" dirty="0" err="1"/>
              <a:t>gissa</a:t>
            </a:r>
            <a:r>
              <a:rPr lang="fi-FI" dirty="0"/>
              <a:t>. För </a:t>
            </a:r>
            <a:r>
              <a:rPr lang="fi-FI" dirty="0" err="1"/>
              <a:t>varje</a:t>
            </a:r>
            <a:r>
              <a:rPr lang="fi-FI" dirty="0"/>
              <a:t> </a:t>
            </a:r>
            <a:r>
              <a:rPr lang="fi-FI" dirty="0" err="1"/>
              <a:t>rätt</a:t>
            </a:r>
            <a:r>
              <a:rPr lang="fi-FI" dirty="0"/>
              <a:t> </a:t>
            </a:r>
            <a:r>
              <a:rPr lang="fi-FI" dirty="0" err="1"/>
              <a:t>gissning</a:t>
            </a:r>
            <a:r>
              <a:rPr lang="fi-FI" dirty="0"/>
              <a:t> </a:t>
            </a:r>
            <a:r>
              <a:rPr lang="fi-FI" dirty="0" err="1"/>
              <a:t>får</a:t>
            </a:r>
            <a:r>
              <a:rPr lang="fi-FI" dirty="0"/>
              <a:t> </a:t>
            </a:r>
            <a:r>
              <a:rPr lang="fi-FI" dirty="0" err="1"/>
              <a:t>laget</a:t>
            </a:r>
            <a:r>
              <a:rPr lang="fi-FI" dirty="0"/>
              <a:t> ett </a:t>
            </a:r>
            <a:r>
              <a:rPr lang="fi-FI" dirty="0" err="1"/>
              <a:t>poäng</a:t>
            </a:r>
            <a:r>
              <a:rPr lang="fi-FI" dirty="0"/>
              <a:t>. </a:t>
            </a:r>
            <a:r>
              <a:rPr lang="fi-FI" dirty="0" err="1"/>
              <a:t>Då</a:t>
            </a:r>
            <a:r>
              <a:rPr lang="fi-FI" dirty="0"/>
              <a:t> </a:t>
            </a:r>
            <a:r>
              <a:rPr lang="fi-FI" dirty="0" err="1"/>
              <a:t>tiden</a:t>
            </a:r>
            <a:r>
              <a:rPr lang="fi-FI" dirty="0"/>
              <a:t> tagit </a:t>
            </a:r>
            <a:r>
              <a:rPr lang="fi-FI" dirty="0" err="1"/>
              <a:t>slut</a:t>
            </a:r>
            <a:r>
              <a:rPr lang="fi-FI" dirty="0"/>
              <a:t> </a:t>
            </a:r>
            <a:r>
              <a:rPr lang="fi-FI" dirty="0" err="1"/>
              <a:t>får</a:t>
            </a:r>
            <a:r>
              <a:rPr lang="fi-FI" dirty="0"/>
              <a:t> </a:t>
            </a:r>
            <a:r>
              <a:rPr lang="fi-FI" dirty="0" err="1"/>
              <a:t>man</a:t>
            </a:r>
            <a:r>
              <a:rPr lang="fi-FI" dirty="0"/>
              <a:t> </a:t>
            </a:r>
            <a:r>
              <a:rPr lang="fi-FI" dirty="0" err="1"/>
              <a:t>förklara</a:t>
            </a:r>
            <a:r>
              <a:rPr lang="fi-FI" dirty="0"/>
              <a:t> </a:t>
            </a:r>
            <a:r>
              <a:rPr lang="fi-FI" dirty="0" err="1"/>
              <a:t>ordet</a:t>
            </a:r>
            <a:r>
              <a:rPr lang="fi-FI" dirty="0"/>
              <a:t> </a:t>
            </a:r>
            <a:r>
              <a:rPr lang="fi-FI" dirty="0" err="1"/>
              <a:t>till</a:t>
            </a:r>
            <a:r>
              <a:rPr lang="fi-FI" dirty="0"/>
              <a:t> </a:t>
            </a:r>
            <a:r>
              <a:rPr lang="fi-FI" dirty="0" err="1"/>
              <a:t>slut</a:t>
            </a:r>
            <a:r>
              <a:rPr lang="fi-FI" dirty="0"/>
              <a:t>, </a:t>
            </a:r>
            <a:r>
              <a:rPr lang="fi-FI" dirty="0" err="1"/>
              <a:t>men</a:t>
            </a:r>
            <a:r>
              <a:rPr lang="fi-FI" dirty="0"/>
              <a:t> </a:t>
            </a:r>
            <a:r>
              <a:rPr lang="fi-FI" dirty="0" err="1"/>
              <a:t>då</a:t>
            </a:r>
            <a:r>
              <a:rPr lang="fi-FI" dirty="0"/>
              <a:t> </a:t>
            </a:r>
            <a:r>
              <a:rPr lang="fi-FI" dirty="0" err="1"/>
              <a:t>får</a:t>
            </a:r>
            <a:r>
              <a:rPr lang="fi-FI" dirty="0"/>
              <a:t> </a:t>
            </a:r>
            <a:r>
              <a:rPr lang="fi-FI" dirty="0" err="1"/>
              <a:t>också</a:t>
            </a:r>
            <a:r>
              <a:rPr lang="fi-FI" dirty="0"/>
              <a:t> </a:t>
            </a:r>
            <a:r>
              <a:rPr lang="fi-FI" dirty="0" err="1"/>
              <a:t>motståndarlaget</a:t>
            </a:r>
            <a:r>
              <a:rPr lang="fi-FI" dirty="0"/>
              <a:t> </a:t>
            </a:r>
            <a:r>
              <a:rPr lang="fi-FI" dirty="0" err="1"/>
              <a:t>gissa</a:t>
            </a:r>
            <a:r>
              <a:rPr lang="fi-FI"/>
              <a:t>.</a:t>
            </a:r>
            <a:endParaRPr lang="fi-FI" dirty="0"/>
          </a:p>
        </p:txBody>
      </p:sp>
      <p:sp>
        <p:nvSpPr>
          <p:cNvPr id="4" name="Slide Number Placeholder 3"/>
          <p:cNvSpPr>
            <a:spLocks noGrp="1"/>
          </p:cNvSpPr>
          <p:nvPr>
            <p:ph type="sldNum" sz="quarter" idx="5"/>
          </p:nvPr>
        </p:nvSpPr>
        <p:spPr/>
        <p:txBody>
          <a:bodyPr/>
          <a:lstStyle/>
          <a:p>
            <a:fld id="{D9D1C9AF-C8A2-E248-9C2D-AAFE8E0C60B5}" type="slidenum">
              <a:rPr lang="fi-FI" smtClean="0"/>
              <a:t>21</a:t>
            </a:fld>
            <a:endParaRPr lang="fi-FI"/>
          </a:p>
        </p:txBody>
      </p:sp>
    </p:spTree>
    <p:extLst>
      <p:ext uri="{BB962C8B-B14F-4D97-AF65-F5344CB8AC3E}">
        <p14:creationId xmlns:p14="http://schemas.microsoft.com/office/powerpoint/2010/main" val="198806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3</a:t>
            </a:fld>
            <a:endParaRPr lang="fi-FI"/>
          </a:p>
        </p:txBody>
      </p:sp>
    </p:spTree>
    <p:extLst>
      <p:ext uri="{BB962C8B-B14F-4D97-AF65-F5344CB8AC3E}">
        <p14:creationId xmlns:p14="http://schemas.microsoft.com/office/powerpoint/2010/main" val="882266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Myös toimintalinjauksesta: </a:t>
            </a:r>
          </a:p>
          <a:p>
            <a:r>
              <a:rPr lang="en-US" dirty="0" err="1"/>
              <a:t>Auttamistoimintamme</a:t>
            </a:r>
            <a:r>
              <a:rPr lang="en-US" dirty="0"/>
              <a:t> </a:t>
            </a:r>
            <a:r>
              <a:rPr lang="en-US" dirty="0" err="1"/>
              <a:t>kotimaassa</a:t>
            </a:r>
            <a:r>
              <a:rPr lang="en-US" dirty="0"/>
              <a:t> ja </a:t>
            </a:r>
            <a:r>
              <a:rPr lang="en-US" dirty="0" err="1"/>
              <a:t>kansainvälisessä</a:t>
            </a:r>
            <a:r>
              <a:rPr lang="en-US" dirty="0"/>
              <a:t> </a:t>
            </a:r>
            <a:r>
              <a:rPr lang="en-US" dirty="0" err="1"/>
              <a:t>yhteistyössä</a:t>
            </a:r>
            <a:r>
              <a:rPr lang="en-US" dirty="0"/>
              <a:t> </a:t>
            </a:r>
            <a:r>
              <a:rPr lang="en-US" dirty="0" err="1"/>
              <a:t>perustuu</a:t>
            </a:r>
            <a:r>
              <a:rPr lang="en-US" dirty="0"/>
              <a:t> </a:t>
            </a:r>
            <a:r>
              <a:rPr lang="en-US" dirty="0" err="1"/>
              <a:t>vapaaehtoisten</a:t>
            </a:r>
            <a:r>
              <a:rPr lang="en-US" dirty="0"/>
              <a:t> </a:t>
            </a:r>
            <a:r>
              <a:rPr lang="en-US" dirty="0" err="1"/>
              <a:t>kokemukseen</a:t>
            </a:r>
            <a:r>
              <a:rPr lang="en-US" dirty="0"/>
              <a:t>, </a:t>
            </a:r>
            <a:r>
              <a:rPr lang="en-US" dirty="0" err="1"/>
              <a:t>toimintaamme</a:t>
            </a:r>
            <a:r>
              <a:rPr lang="en-US" dirty="0"/>
              <a:t> </a:t>
            </a:r>
            <a:r>
              <a:rPr lang="en-US" dirty="0" err="1"/>
              <a:t>osana</a:t>
            </a:r>
            <a:r>
              <a:rPr lang="en-US" dirty="0"/>
              <a:t> </a:t>
            </a:r>
            <a:r>
              <a:rPr lang="en-US" dirty="0" err="1"/>
              <a:t>paikallista</a:t>
            </a:r>
            <a:r>
              <a:rPr lang="en-US" dirty="0"/>
              <a:t> </a:t>
            </a:r>
            <a:r>
              <a:rPr lang="en-US" dirty="0" err="1"/>
              <a:t>yhteisöä</a:t>
            </a:r>
            <a:r>
              <a:rPr lang="en-US" dirty="0"/>
              <a:t>, </a:t>
            </a:r>
            <a:r>
              <a:rPr lang="en-US" dirty="0" err="1"/>
              <a:t>avuntarpeiden</a:t>
            </a:r>
            <a:r>
              <a:rPr lang="en-US" dirty="0"/>
              <a:t> </a:t>
            </a:r>
            <a:r>
              <a:rPr lang="en-US" dirty="0" err="1"/>
              <a:t>tunnistamiseen</a:t>
            </a:r>
            <a:r>
              <a:rPr lang="en-US" dirty="0"/>
              <a:t> </a:t>
            </a:r>
            <a:r>
              <a:rPr lang="en-US" dirty="0" err="1"/>
              <a:t>sekä</a:t>
            </a:r>
            <a:r>
              <a:rPr lang="en-US" dirty="0"/>
              <a:t> </a:t>
            </a:r>
            <a:r>
              <a:rPr lang="en-US" dirty="0" err="1"/>
              <a:t>saatavilla</a:t>
            </a:r>
            <a:r>
              <a:rPr lang="en-US" dirty="0"/>
              <a:t> </a:t>
            </a:r>
            <a:r>
              <a:rPr lang="en-US" dirty="0" err="1"/>
              <a:t>olevaan</a:t>
            </a:r>
            <a:r>
              <a:rPr lang="en-US" dirty="0"/>
              <a:t> </a:t>
            </a:r>
            <a:r>
              <a:rPr lang="en-US" dirty="0" err="1"/>
              <a:t>luotettavaan</a:t>
            </a:r>
            <a:r>
              <a:rPr lang="en-US" dirty="0"/>
              <a:t> </a:t>
            </a:r>
            <a:r>
              <a:rPr lang="en-US" dirty="0" err="1"/>
              <a:t>tietoon</a:t>
            </a:r>
            <a:r>
              <a:rPr lang="en-US" dirty="0"/>
              <a:t>. </a:t>
            </a:r>
          </a:p>
          <a:p>
            <a:r>
              <a:rPr lang="en-US" dirty="0" err="1"/>
              <a:t>Verenluovuttajat</a:t>
            </a:r>
            <a:r>
              <a:rPr lang="en-US" dirty="0"/>
              <a:t> ja </a:t>
            </a:r>
            <a:r>
              <a:rPr lang="en-US" dirty="0" err="1"/>
              <a:t>kantasolujen</a:t>
            </a:r>
            <a:r>
              <a:rPr lang="en-US" dirty="0"/>
              <a:t> </a:t>
            </a:r>
            <a:r>
              <a:rPr lang="en-US" dirty="0" err="1"/>
              <a:t>luovuttajat</a:t>
            </a:r>
            <a:r>
              <a:rPr lang="en-US" dirty="0"/>
              <a:t> </a:t>
            </a:r>
            <a:r>
              <a:rPr lang="en-US" dirty="0" err="1"/>
              <a:t>ovat</a:t>
            </a:r>
            <a:r>
              <a:rPr lang="en-US" dirty="0"/>
              <a:t> </a:t>
            </a:r>
            <a:r>
              <a:rPr lang="en-US" dirty="0" err="1"/>
              <a:t>tärkeitä</a:t>
            </a:r>
            <a:r>
              <a:rPr lang="en-US" dirty="0"/>
              <a:t> </a:t>
            </a:r>
            <a:r>
              <a:rPr lang="en-US" dirty="0" err="1"/>
              <a:t>kumppaneitamme</a:t>
            </a:r>
            <a:r>
              <a:rPr lang="en-US" dirty="0"/>
              <a:t> </a:t>
            </a:r>
            <a:r>
              <a:rPr lang="en-US" dirty="0" err="1"/>
              <a:t>auttamisessa</a:t>
            </a:r>
            <a:r>
              <a:rPr lang="en-US" dirty="0"/>
              <a:t>. </a:t>
            </a:r>
          </a:p>
          <a:p>
            <a:endParaRPr lang="fi-FI" dirty="0"/>
          </a:p>
        </p:txBody>
      </p:sp>
      <p:sp>
        <p:nvSpPr>
          <p:cNvPr id="4" name="Slide Number Placeholder 3"/>
          <p:cNvSpPr>
            <a:spLocks noGrp="1"/>
          </p:cNvSpPr>
          <p:nvPr>
            <p:ph type="sldNum" sz="quarter" idx="5"/>
          </p:nvPr>
        </p:nvSpPr>
        <p:spPr/>
        <p:txBody>
          <a:bodyPr/>
          <a:lstStyle/>
          <a:p>
            <a:fld id="{D9D1C9AF-C8A2-E248-9C2D-AAFE8E0C60B5}" type="slidenum">
              <a:rPr lang="fi-FI" smtClean="0"/>
              <a:t>4</a:t>
            </a:fld>
            <a:endParaRPr lang="fi-FI"/>
          </a:p>
        </p:txBody>
      </p:sp>
    </p:spTree>
    <p:extLst>
      <p:ext uri="{BB962C8B-B14F-4D97-AF65-F5344CB8AC3E}">
        <p14:creationId xmlns:p14="http://schemas.microsoft.com/office/powerpoint/2010/main" val="191018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Inhimillisyyden</a:t>
            </a:r>
            <a:r>
              <a:rPr lang="en-US" dirty="0">
                <a:cs typeface="Calibri"/>
              </a:rPr>
              <a:t> </a:t>
            </a:r>
            <a:r>
              <a:rPr lang="en-US" dirty="0" err="1">
                <a:cs typeface="Calibri"/>
              </a:rPr>
              <a:t>periaate</a:t>
            </a:r>
            <a:r>
              <a:rPr lang="en-US" dirty="0">
                <a:cs typeface="Calibri"/>
              </a:rPr>
              <a:t> </a:t>
            </a:r>
            <a:r>
              <a:rPr lang="en-US" dirty="0" err="1">
                <a:cs typeface="Calibri"/>
              </a:rPr>
              <a:t>sisältää</a:t>
            </a:r>
            <a:r>
              <a:rPr lang="en-US" dirty="0">
                <a:cs typeface="Calibri"/>
              </a:rPr>
              <a:t> </a:t>
            </a:r>
            <a:r>
              <a:rPr lang="en-US" dirty="0" err="1">
                <a:cs typeface="Calibri"/>
              </a:rPr>
              <a:t>myös</a:t>
            </a:r>
            <a:r>
              <a:rPr lang="en-US" dirty="0">
                <a:cs typeface="Calibri"/>
              </a:rPr>
              <a:t> </a:t>
            </a:r>
            <a:r>
              <a:rPr lang="en-US" dirty="0" err="1">
                <a:cs typeface="Calibri"/>
              </a:rPr>
              <a:t>terveyden</a:t>
            </a:r>
            <a:r>
              <a:rPr lang="en-US" dirty="0">
                <a:cs typeface="Calibri"/>
              </a:rPr>
              <a:t> </a:t>
            </a:r>
            <a:r>
              <a:rPr lang="en-US" dirty="0" err="1">
                <a:cs typeface="Calibri"/>
              </a:rPr>
              <a:t>edistämisen</a:t>
            </a:r>
            <a:r>
              <a:rPr lang="en-US" dirty="0">
                <a:cs typeface="Calibri"/>
              </a:rPr>
              <a:t>. </a:t>
            </a:r>
            <a:r>
              <a:rPr lang="en-US" dirty="0" err="1">
                <a:cs typeface="Calibri"/>
              </a:rPr>
              <a:t>Perehdytään</a:t>
            </a:r>
            <a:r>
              <a:rPr lang="en-US" dirty="0">
                <a:cs typeface="Calibri"/>
              </a:rPr>
              <a:t> </a:t>
            </a:r>
            <a:r>
              <a:rPr lang="en-US" dirty="0" err="1">
                <a:cs typeface="Calibri"/>
              </a:rPr>
              <a:t>hieman</a:t>
            </a:r>
            <a:r>
              <a:rPr lang="en-US" dirty="0">
                <a:cs typeface="Calibri"/>
              </a:rPr>
              <a:t> </a:t>
            </a:r>
            <a:r>
              <a:rPr lang="en-US" dirty="0" err="1">
                <a:cs typeface="Calibri"/>
              </a:rPr>
              <a:t>myöhemmin</a:t>
            </a:r>
            <a:r>
              <a:rPr lang="en-US" dirty="0">
                <a:cs typeface="Calibri"/>
              </a:rPr>
              <a:t> </a:t>
            </a:r>
            <a:r>
              <a:rPr lang="en-US" dirty="0" err="1">
                <a:cs typeface="Calibri"/>
              </a:rPr>
              <a:t>enemmän</a:t>
            </a:r>
            <a:r>
              <a:rPr lang="en-US" dirty="0">
                <a:cs typeface="Calibri"/>
              </a:rPr>
              <a:t> </a:t>
            </a:r>
            <a:r>
              <a:rPr lang="en-US" dirty="0" err="1">
                <a:cs typeface="Calibri"/>
              </a:rPr>
              <a:t>periaatteisiin</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Lähde</a:t>
            </a:r>
            <a:r>
              <a:rPr lang="en-US" dirty="0">
                <a:cs typeface="Calibri"/>
              </a:rPr>
              <a:t>: </a:t>
            </a:r>
            <a:r>
              <a:rPr lang="fi-FI" dirty="0">
                <a:hlinkClick r:id="rId3"/>
              </a:rPr>
              <a:t>Punaisen Ristin toimintaa ohjaa seitsemän periaatetta. - Punainen Risti</a:t>
            </a:r>
            <a:r>
              <a:rPr lang="fi-FI" dirty="0"/>
              <a:t> </a:t>
            </a:r>
            <a:r>
              <a:rPr lang="fi-FI" dirty="0">
                <a:hlinkClick r:id="rId3"/>
              </a:rPr>
              <a:t>https://www.punainenristi.fi/tyomme/periaatteet/</a:t>
            </a:r>
            <a:endParaRPr lang="fi-FI" dirty="0"/>
          </a:p>
        </p:txBody>
      </p:sp>
      <p:sp>
        <p:nvSpPr>
          <p:cNvPr id="4" name="Slide Number Placeholder 3"/>
          <p:cNvSpPr>
            <a:spLocks noGrp="1"/>
          </p:cNvSpPr>
          <p:nvPr>
            <p:ph type="sldNum" sz="quarter" idx="5"/>
          </p:nvPr>
        </p:nvSpPr>
        <p:spPr/>
        <p:txBody>
          <a:bodyPr/>
          <a:lstStyle/>
          <a:p>
            <a:fld id="{D9D1C9AF-C8A2-E248-9C2D-AAFE8E0C60B5}" type="slidenum">
              <a:rPr lang="fi-FI" smtClean="0"/>
              <a:t>5</a:t>
            </a:fld>
            <a:endParaRPr lang="fi-FI"/>
          </a:p>
        </p:txBody>
      </p:sp>
    </p:spTree>
    <p:extLst>
      <p:ext uri="{BB962C8B-B14F-4D97-AF65-F5344CB8AC3E}">
        <p14:creationId xmlns:p14="http://schemas.microsoft.com/office/powerpoint/2010/main" val="935694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Terveyden edistäminen SPR:ssä perustuu näihin neljään toimintamuotoon. Jos ryhmä on erityisen orientoitunut johonkin toimintamuotoon, voit kysyä, mitä heille tulee mieleen muista toimintamuodoista. Seuraavissa käydään lyhyesti läpi kutakin toimintamuotoa.</a:t>
            </a:r>
          </a:p>
        </p:txBody>
      </p:sp>
      <p:sp>
        <p:nvSpPr>
          <p:cNvPr id="4" name="Slide Number Placeholder 3"/>
          <p:cNvSpPr>
            <a:spLocks noGrp="1"/>
          </p:cNvSpPr>
          <p:nvPr>
            <p:ph type="sldNum" sz="quarter" idx="5"/>
          </p:nvPr>
        </p:nvSpPr>
        <p:spPr/>
        <p:txBody>
          <a:bodyPr/>
          <a:lstStyle/>
          <a:p>
            <a:fld id="{D9D1C9AF-C8A2-E248-9C2D-AAFE8E0C60B5}" type="slidenum">
              <a:rPr lang="fi-FI" smtClean="0"/>
              <a:t>6</a:t>
            </a:fld>
            <a:endParaRPr lang="fi-FI"/>
          </a:p>
        </p:txBody>
      </p:sp>
    </p:spTree>
    <p:extLst>
      <p:ext uri="{BB962C8B-B14F-4D97-AF65-F5344CB8AC3E}">
        <p14:creationId xmlns:p14="http://schemas.microsoft.com/office/powerpoint/2010/main" val="2934332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SPR:n vapaaehtoiset keskustelevat ihmisten kanssa seksuaaliterveys-asioista mm. festareille ja muissa tapahtumissa, messuilla, kouluissa, varuskunnissa ja nuorisotaloilla. Toiminta voi olla luennon tai esittelypisteen pitämistä tai kiertävää työtä esim. festareilla tai nuorten ajanviettopaikoissa. Materiaaleja: Kondomiajokortti, Kumikoulu, Tiedä faktat HIV:stä, Saanko luvan?-visa.</a:t>
            </a:r>
          </a:p>
        </p:txBody>
      </p:sp>
      <p:sp>
        <p:nvSpPr>
          <p:cNvPr id="4" name="Slide Number Placeholder 3"/>
          <p:cNvSpPr>
            <a:spLocks noGrp="1"/>
          </p:cNvSpPr>
          <p:nvPr>
            <p:ph type="sldNum" sz="quarter" idx="5"/>
          </p:nvPr>
        </p:nvSpPr>
        <p:spPr/>
        <p:txBody>
          <a:bodyPr/>
          <a:lstStyle/>
          <a:p>
            <a:fld id="{D9D1C9AF-C8A2-E248-9C2D-AAFE8E0C60B5}" type="slidenum">
              <a:rPr lang="fi-FI" smtClean="0"/>
              <a:t>7</a:t>
            </a:fld>
            <a:endParaRPr lang="fi-FI"/>
          </a:p>
        </p:txBody>
      </p:sp>
    </p:spTree>
    <p:extLst>
      <p:ext uri="{BB962C8B-B14F-4D97-AF65-F5344CB8AC3E}">
        <p14:creationId xmlns:p14="http://schemas.microsoft.com/office/powerpoint/2010/main" val="822678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D9D1C9AF-C8A2-E248-9C2D-AAFE8E0C60B5}" type="slidenum">
              <a:rPr lang="fi-FI" smtClean="0"/>
              <a:t>8</a:t>
            </a:fld>
            <a:endParaRPr lang="fi-FI"/>
          </a:p>
        </p:txBody>
      </p:sp>
    </p:spTree>
    <p:extLst>
      <p:ext uri="{BB962C8B-B14F-4D97-AF65-F5344CB8AC3E}">
        <p14:creationId xmlns:p14="http://schemas.microsoft.com/office/powerpoint/2010/main" val="107374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Terveyspisteillä toimii pääasiassa terveydenhuoltoalan ammattilaisia, mutta myös muut terveyden edistämisen vapaaehtoiset voivat osallistua toimintaan. Terveyspiste voi toimia esimerkiksi ruokajakelun yhteydessä tai yhteistyössä ystävätoiminnan kanssa</a:t>
            </a:r>
          </a:p>
        </p:txBody>
      </p:sp>
      <p:sp>
        <p:nvSpPr>
          <p:cNvPr id="4" name="Slide Number Placeholder 3"/>
          <p:cNvSpPr>
            <a:spLocks noGrp="1"/>
          </p:cNvSpPr>
          <p:nvPr>
            <p:ph type="sldNum" sz="quarter" idx="5"/>
          </p:nvPr>
        </p:nvSpPr>
        <p:spPr/>
        <p:txBody>
          <a:bodyPr/>
          <a:lstStyle/>
          <a:p>
            <a:fld id="{D9D1C9AF-C8A2-E248-9C2D-AAFE8E0C60B5}" type="slidenum">
              <a:rPr lang="fi-FI" smtClean="0"/>
              <a:t>9</a:t>
            </a:fld>
            <a:endParaRPr lang="fi-FI"/>
          </a:p>
        </p:txBody>
      </p:sp>
    </p:spTree>
    <p:extLst>
      <p:ext uri="{BB962C8B-B14F-4D97-AF65-F5344CB8AC3E}">
        <p14:creationId xmlns:p14="http://schemas.microsoft.com/office/powerpoint/2010/main" val="185209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
    <p:bg>
      <p:bgPr>
        <a:solidFill>
          <a:schemeClr val="accent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4DE3F7-DC73-574E-BBEF-067A7B976E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3244"/>
            <a:ext cx="9144000" cy="2681191"/>
          </a:xfrm>
          <a:prstGeom prst="rect">
            <a:avLst/>
          </a:prstGeom>
        </p:spPr>
        <p:txBody>
          <a:bodyPr anchor="b"/>
          <a:lstStyle>
            <a:lvl1pPr algn="l">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382"/>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err="1"/>
              <a:t>Click</a:t>
            </a:r>
            <a:r>
              <a:rPr lang="fi-FI" dirty="0"/>
              <a:t> </a:t>
            </a:r>
            <a:r>
              <a:rPr lang="fi-FI" noProof="0" dirty="0"/>
              <a:t>to</a:t>
            </a:r>
            <a:r>
              <a:rPr lang="fi-FI" dirty="0"/>
              <a:t> </a:t>
            </a:r>
            <a:r>
              <a:rPr lang="fi-FI" dirty="0" err="1"/>
              <a:t>edit</a:t>
            </a:r>
            <a:r>
              <a:rPr lang="fi-FI" dirty="0"/>
              <a:t> Master </a:t>
            </a:r>
            <a:r>
              <a:rPr lang="fi-FI" dirty="0" err="1"/>
              <a:t>subtitle</a:t>
            </a:r>
            <a:r>
              <a:rPr lang="fi-FI" dirty="0"/>
              <a:t> </a:t>
            </a:r>
            <a:r>
              <a:rPr lang="fi-FI" dirty="0" err="1"/>
              <a:t>style</a:t>
            </a:r>
            <a:endParaRPr lang="fi-FI" dirty="0"/>
          </a:p>
          <a:p>
            <a:pPr lvl="1"/>
            <a:endParaRPr lang="fi-FI" dirty="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dirty="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1122291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LMIIJAK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0" name="Title 1">
            <a:extLst>
              <a:ext uri="{FF2B5EF4-FFF2-40B4-BE49-F238E27FC236}">
                <a16:creationId xmlns:a16="http://schemas.microsoft.com/office/drawing/2014/main" id="{8201F7B3-E497-3049-89EB-99DA34C1966B}"/>
              </a:ext>
            </a:extLst>
          </p:cNvPr>
          <p:cNvSpPr>
            <a:spLocks noGrp="1"/>
          </p:cNvSpPr>
          <p:nvPr>
            <p:ph type="title"/>
          </p:nvPr>
        </p:nvSpPr>
        <p:spPr>
          <a:xfrm>
            <a:off x="266700" y="429917"/>
            <a:ext cx="10515600" cy="781750"/>
          </a:xfrm>
          <a:prstGeom prst="rect">
            <a:avLst/>
          </a:prstGeom>
        </p:spPr>
        <p:txBody>
          <a:bodyPr/>
          <a:lstStyle>
            <a:lvl1pPr>
              <a:defRPr sz="3000"/>
            </a:lvl1pPr>
          </a:lstStyle>
          <a:p>
            <a:r>
              <a:rPr lang="fi-FI" noProof="0"/>
              <a:t>Click to edit Master title style</a:t>
            </a:r>
          </a:p>
        </p:txBody>
      </p:sp>
      <p:sp>
        <p:nvSpPr>
          <p:cNvPr id="11" name="Text Placeholder 2">
            <a:extLst>
              <a:ext uri="{FF2B5EF4-FFF2-40B4-BE49-F238E27FC236}">
                <a16:creationId xmlns:a16="http://schemas.microsoft.com/office/drawing/2014/main" id="{800C0C4A-6664-F44A-825B-15E820DCE69D}"/>
              </a:ext>
            </a:extLst>
          </p:cNvPr>
          <p:cNvSpPr>
            <a:spLocks noGrp="1"/>
          </p:cNvSpPr>
          <p:nvPr>
            <p:ph type="body" idx="1"/>
          </p:nvPr>
        </p:nvSpPr>
        <p:spPr>
          <a:xfrm>
            <a:off x="2667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4" name="Text Placeholder 2">
            <a:extLst>
              <a:ext uri="{FF2B5EF4-FFF2-40B4-BE49-F238E27FC236}">
                <a16:creationId xmlns:a16="http://schemas.microsoft.com/office/drawing/2014/main" id="{ABA4081A-9EBF-214E-887F-4F3D6CBC04D7}"/>
              </a:ext>
            </a:extLst>
          </p:cNvPr>
          <p:cNvSpPr>
            <a:spLocks noGrp="1"/>
          </p:cNvSpPr>
          <p:nvPr>
            <p:ph type="body" idx="11"/>
          </p:nvPr>
        </p:nvSpPr>
        <p:spPr>
          <a:xfrm>
            <a:off x="42672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6" name="Text Placeholder 2">
            <a:extLst>
              <a:ext uri="{FF2B5EF4-FFF2-40B4-BE49-F238E27FC236}">
                <a16:creationId xmlns:a16="http://schemas.microsoft.com/office/drawing/2014/main" id="{C5EFE7FF-BFC1-754C-A2F8-6DE833B6B70C}"/>
              </a:ext>
            </a:extLst>
          </p:cNvPr>
          <p:cNvSpPr>
            <a:spLocks noGrp="1"/>
          </p:cNvSpPr>
          <p:nvPr>
            <p:ph type="body" idx="13"/>
          </p:nvPr>
        </p:nvSpPr>
        <p:spPr>
          <a:xfrm>
            <a:off x="8343900" y="1653101"/>
            <a:ext cx="3562350" cy="823912"/>
          </a:xfrm>
        </p:spPr>
        <p:txBody>
          <a:bodyPr anchor="b"/>
          <a:lstStyle>
            <a:lvl1pPr marL="0" indent="0">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2681800"/>
            <a:ext cx="3562350" cy="3890449"/>
          </a:xfrm>
        </p:spPr>
        <p:txBody>
          <a:bodyPr anchor="t"/>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614705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LMI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8" name="Rectangle 7">
            <a:extLst>
              <a:ext uri="{FF2B5EF4-FFF2-40B4-BE49-F238E27FC236}">
                <a16:creationId xmlns:a16="http://schemas.microsoft.com/office/drawing/2014/main" id="{8DC9842C-3555-7E45-9644-0950E85E0A2A}"/>
              </a:ext>
            </a:extLst>
          </p:cNvPr>
          <p:cNvSpPr/>
          <p:nvPr userDrawn="1"/>
        </p:nvSpPr>
        <p:spPr>
          <a:xfrm>
            <a:off x="4068792"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5" name="Text Placeholder 2">
            <a:extLst>
              <a:ext uri="{FF2B5EF4-FFF2-40B4-BE49-F238E27FC236}">
                <a16:creationId xmlns:a16="http://schemas.microsoft.com/office/drawing/2014/main" id="{BAF164FC-7E76-C94C-8284-BB996EB9F5CE}"/>
              </a:ext>
            </a:extLst>
          </p:cNvPr>
          <p:cNvSpPr>
            <a:spLocks noGrp="1"/>
          </p:cNvSpPr>
          <p:nvPr>
            <p:ph type="body" idx="12"/>
          </p:nvPr>
        </p:nvSpPr>
        <p:spPr>
          <a:xfrm>
            <a:off x="42672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072938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OLMIJAKO KÄYTTÖESIMERKK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812320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343901"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4068763" y="0"/>
            <a:ext cx="4054475" cy="6858000"/>
          </a:xfrm>
        </p:spPr>
        <p:txBody>
          <a:bodyPr/>
          <a:lstStyle/>
          <a:p>
            <a:endParaRPr lang="fi-FI" noProof="0"/>
          </a:p>
        </p:txBody>
      </p:sp>
    </p:spTree>
    <p:extLst>
      <p:ext uri="{BB962C8B-B14F-4D97-AF65-F5344CB8AC3E}">
        <p14:creationId xmlns:p14="http://schemas.microsoft.com/office/powerpoint/2010/main" val="2502189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358824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OLMIJAKO KÄYTTÖESIMERKKI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40687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4054418" y="0"/>
            <a:ext cx="406879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3562350" cy="3890449"/>
          </a:xfrm>
        </p:spPr>
        <p:txBody>
          <a:bodyPr anchor="ctr"/>
          <a:lstStyle>
            <a:lvl1pPr marL="0" indent="0">
              <a:spcBef>
                <a:spcPts val="0"/>
              </a:spcBef>
              <a:buNone/>
              <a:defRPr sz="2300" b="0" i="0">
                <a:solidFill>
                  <a:schemeClr val="tx1"/>
                </a:solidFill>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4294159" y="1483775"/>
            <a:ext cx="3562350" cy="3890449"/>
          </a:xfrm>
        </p:spPr>
        <p:txBody>
          <a:bodyPr anchor="ctr"/>
          <a:lstStyle>
            <a:lvl1pPr marL="0" indent="0">
              <a:spcBef>
                <a:spcPts val="0"/>
              </a:spcBef>
              <a:buNone/>
              <a:defRPr sz="2300" b="0" i="0">
                <a:solidFill>
                  <a:schemeClr val="bg1"/>
                </a:solidFill>
                <a:latin typeface="Georgia" panose="02040502050405020303" pitchFamily="18" charset="0"/>
              </a:defRPr>
            </a:lvl1pPr>
            <a:lvl2pPr marL="457200" indent="0">
              <a:buNone/>
              <a:defRPr sz="2300" b="0" i="0">
                <a:solidFill>
                  <a:schemeClr val="bg1"/>
                </a:solidFill>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8123210" y="-1"/>
            <a:ext cx="4122769" cy="6858000"/>
          </a:xfrm>
        </p:spPr>
        <p:txBody>
          <a:bodyPr/>
          <a:lstStyle/>
          <a:p>
            <a:endParaRPr lang="fi-FI" noProof="0"/>
          </a:p>
        </p:txBody>
      </p:sp>
    </p:spTree>
    <p:extLst>
      <p:ext uri="{BB962C8B-B14F-4D97-AF65-F5344CB8AC3E}">
        <p14:creationId xmlns:p14="http://schemas.microsoft.com/office/powerpoint/2010/main" val="8885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HTIAJAKO VÄRI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842C13-CE2E-A64A-9716-170794CB4172}"/>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7650466E-BA06-BF44-A0C7-DD2604FD37F8}"/>
              </a:ext>
            </a:extLst>
          </p:cNvPr>
          <p:cNvSpPr/>
          <p:nvPr userDrawn="1"/>
        </p:nvSpPr>
        <p:spPr>
          <a:xfrm>
            <a:off x="6096000" y="0"/>
            <a:ext cx="6096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3" name="Text Placeholder 2">
            <a:extLst>
              <a:ext uri="{FF2B5EF4-FFF2-40B4-BE49-F238E27FC236}">
                <a16:creationId xmlns:a16="http://schemas.microsoft.com/office/drawing/2014/main" id="{7C170BD7-4792-AB4E-BA25-33FFD4081082}"/>
              </a:ext>
            </a:extLst>
          </p:cNvPr>
          <p:cNvSpPr>
            <a:spLocks noGrp="1"/>
          </p:cNvSpPr>
          <p:nvPr>
            <p:ph type="body" idx="10"/>
          </p:nvPr>
        </p:nvSpPr>
        <p:spPr>
          <a:xfrm>
            <a:off x="266701" y="1483775"/>
            <a:ext cx="5562596"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62701" y="1483775"/>
            <a:ext cx="5562598"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492305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HTIAJAKO KÄYTTÖESIMERKKI">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41334" y="0"/>
            <a:ext cx="613733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218104" y="1483775"/>
            <a:ext cx="5562764" cy="3890449"/>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6108646" y="-1"/>
            <a:ext cx="6137334" cy="6858000"/>
          </a:xfrm>
        </p:spPr>
        <p:txBody>
          <a:bodyPr/>
          <a:lstStyle/>
          <a:p>
            <a:endParaRPr lang="fi-FI" noProof="0"/>
          </a:p>
        </p:txBody>
      </p:sp>
    </p:spTree>
    <p:extLst>
      <p:ext uri="{BB962C8B-B14F-4D97-AF65-F5344CB8AC3E}">
        <p14:creationId xmlns:p14="http://schemas.microsoft.com/office/powerpoint/2010/main" val="769997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HTIAJAKO KÄYTTÖESIMERKK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50466E-BA06-BF44-A0C7-DD2604FD37F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6314104" y="1483776"/>
            <a:ext cx="5562764" cy="3395608"/>
          </a:xfrm>
        </p:spPr>
        <p:txBody>
          <a:bodyPr anchor="ctr"/>
          <a:lstStyle>
            <a:lvl1pPr marL="0" indent="0">
              <a:spcBef>
                <a:spcPts val="0"/>
              </a:spcBef>
              <a:buNone/>
              <a:defRPr sz="2300" b="0" i="0">
                <a:latin typeface="Georgia" panose="02040502050405020303" pitchFamily="18" charset="0"/>
              </a:defRPr>
            </a:lvl1pPr>
            <a:lvl2pPr marL="457200" indent="0">
              <a:buNone/>
              <a:defRPr sz="23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6054666"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6314104" y="5063883"/>
            <a:ext cx="5562764" cy="790817"/>
          </a:xfrm>
        </p:spPr>
        <p:txBody>
          <a:bodyPr anchor="t"/>
          <a:lstStyle>
            <a:lvl1pPr marL="0" indent="0">
              <a:buNone/>
              <a:defRPr sz="1500" b="1" i="0">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543301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KOKUV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B4A7CF-52A9-2744-A095-A908B8D40A6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Picture Placeholder 6">
            <a:extLst>
              <a:ext uri="{FF2B5EF4-FFF2-40B4-BE49-F238E27FC236}">
                <a16:creationId xmlns:a16="http://schemas.microsoft.com/office/drawing/2014/main" id="{64347C94-D7F6-5149-B2B6-878580DA36DA}"/>
              </a:ext>
            </a:extLst>
          </p:cNvPr>
          <p:cNvSpPr>
            <a:spLocks noGrp="1"/>
          </p:cNvSpPr>
          <p:nvPr>
            <p:ph type="pic" sz="quarter" idx="10"/>
          </p:nvPr>
        </p:nvSpPr>
        <p:spPr>
          <a:xfrm>
            <a:off x="0" y="0"/>
            <a:ext cx="12192000" cy="6858000"/>
          </a:xfrm>
        </p:spPr>
        <p:txBody>
          <a:bodyPr/>
          <a:lstStyle/>
          <a:p>
            <a:endParaRPr lang="fi-FI"/>
          </a:p>
        </p:txBody>
      </p:sp>
    </p:spTree>
    <p:extLst>
      <p:ext uri="{BB962C8B-B14F-4D97-AF65-F5344CB8AC3E}">
        <p14:creationId xmlns:p14="http://schemas.microsoft.com/office/powerpoint/2010/main" val="1958522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VA KUVATEKSTILLÄ">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CC56C-5124-B44F-BB14-8E822851C08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12192000" cy="5919788"/>
          </a:xfrm>
        </p:spPr>
        <p:txBody>
          <a:bodyPr/>
          <a:lstStyle/>
          <a:p>
            <a:endParaRPr lang="fi-FI"/>
          </a:p>
        </p:txBody>
      </p:sp>
    </p:spTree>
    <p:extLst>
      <p:ext uri="{BB962C8B-B14F-4D97-AF65-F5344CB8AC3E}">
        <p14:creationId xmlns:p14="http://schemas.microsoft.com/office/powerpoint/2010/main" val="53159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NSI OMA KUVAVALINTA">
    <p:bg>
      <p:bgPr>
        <a:solidFill>
          <a:schemeClr val="bg1"/>
        </a:solidFill>
        <a:effectLst/>
      </p:bgPr>
    </p:bg>
    <p:spTree>
      <p:nvGrpSpPr>
        <p:cNvPr id="1" name=""/>
        <p:cNvGrpSpPr/>
        <p:nvPr/>
      </p:nvGrpSpPr>
      <p:grpSpPr>
        <a:xfrm>
          <a:off x="0" y="0"/>
          <a:ext cx="0" cy="0"/>
          <a:chOff x="0" y="0"/>
          <a:chExt cx="0" cy="0"/>
        </a:xfrm>
      </p:grpSpPr>
      <p:pic>
        <p:nvPicPr>
          <p:cNvPr id="14" name="Picture 13" descr="A group of people walking on a dirt path&#10;&#10;Description automatically generated with medium confidence">
            <a:extLst>
              <a:ext uri="{FF2B5EF4-FFF2-40B4-BE49-F238E27FC236}">
                <a16:creationId xmlns:a16="http://schemas.microsoft.com/office/drawing/2014/main" id="{BD2846D1-CA6C-3547-B194-4AB11C7E68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8191" cy="6858000"/>
          </a:xfrm>
          <a:prstGeom prst="rect">
            <a:avLst/>
          </a:prstGeom>
        </p:spPr>
      </p:pic>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1022896"/>
            <a:ext cx="9144000" cy="2681191"/>
          </a:xfrm>
          <a:prstGeom prst="rect">
            <a:avLst/>
          </a:prstGeom>
        </p:spPr>
        <p:txBody>
          <a:bodyPr anchor="b"/>
          <a:lstStyle>
            <a:lvl1pPr algn="l">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Subtitle 2">
            <a:extLst>
              <a:ext uri="{FF2B5EF4-FFF2-40B4-BE49-F238E27FC236}">
                <a16:creationId xmlns:a16="http://schemas.microsoft.com/office/drawing/2014/main" id="{F22D6800-9BC3-F541-B95C-B3A42CD5E5F2}"/>
              </a:ext>
            </a:extLst>
          </p:cNvPr>
          <p:cNvSpPr>
            <a:spLocks noGrp="1"/>
          </p:cNvSpPr>
          <p:nvPr>
            <p:ph type="subTitle" idx="1"/>
          </p:nvPr>
        </p:nvSpPr>
        <p:spPr>
          <a:xfrm>
            <a:off x="1524000" y="4605034"/>
            <a:ext cx="9144000" cy="7284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err="1"/>
              <a:t>Click</a:t>
            </a:r>
            <a:r>
              <a:rPr lang="fi-FI" noProof="0" dirty="0"/>
              <a:t> to </a:t>
            </a:r>
            <a:r>
              <a:rPr lang="fi-FI" noProof="0" dirty="0" err="1"/>
              <a:t>edit</a:t>
            </a:r>
            <a:r>
              <a:rPr lang="fi-FI" noProof="0" dirty="0"/>
              <a:t> Master </a:t>
            </a:r>
            <a:r>
              <a:rPr lang="fi-FI" noProof="0" dirty="0" err="1"/>
              <a:t>subtitle</a:t>
            </a:r>
            <a:r>
              <a:rPr lang="fi-FI" noProof="0" dirty="0"/>
              <a:t> </a:t>
            </a:r>
            <a:r>
              <a:rPr lang="fi-FI" noProof="0" dirty="0" err="1"/>
              <a:t>style</a:t>
            </a:r>
            <a:endParaRPr lang="fi-FI" noProof="0" dirty="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Tree>
    <p:extLst>
      <p:ext uri="{BB962C8B-B14F-4D97-AF65-F5344CB8AC3E}">
        <p14:creationId xmlns:p14="http://schemas.microsoft.com/office/powerpoint/2010/main" val="278579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KSI KUVAA KUVATEKSTILLÄ">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15B939-FDDC-D043-B727-03F8A4AE38F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7">
            <a:extLst>
              <a:ext uri="{FF2B5EF4-FFF2-40B4-BE49-F238E27FC236}">
                <a16:creationId xmlns:a16="http://schemas.microsoft.com/office/drawing/2014/main" id="{4618DDC4-4CB8-9F41-A4F3-94272928F707}"/>
              </a:ext>
            </a:extLst>
          </p:cNvPr>
          <p:cNvSpPr>
            <a:spLocks noGrp="1"/>
          </p:cNvSpPr>
          <p:nvPr>
            <p:ph type="body" sz="quarter" idx="13"/>
          </p:nvPr>
        </p:nvSpPr>
        <p:spPr>
          <a:xfrm>
            <a:off x="365503" y="6129789"/>
            <a:ext cx="9863378" cy="543711"/>
          </a:xfrm>
        </p:spPr>
        <p:txBody>
          <a:bodyPr/>
          <a:lstStyle>
            <a:lvl1pPr>
              <a:spcBef>
                <a:spcPts val="0"/>
              </a:spcBef>
              <a:buNone/>
              <a:defRPr sz="1800" b="0" i="0">
                <a:solidFill>
                  <a:schemeClr val="accent1"/>
                </a:solidFill>
                <a:latin typeface="Georgia" panose="02040502050405020303" pitchFamily="18" charset="0"/>
                <a:cs typeface="Arial" panose="020B0604020202020204" pitchFamily="34" charset="0"/>
              </a:defRPr>
            </a:lvl1pPr>
            <a:lvl2pPr>
              <a:buNone/>
              <a:defRPr sz="1800" b="0" i="0">
                <a:latin typeface="Georgia" panose="02040502050405020303" pitchFamily="18" charset="0"/>
              </a:defRPr>
            </a:lvl2pPr>
            <a:lvl3pPr>
              <a:buNone/>
              <a:defRPr/>
            </a:lvl3pPr>
            <a:lvl4pPr>
              <a:buNone/>
              <a:defRPr/>
            </a:lvl4pPr>
            <a:lvl5pPr>
              <a:buNone/>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1" name="Picture Placeholder 9">
            <a:extLst>
              <a:ext uri="{FF2B5EF4-FFF2-40B4-BE49-F238E27FC236}">
                <a16:creationId xmlns:a16="http://schemas.microsoft.com/office/drawing/2014/main" id="{E15EFB3B-362E-B54E-8F33-0414F89DD39D}"/>
              </a:ext>
            </a:extLst>
          </p:cNvPr>
          <p:cNvSpPr>
            <a:spLocks noGrp="1"/>
          </p:cNvSpPr>
          <p:nvPr>
            <p:ph type="pic" sz="quarter" idx="14"/>
          </p:nvPr>
        </p:nvSpPr>
        <p:spPr>
          <a:xfrm>
            <a:off x="0" y="0"/>
            <a:ext cx="5951095" cy="5919788"/>
          </a:xfrm>
        </p:spPr>
        <p:txBody>
          <a:bodyPr/>
          <a:lstStyle/>
          <a:p>
            <a:endParaRPr lang="fi-FI"/>
          </a:p>
        </p:txBody>
      </p:sp>
      <p:sp>
        <p:nvSpPr>
          <p:cNvPr id="7" name="Picture Placeholder 9">
            <a:extLst>
              <a:ext uri="{FF2B5EF4-FFF2-40B4-BE49-F238E27FC236}">
                <a16:creationId xmlns:a16="http://schemas.microsoft.com/office/drawing/2014/main" id="{3688C02F-996C-014B-A63A-A5E9141B60C5}"/>
              </a:ext>
            </a:extLst>
          </p:cNvPr>
          <p:cNvSpPr>
            <a:spLocks noGrp="1"/>
          </p:cNvSpPr>
          <p:nvPr>
            <p:ph type="pic" sz="quarter" idx="15"/>
          </p:nvPr>
        </p:nvSpPr>
        <p:spPr>
          <a:xfrm>
            <a:off x="6086006" y="0"/>
            <a:ext cx="6096000" cy="5919788"/>
          </a:xfrm>
        </p:spPr>
        <p:txBody>
          <a:bodyPr/>
          <a:lstStyle/>
          <a:p>
            <a:endParaRPr lang="fi-FI"/>
          </a:p>
        </p:txBody>
      </p:sp>
    </p:spTree>
    <p:extLst>
      <p:ext uri="{BB962C8B-B14F-4D97-AF65-F5344CB8AC3E}">
        <p14:creationId xmlns:p14="http://schemas.microsoft.com/office/powerpoint/2010/main" val="2883073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INAUS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7ACA1C-0C0D-034E-8DD7-F83206FDF18A}"/>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bg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a:p>
            <a:pPr lvl="1"/>
            <a:endParaRPr lang="en-GB" dirty="0"/>
          </a:p>
        </p:txBody>
      </p:sp>
    </p:spTree>
    <p:extLst>
      <p:ext uri="{BB962C8B-B14F-4D97-AF65-F5344CB8AC3E}">
        <p14:creationId xmlns:p14="http://schemas.microsoft.com/office/powerpoint/2010/main" val="3556509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INAUS BRÄNDIKUVALLA">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C869AD-BD96-C14A-AEB2-942F637BC6E2}"/>
              </a:ext>
            </a:extLst>
          </p:cNvPr>
          <p:cNvSpPr>
            <a:spLocks noGrp="1"/>
          </p:cNvSpPr>
          <p:nvPr>
            <p:ph type="pic" sz="quarter" idx="17"/>
          </p:nvPr>
        </p:nvSpPr>
        <p:spPr>
          <a:xfrm>
            <a:off x="0" y="0"/>
            <a:ext cx="12192000" cy="6858000"/>
          </a:xfrm>
        </p:spPr>
        <p:txBody>
          <a:bodyPr/>
          <a:lstStyle/>
          <a:p>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984354" y="1483776"/>
            <a:ext cx="10223292" cy="3395608"/>
          </a:xfrm>
        </p:spPr>
        <p:txBody>
          <a:bodyPr anchor="ctr"/>
          <a:lstStyle>
            <a:lvl1pPr marL="0" indent="0">
              <a:spcBef>
                <a:spcPts val="0"/>
              </a:spcBef>
              <a:buNone/>
              <a:defRPr sz="3200" b="0" i="1">
                <a:solidFill>
                  <a:schemeClr val="accent1"/>
                </a:solidFill>
                <a:latin typeface="Georgia" panose="02040502050405020303" pitchFamily="18" charset="0"/>
              </a:defRPr>
            </a:lvl1pPr>
            <a:lvl2pPr marL="457200" indent="0">
              <a:buNone/>
              <a:defRPr sz="3200" b="0" i="1">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823114" y="5346074"/>
            <a:ext cx="3384532" cy="1009756"/>
          </a:xfrm>
        </p:spPr>
        <p:txBody>
          <a:bodyPr anchor="t"/>
          <a:lstStyle>
            <a:lvl1pPr marL="0" indent="0">
              <a:buNone/>
              <a:defRPr sz="1500" b="1" i="0">
                <a:solidFill>
                  <a:schemeClr val="accent1"/>
                </a:solidFill>
                <a:latin typeface="Georgia" panose="02040502050405020303" pitchFamily="18" charset="0"/>
                <a:cs typeface="Arial" panose="020B0604020202020204" pitchFamily="34" charset="0"/>
              </a:defRPr>
            </a:lvl1pPr>
            <a:lvl2pPr marL="457200" indent="0">
              <a:buNone/>
              <a:defRPr sz="1500" b="0" i="0">
                <a:latin typeface="Georgia" panose="02040502050405020303" pitchFamily="18" charset="0"/>
              </a:defRPr>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661983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ÄLILEHTI OTSIKKO 1">
    <p:bg>
      <p:bgPr>
        <a:solidFill>
          <a:srgbClr val="BEA99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E7B409-AC43-514B-A8E4-5299EA481269}"/>
              </a:ext>
            </a:extLst>
          </p:cNvPr>
          <p:cNvSpPr/>
          <p:nvPr userDrawn="1"/>
        </p:nvSpPr>
        <p:spPr>
          <a:xfrm>
            <a:off x="0" y="0"/>
            <a:ext cx="12192000" cy="6858000"/>
          </a:xfrm>
          <a:prstGeom prst="rect">
            <a:avLst/>
          </a:prstGeom>
          <a:solidFill>
            <a:srgbClr val="BEA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Tree>
    <p:extLst>
      <p:ext uri="{BB962C8B-B14F-4D97-AF65-F5344CB8AC3E}">
        <p14:creationId xmlns:p14="http://schemas.microsoft.com/office/powerpoint/2010/main" val="70225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LEHTI OTSIKKO 3">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AA8F9-A1F0-F148-9941-A3CB0FBABEE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904C8940-CA53-B241-B3C6-97DCD388C690}"/>
              </a:ext>
            </a:extLst>
          </p:cNvPr>
          <p:cNvSpPr>
            <a:spLocks noGrp="1"/>
          </p:cNvSpPr>
          <p:nvPr>
            <p:ph type="ctrTitle"/>
          </p:nvPr>
        </p:nvSpPr>
        <p:spPr>
          <a:xfrm>
            <a:off x="1524000" y="2088404"/>
            <a:ext cx="9144000" cy="2681191"/>
          </a:xfrm>
          <a:prstGeom prst="rect">
            <a:avLst/>
          </a:prstGeom>
        </p:spPr>
        <p:txBody>
          <a:bodyPr anchor="ctr"/>
          <a:lstStyle>
            <a:lvl1pPr algn="l">
              <a:lnSpc>
                <a:spcPct val="100000"/>
              </a:lnSpc>
              <a:defRPr sz="66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Tree>
    <p:extLst>
      <p:ext uri="{BB962C8B-B14F-4D97-AF65-F5344CB8AC3E}">
        <p14:creationId xmlns:p14="http://schemas.microsoft.com/office/powerpoint/2010/main" val="33892816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A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9" name="Text Placeholder 2">
            <a:extLst>
              <a:ext uri="{FF2B5EF4-FFF2-40B4-BE49-F238E27FC236}">
                <a16:creationId xmlns:a16="http://schemas.microsoft.com/office/drawing/2014/main" id="{5771F2C8-4C72-9543-8994-0E84699E66F4}"/>
              </a:ext>
            </a:extLst>
          </p:cNvPr>
          <p:cNvSpPr>
            <a:spLocks noGrp="1"/>
          </p:cNvSpPr>
          <p:nvPr>
            <p:ph type="body" idx="11"/>
          </p:nvPr>
        </p:nvSpPr>
        <p:spPr>
          <a:xfrm>
            <a:off x="838199" y="2004918"/>
            <a:ext cx="10515599" cy="3411358"/>
          </a:xfrm>
        </p:spPr>
        <p:txBody>
          <a:bodyPr anchor="t"/>
          <a:lstStyle>
            <a:lvl1pPr marL="0" indent="0">
              <a:spcBef>
                <a:spcPts val="0"/>
              </a:spcBef>
              <a:buNone/>
              <a:defRPr sz="3000" b="1" i="0">
                <a:solidFill>
                  <a:schemeClr val="bg1"/>
                </a:solidFill>
                <a:latin typeface="Arial" panose="020B0604020202020204" pitchFamily="34" charset="0"/>
                <a:cs typeface="Arial" panose="020B0604020202020204" pitchFamily="34" charset="0"/>
              </a:defRPr>
            </a:lvl1pPr>
            <a:lvl2pPr marL="457200" indent="0">
              <a:buNone/>
              <a:defRPr sz="3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1468596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ITTE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090E76-AB31-4B40-9E6F-0CB05B0EAC7E}"/>
              </a:ext>
            </a:extLst>
          </p:cNvPr>
          <p:cNvSpPr/>
          <p:nvPr userDrawn="1"/>
        </p:nvSpPr>
        <p:spPr>
          <a:xfrm>
            <a:off x="0" y="0"/>
            <a:ext cx="12192000" cy="59203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379095"/>
            <a:ext cx="10515600" cy="575522"/>
          </a:xfrm>
          <a:prstGeom prst="rect">
            <a:avLst/>
          </a:prstGeom>
        </p:spPr>
        <p:txBody>
          <a:bodyPr/>
          <a:lstStyle>
            <a:lvl1pPr>
              <a:defRPr sz="3000">
                <a:solidFill>
                  <a:schemeClr val="tx1"/>
                </a:solidFill>
              </a:defRPr>
            </a:lvl1pPr>
          </a:lstStyle>
          <a:p>
            <a:r>
              <a:rPr lang="fi-FI" noProof="0"/>
              <a:t>Click to edit Master title style</a:t>
            </a:r>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0" name="Text Placeholder 2">
            <a:extLst>
              <a:ext uri="{FF2B5EF4-FFF2-40B4-BE49-F238E27FC236}">
                <a16:creationId xmlns:a16="http://schemas.microsoft.com/office/drawing/2014/main" id="{139FDE1E-3511-2C4E-BFC7-4C76B43B31DA}"/>
              </a:ext>
            </a:extLst>
          </p:cNvPr>
          <p:cNvSpPr>
            <a:spLocks noGrp="1"/>
          </p:cNvSpPr>
          <p:nvPr>
            <p:ph type="body" idx="11"/>
          </p:nvPr>
        </p:nvSpPr>
        <p:spPr>
          <a:xfrm>
            <a:off x="838199"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
        <p:nvSpPr>
          <p:cNvPr id="11" name="Text Placeholder 2">
            <a:extLst>
              <a:ext uri="{FF2B5EF4-FFF2-40B4-BE49-F238E27FC236}">
                <a16:creationId xmlns:a16="http://schemas.microsoft.com/office/drawing/2014/main" id="{FB674FD2-0BD4-BF49-9017-115079CE1EAB}"/>
              </a:ext>
            </a:extLst>
          </p:cNvPr>
          <p:cNvSpPr>
            <a:spLocks noGrp="1"/>
          </p:cNvSpPr>
          <p:nvPr>
            <p:ph type="body" idx="12"/>
          </p:nvPr>
        </p:nvSpPr>
        <p:spPr>
          <a:xfrm>
            <a:off x="6225745" y="2004918"/>
            <a:ext cx="5130115" cy="3318690"/>
          </a:xfrm>
        </p:spPr>
        <p:txBody>
          <a:bodyPr anchor="t"/>
          <a:lstStyle>
            <a:lvl1pPr marL="0" indent="0">
              <a:spcBef>
                <a:spcPts val="0"/>
              </a:spcBef>
              <a:buNone/>
              <a:defRPr sz="1600" b="1" i="0">
                <a:solidFill>
                  <a:schemeClr val="tx1"/>
                </a:solidFill>
                <a:latin typeface="Arial" panose="020B0604020202020204" pitchFamily="34" charset="0"/>
                <a:cs typeface="Arial" panose="020B0604020202020204" pitchFamily="34" charset="0"/>
              </a:defRPr>
            </a:lvl1pPr>
            <a:lvl2pPr marL="457200" indent="0">
              <a:buNone/>
              <a:defRPr sz="16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2799813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ÄNDILOPET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DCB8AE-9890-DE43-B3F1-9FA29E70D77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8409482" y="1483776"/>
            <a:ext cx="3467386"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4" name="Picture Placeholder 3">
            <a:extLst>
              <a:ext uri="{FF2B5EF4-FFF2-40B4-BE49-F238E27FC236}">
                <a16:creationId xmlns:a16="http://schemas.microsoft.com/office/drawing/2014/main" id="{86E27E95-2F25-7142-A76B-83C64B1372A5}"/>
              </a:ext>
            </a:extLst>
          </p:cNvPr>
          <p:cNvSpPr>
            <a:spLocks noGrp="1"/>
          </p:cNvSpPr>
          <p:nvPr>
            <p:ph type="pic" sz="quarter" idx="15"/>
          </p:nvPr>
        </p:nvSpPr>
        <p:spPr>
          <a:xfrm>
            <a:off x="0" y="-1"/>
            <a:ext cx="4068792" cy="6858000"/>
          </a:xfrm>
        </p:spPr>
        <p:txBody>
          <a:bodyPr/>
          <a:lstStyle/>
          <a:p>
            <a:endParaRPr lang="fi-FI" noProof="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8409481" y="5063883"/>
            <a:ext cx="3467386"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4092314" y="-1"/>
            <a:ext cx="4068792" cy="6858000"/>
          </a:xfrm>
        </p:spPr>
        <p:txBody>
          <a:bodyPr/>
          <a:lstStyle/>
          <a:p>
            <a:endParaRPr lang="fi-FI" noProof="0"/>
          </a:p>
        </p:txBody>
      </p:sp>
    </p:spTree>
    <p:extLst>
      <p:ext uri="{BB962C8B-B14F-4D97-AF65-F5344CB8AC3E}">
        <p14:creationId xmlns:p14="http://schemas.microsoft.com/office/powerpoint/2010/main" val="934169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RÄNDILOPETU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55B871-CB14-7146-97D4-FC529108C6E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17" name="Text Placeholder 2">
            <a:extLst>
              <a:ext uri="{FF2B5EF4-FFF2-40B4-BE49-F238E27FC236}">
                <a16:creationId xmlns:a16="http://schemas.microsoft.com/office/drawing/2014/main" id="{53ADEAE9-EC47-FB4E-AD53-1133E44F217B}"/>
              </a:ext>
            </a:extLst>
          </p:cNvPr>
          <p:cNvSpPr>
            <a:spLocks noGrp="1"/>
          </p:cNvSpPr>
          <p:nvPr>
            <p:ph type="body" idx="14"/>
          </p:nvPr>
        </p:nvSpPr>
        <p:spPr>
          <a:xfrm>
            <a:off x="779489" y="1483776"/>
            <a:ext cx="4572000" cy="3395608"/>
          </a:xfrm>
        </p:spPr>
        <p:txBody>
          <a:bodyPr anchor="ctr"/>
          <a:lstStyle>
            <a:lvl1pPr marL="0" indent="0" algn="ctr">
              <a:spcBef>
                <a:spcPts val="0"/>
              </a:spcBef>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pic>
        <p:nvPicPr>
          <p:cNvPr id="5" name="Picture 4" descr="Logo&#10;&#10;Description automatically generated with medium confidence">
            <a:extLst>
              <a:ext uri="{FF2B5EF4-FFF2-40B4-BE49-F238E27FC236}">
                <a16:creationId xmlns:a16="http://schemas.microsoft.com/office/drawing/2014/main" id="{AB518D5C-77B1-D94E-AB1E-CA9DE0178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46874" y="6039200"/>
            <a:ext cx="1638228" cy="634300"/>
          </a:xfrm>
          <a:prstGeom prst="rect">
            <a:avLst/>
          </a:prstGeom>
        </p:spPr>
      </p:pic>
      <p:sp>
        <p:nvSpPr>
          <p:cNvPr id="7" name="Text Placeholder 2">
            <a:extLst>
              <a:ext uri="{FF2B5EF4-FFF2-40B4-BE49-F238E27FC236}">
                <a16:creationId xmlns:a16="http://schemas.microsoft.com/office/drawing/2014/main" id="{7646917A-06E7-C040-BBCF-18F90E5BBD04}"/>
              </a:ext>
            </a:extLst>
          </p:cNvPr>
          <p:cNvSpPr>
            <a:spLocks noGrp="1"/>
          </p:cNvSpPr>
          <p:nvPr>
            <p:ph type="body" idx="16"/>
          </p:nvPr>
        </p:nvSpPr>
        <p:spPr>
          <a:xfrm>
            <a:off x="779489" y="5063883"/>
            <a:ext cx="4572000" cy="790817"/>
          </a:xfrm>
        </p:spPr>
        <p:txBody>
          <a:bodyPr anchor="t"/>
          <a:lstStyle>
            <a:lvl1pPr marL="0" indent="0" algn="ctr">
              <a:buNone/>
              <a:defRPr sz="1500" b="0" i="1">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0" name="Picture Placeholder 3">
            <a:extLst>
              <a:ext uri="{FF2B5EF4-FFF2-40B4-BE49-F238E27FC236}">
                <a16:creationId xmlns:a16="http://schemas.microsoft.com/office/drawing/2014/main" id="{66C1485E-F86C-854C-8F4D-CB20D9A8E2EC}"/>
              </a:ext>
            </a:extLst>
          </p:cNvPr>
          <p:cNvSpPr>
            <a:spLocks noGrp="1"/>
          </p:cNvSpPr>
          <p:nvPr>
            <p:ph type="pic" sz="quarter" idx="17"/>
          </p:nvPr>
        </p:nvSpPr>
        <p:spPr>
          <a:xfrm>
            <a:off x="8123208" y="-1"/>
            <a:ext cx="4068792" cy="6858000"/>
          </a:xfrm>
        </p:spPr>
        <p:txBody>
          <a:bodyPr/>
          <a:lstStyle/>
          <a:p>
            <a:endParaRPr lang="fi-FI" noProof="0"/>
          </a:p>
        </p:txBody>
      </p:sp>
      <p:sp>
        <p:nvSpPr>
          <p:cNvPr id="8" name="Rectangle 7">
            <a:extLst>
              <a:ext uri="{FF2B5EF4-FFF2-40B4-BE49-F238E27FC236}">
                <a16:creationId xmlns:a16="http://schemas.microsoft.com/office/drawing/2014/main" id="{3891C178-6E34-F148-940F-05E15C7B661F}"/>
              </a:ext>
            </a:extLst>
          </p:cNvPr>
          <p:cNvSpPr/>
          <p:nvPr userDrawn="1"/>
        </p:nvSpPr>
        <p:spPr>
          <a:xfrm>
            <a:off x="6094538" y="0"/>
            <a:ext cx="20286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9" name="Rectangle 8">
            <a:extLst>
              <a:ext uri="{FF2B5EF4-FFF2-40B4-BE49-F238E27FC236}">
                <a16:creationId xmlns:a16="http://schemas.microsoft.com/office/drawing/2014/main" id="{9D2F3DEC-9E8C-FE4C-B57C-8D3E6F47D213}"/>
              </a:ext>
            </a:extLst>
          </p:cNvPr>
          <p:cNvSpPr/>
          <p:nvPr userDrawn="1"/>
        </p:nvSpPr>
        <p:spPr>
          <a:xfrm>
            <a:off x="8128935" y="0"/>
            <a:ext cx="2028669" cy="6858000"/>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Tree>
    <p:extLst>
      <p:ext uri="{BB962C8B-B14F-4D97-AF65-F5344CB8AC3E}">
        <p14:creationId xmlns:p14="http://schemas.microsoft.com/office/powerpoint/2010/main" val="80458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KAKANSI">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6D147-9687-9344-8C8D-BD2F36364574}"/>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7" name="Rectangle 6">
            <a:extLst>
              <a:ext uri="{FF2B5EF4-FFF2-40B4-BE49-F238E27FC236}">
                <a16:creationId xmlns:a16="http://schemas.microsoft.com/office/drawing/2014/main" id="{485E0F3C-DB79-0649-9FDA-521305556C69}"/>
              </a:ext>
            </a:extLst>
          </p:cNvPr>
          <p:cNvSpPr/>
          <p:nvPr userDrawn="1"/>
        </p:nvSpPr>
        <p:spPr>
          <a:xfrm>
            <a:off x="10182386" y="0"/>
            <a:ext cx="2009614" cy="10232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noProof="0"/>
          </a:p>
        </p:txBody>
      </p:sp>
      <p:pic>
        <p:nvPicPr>
          <p:cNvPr id="9" name="Picture 8" descr="Logo&#10;&#10;Description automatically generated with medium confidence">
            <a:extLst>
              <a:ext uri="{FF2B5EF4-FFF2-40B4-BE49-F238E27FC236}">
                <a16:creationId xmlns:a16="http://schemas.microsoft.com/office/drawing/2014/main" id="{7EB11A1A-3BEF-D744-B65C-229074E7AF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079" y="194472"/>
            <a:ext cx="1638228" cy="634300"/>
          </a:xfrm>
          <a:prstGeom prst="rect">
            <a:avLst/>
          </a:prstGeom>
        </p:spPr>
      </p:pic>
      <p:sp>
        <p:nvSpPr>
          <p:cNvPr id="10" name="Text Placeholder 2">
            <a:extLst>
              <a:ext uri="{FF2B5EF4-FFF2-40B4-BE49-F238E27FC236}">
                <a16:creationId xmlns:a16="http://schemas.microsoft.com/office/drawing/2014/main" id="{02B85F9E-919D-2A4C-BFCD-A5FBB3C69DD3}"/>
              </a:ext>
            </a:extLst>
          </p:cNvPr>
          <p:cNvSpPr>
            <a:spLocks noGrp="1"/>
          </p:cNvSpPr>
          <p:nvPr>
            <p:ph type="body" idx="16"/>
          </p:nvPr>
        </p:nvSpPr>
        <p:spPr>
          <a:xfrm>
            <a:off x="3326065"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1" name="Text Placeholder 2">
            <a:extLst>
              <a:ext uri="{FF2B5EF4-FFF2-40B4-BE49-F238E27FC236}">
                <a16:creationId xmlns:a16="http://schemas.microsoft.com/office/drawing/2014/main" id="{144D3AE2-5E57-E440-BDFF-C77D11465E32}"/>
              </a:ext>
            </a:extLst>
          </p:cNvPr>
          <p:cNvSpPr>
            <a:spLocks noGrp="1"/>
          </p:cNvSpPr>
          <p:nvPr>
            <p:ph type="body" idx="17"/>
          </p:nvPr>
        </p:nvSpPr>
        <p:spPr>
          <a:xfrm>
            <a:off x="6279127"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
        <p:nvSpPr>
          <p:cNvPr id="12" name="Text Placeholder 2">
            <a:extLst>
              <a:ext uri="{FF2B5EF4-FFF2-40B4-BE49-F238E27FC236}">
                <a16:creationId xmlns:a16="http://schemas.microsoft.com/office/drawing/2014/main" id="{E177CB89-4E83-6D49-8E76-46F59C95AD76}"/>
              </a:ext>
            </a:extLst>
          </p:cNvPr>
          <p:cNvSpPr>
            <a:spLocks noGrp="1"/>
          </p:cNvSpPr>
          <p:nvPr>
            <p:ph type="body" idx="18"/>
          </p:nvPr>
        </p:nvSpPr>
        <p:spPr>
          <a:xfrm>
            <a:off x="9232189" y="5346074"/>
            <a:ext cx="2175325" cy="1009756"/>
          </a:xfrm>
        </p:spPr>
        <p:txBody>
          <a:bodyPr anchor="t"/>
          <a:lstStyle>
            <a:lvl1pPr marL="0" indent="0">
              <a:buNone/>
              <a:defRPr sz="1500" b="1" i="0">
                <a:solidFill>
                  <a:schemeClr val="bg1"/>
                </a:solidFill>
                <a:latin typeface="Georgia" panose="02040502050405020303" pitchFamily="18"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spTree>
    <p:extLst>
      <p:ext uri="{BB962C8B-B14F-4D97-AF65-F5344CB8AC3E}">
        <p14:creationId xmlns:p14="http://schemas.microsoft.com/office/powerpoint/2010/main" val="408574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SÄLTÖ">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CAAC1F-E6E6-C340-9D7F-D43AF530997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125CB073-26A7-F544-9A4D-31072FFBA15E}"/>
              </a:ext>
            </a:extLst>
          </p:cNvPr>
          <p:cNvSpPr>
            <a:spLocks noGrp="1"/>
          </p:cNvSpPr>
          <p:nvPr>
            <p:ph type="title"/>
          </p:nvPr>
        </p:nvSpPr>
        <p:spPr>
          <a:xfrm>
            <a:off x="838200" y="1202631"/>
            <a:ext cx="10515600" cy="1325563"/>
          </a:xfrm>
          <a:prstGeom prst="rect">
            <a:avLst/>
          </a:prstGeom>
        </p:spPr>
        <p:txBody>
          <a:bodyPr/>
          <a:lstStyle>
            <a:lvl1pPr>
              <a:defRPr sz="2800">
                <a:solidFill>
                  <a:schemeClr val="bg1"/>
                </a:solidFill>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sp>
        <p:nvSpPr>
          <p:cNvPr id="3" name="Content Placeholder 2">
            <a:extLst>
              <a:ext uri="{FF2B5EF4-FFF2-40B4-BE49-F238E27FC236}">
                <a16:creationId xmlns:a16="http://schemas.microsoft.com/office/drawing/2014/main" id="{2F78DF1F-C7B8-5B46-B3C4-EC48EEFA1EC6}"/>
              </a:ext>
            </a:extLst>
          </p:cNvPr>
          <p:cNvSpPr>
            <a:spLocks noGrp="1"/>
          </p:cNvSpPr>
          <p:nvPr>
            <p:ph idx="1"/>
          </p:nvPr>
        </p:nvSpPr>
        <p:spPr>
          <a:xfrm>
            <a:off x="838200" y="2707581"/>
            <a:ext cx="10515600" cy="2875824"/>
          </a:xfrm>
        </p:spPr>
        <p:txBody>
          <a:bodyPr/>
          <a:lstStyle>
            <a:lvl1pPr>
              <a:buFont typeface="+mj-lt"/>
              <a:buAutoNum type="arabicPeriod"/>
              <a:defRPr>
                <a:solidFill>
                  <a:schemeClr val="bg1"/>
                </a:solidFill>
              </a:defRPr>
            </a:lvl1pPr>
            <a:lvl2pPr>
              <a:buFont typeface="+mj-lt"/>
              <a:buAutoNum type="arabicPeriod"/>
              <a:defRPr>
                <a:solidFill>
                  <a:schemeClr val="bg1"/>
                </a:solidFill>
              </a:defRPr>
            </a:lvl2pPr>
            <a:lvl3pPr>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Tree>
    <p:extLst>
      <p:ext uri="{BB962C8B-B14F-4D97-AF65-F5344CB8AC3E}">
        <p14:creationId xmlns:p14="http://schemas.microsoft.com/office/powerpoint/2010/main" val="350035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YHYT KITEYT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54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304287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INT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589491"/>
            <a:ext cx="10515600" cy="3695431"/>
          </a:xfrm>
          <a:prstGeom prst="rect">
            <a:avLst/>
          </a:prstGeom>
        </p:spPr>
        <p:txBody>
          <a:bodyPr/>
          <a:lstStyle>
            <a:lvl1pPr>
              <a:lnSpc>
                <a:spcPct val="100000"/>
              </a:lnSpc>
              <a:defRPr sz="2800" b="0">
                <a:latin typeface="Georgia" panose="02040502050405020303" pitchFamily="18" charset="0"/>
              </a:defRPr>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Tree>
    <p:extLst>
      <p:ext uri="{BB962C8B-B14F-4D97-AF65-F5344CB8AC3E}">
        <p14:creationId xmlns:p14="http://schemas.microsoft.com/office/powerpoint/2010/main" val="119721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2" name="Text Placeholder 2">
            <a:extLst>
              <a:ext uri="{FF2B5EF4-FFF2-40B4-BE49-F238E27FC236}">
                <a16:creationId xmlns:a16="http://schemas.microsoft.com/office/drawing/2014/main" id="{2399F695-8668-224C-8AFC-D44698FF566F}"/>
              </a:ext>
            </a:extLst>
          </p:cNvPr>
          <p:cNvSpPr>
            <a:spLocks noGrp="1"/>
          </p:cNvSpPr>
          <p:nvPr>
            <p:ph type="body" idx="14"/>
          </p:nvPr>
        </p:nvSpPr>
        <p:spPr>
          <a:xfrm>
            <a:off x="838199" y="2809484"/>
            <a:ext cx="10515600" cy="2800486"/>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b="0" noProof="0" dirty="0"/>
          </a:p>
          <a:p>
            <a:pPr lvl="2"/>
            <a:endParaRPr lang="fi-FI" b="0" noProof="0" dirty="0"/>
          </a:p>
          <a:p>
            <a:pPr lvl="3"/>
            <a:endParaRPr lang="fi-FI" noProof="0" dirty="0"/>
          </a:p>
        </p:txBody>
      </p:sp>
      <p:sp>
        <p:nvSpPr>
          <p:cNvPr id="14" name="Text Placeholder 2">
            <a:extLst>
              <a:ext uri="{FF2B5EF4-FFF2-40B4-BE49-F238E27FC236}">
                <a16:creationId xmlns:a16="http://schemas.microsoft.com/office/drawing/2014/main" id="{458B2654-D836-4347-9069-004B90A0A553}"/>
              </a:ext>
            </a:extLst>
          </p:cNvPr>
          <p:cNvSpPr>
            <a:spLocks noGrp="1"/>
          </p:cNvSpPr>
          <p:nvPr>
            <p:ph type="body" idx="15"/>
          </p:nvPr>
        </p:nvSpPr>
        <p:spPr>
          <a:xfrm>
            <a:off x="838199" y="2359779"/>
            <a:ext cx="10515600" cy="336550"/>
          </a:xfrm>
        </p:spPr>
        <p:txBody>
          <a:bodyPr anchor="t"/>
          <a:lstStyle>
            <a:lvl1pPr marL="0" indent="0">
              <a:buNone/>
              <a:defRPr sz="23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Tree>
    <p:extLst>
      <p:ext uri="{BB962C8B-B14F-4D97-AF65-F5344CB8AC3E}">
        <p14:creationId xmlns:p14="http://schemas.microsoft.com/office/powerpoint/2010/main" val="1414733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C4B7-37CD-E244-A476-3A80A647D793}"/>
              </a:ext>
            </a:extLst>
          </p:cNvPr>
          <p:cNvSpPr>
            <a:spLocks noGrp="1"/>
          </p:cNvSpPr>
          <p:nvPr>
            <p:ph type="title"/>
          </p:nvPr>
        </p:nvSpPr>
        <p:spPr>
          <a:xfrm>
            <a:off x="838200" y="1172867"/>
            <a:ext cx="10515600" cy="781750"/>
          </a:xfrm>
          <a:prstGeom prst="rect">
            <a:avLst/>
          </a:prstGeom>
        </p:spPr>
        <p:txBody>
          <a:bodyPr/>
          <a:lstStyle>
            <a:lvl1pPr>
              <a:lnSpc>
                <a:spcPct val="100000"/>
              </a:lnSpc>
              <a:defRPr sz="3000"/>
            </a:lvl1pPr>
          </a:lstStyle>
          <a:p>
            <a:r>
              <a:rPr lang="fi-FI" noProof="0" dirty="0" err="1"/>
              <a:t>Click</a:t>
            </a:r>
            <a:r>
              <a:rPr lang="fi-FI" noProof="0" dirty="0"/>
              <a:t> to </a:t>
            </a:r>
            <a:r>
              <a:rPr lang="fi-FI" noProof="0" dirty="0" err="1"/>
              <a:t>edit</a:t>
            </a:r>
            <a:r>
              <a:rPr lang="fi-FI" noProof="0" dirty="0"/>
              <a:t> Master </a:t>
            </a:r>
            <a:r>
              <a:rPr lang="fi-FI" noProof="0" dirty="0" err="1"/>
              <a:t>title</a:t>
            </a:r>
            <a:r>
              <a:rPr lang="fi-FI" noProof="0" dirty="0"/>
              <a:t> </a:t>
            </a:r>
            <a:r>
              <a:rPr lang="fi-FI" noProof="0" dirty="0" err="1"/>
              <a:t>style</a:t>
            </a:r>
            <a:endParaRPr lang="fi-FI" noProof="0" dirty="0"/>
          </a:p>
        </p:txBody>
      </p:sp>
      <p:pic>
        <p:nvPicPr>
          <p:cNvPr id="6" name="Picture 5" descr="Logo&#10;&#10;Description automatically generated with medium confidence">
            <a:extLst>
              <a:ext uri="{FF2B5EF4-FFF2-40B4-BE49-F238E27FC236}">
                <a16:creationId xmlns:a16="http://schemas.microsoft.com/office/drawing/2014/main" id="{013F86D0-C9C4-FD45-85DA-BF8212D282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5" name="Text Placeholder 4">
            <a:extLst>
              <a:ext uri="{FF2B5EF4-FFF2-40B4-BE49-F238E27FC236}">
                <a16:creationId xmlns:a16="http://schemas.microsoft.com/office/drawing/2014/main" id="{D025BBE2-965C-4042-BAD8-4FC805621BF7}"/>
              </a:ext>
            </a:extLst>
          </p:cNvPr>
          <p:cNvSpPr>
            <a:spLocks noGrp="1"/>
          </p:cNvSpPr>
          <p:nvPr>
            <p:ph type="body" sz="quarter" idx="11"/>
          </p:nvPr>
        </p:nvSpPr>
        <p:spPr>
          <a:xfrm>
            <a:off x="838200" y="2355850"/>
            <a:ext cx="10515600" cy="2944813"/>
          </a:xfrm>
        </p:spPr>
        <p:txBody>
          <a:bodyPr/>
          <a:lstStyle>
            <a:lvl1pPr>
              <a:defRPr sz="2400"/>
            </a:lvl1pPr>
            <a:lvl2pPr>
              <a:defRPr sz="2000"/>
            </a:lvl2pPr>
            <a:lvl3pPr>
              <a:defRPr sz="19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Tree>
    <p:extLst>
      <p:ext uri="{BB962C8B-B14F-4D97-AF65-F5344CB8AC3E}">
        <p14:creationId xmlns:p14="http://schemas.microsoft.com/office/powerpoint/2010/main" val="35754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13" name="Text Placeholder 2">
            <a:extLst>
              <a:ext uri="{FF2B5EF4-FFF2-40B4-BE49-F238E27FC236}">
                <a16:creationId xmlns:a16="http://schemas.microsoft.com/office/drawing/2014/main" id="{76078FF3-7CF2-B747-84A2-136E76FC7CC5}"/>
              </a:ext>
            </a:extLst>
          </p:cNvPr>
          <p:cNvSpPr>
            <a:spLocks noGrp="1"/>
          </p:cNvSpPr>
          <p:nvPr>
            <p:ph type="body" idx="14"/>
          </p:nvPr>
        </p:nvSpPr>
        <p:spPr>
          <a:xfrm>
            <a:off x="838199"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b="0" noProof="0" dirty="0"/>
          </a:p>
          <a:p>
            <a:pPr lvl="2"/>
            <a:endParaRPr lang="fi-FI" noProof="0" dirty="0"/>
          </a:p>
        </p:txBody>
      </p:sp>
      <p:sp>
        <p:nvSpPr>
          <p:cNvPr id="14" name="Text Placeholder 2">
            <a:extLst>
              <a:ext uri="{FF2B5EF4-FFF2-40B4-BE49-F238E27FC236}">
                <a16:creationId xmlns:a16="http://schemas.microsoft.com/office/drawing/2014/main" id="{85D56223-2B0B-BF47-A473-46887AC2D849}"/>
              </a:ext>
            </a:extLst>
          </p:cNvPr>
          <p:cNvSpPr>
            <a:spLocks noGrp="1"/>
          </p:cNvSpPr>
          <p:nvPr>
            <p:ph type="body" idx="15"/>
          </p:nvPr>
        </p:nvSpPr>
        <p:spPr>
          <a:xfrm>
            <a:off x="6189688" y="2505075"/>
            <a:ext cx="5181602" cy="3534125"/>
          </a:xfrm>
        </p:spPr>
        <p:txBody>
          <a:bodyPr anchor="t"/>
          <a:lstStyle>
            <a:lvl1pPr marL="0" indent="0">
              <a:spcBef>
                <a:spcPts val="0"/>
              </a:spcBef>
              <a:buNone/>
              <a:defRPr sz="2300" b="0" i="0">
                <a:latin typeface="Arial" panose="020B0604020202020204" pitchFamily="34" charset="0"/>
                <a:cs typeface="Arial" panose="020B0604020202020204" pitchFamily="34" charset="0"/>
              </a:defRPr>
            </a:lvl1pPr>
            <a:lvl2pPr marL="457200" indent="0">
              <a:buNone/>
              <a:defRPr sz="2000" b="0"/>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endParaRPr lang="fi-FI" noProof="0" dirty="0"/>
          </a:p>
        </p:txBody>
      </p:sp>
    </p:spTree>
    <p:extLst>
      <p:ext uri="{BB962C8B-B14F-4D97-AF65-F5344CB8AC3E}">
        <p14:creationId xmlns:p14="http://schemas.microsoft.com/office/powerpoint/2010/main" val="346746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A KAKSI KOLUMNI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E267E-97C1-F248-9AFC-610387D73BAE}"/>
              </a:ext>
            </a:extLst>
          </p:cNvPr>
          <p:cNvSpPr>
            <a:spLocks noGrp="1"/>
          </p:cNvSpPr>
          <p:nvPr>
            <p:ph type="body" idx="1"/>
          </p:nvPr>
        </p:nvSpPr>
        <p:spPr>
          <a:xfrm>
            <a:off x="839788" y="1185864"/>
            <a:ext cx="5157787"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p:txBody>
      </p:sp>
      <p:sp>
        <p:nvSpPr>
          <p:cNvPr id="5" name="Text Placeholder 4">
            <a:extLst>
              <a:ext uri="{FF2B5EF4-FFF2-40B4-BE49-F238E27FC236}">
                <a16:creationId xmlns:a16="http://schemas.microsoft.com/office/drawing/2014/main" id="{5E47243B-BAA3-D940-A23E-6F1DF1E6D839}"/>
              </a:ext>
            </a:extLst>
          </p:cNvPr>
          <p:cNvSpPr>
            <a:spLocks noGrp="1"/>
          </p:cNvSpPr>
          <p:nvPr>
            <p:ph type="body" sz="quarter" idx="3"/>
          </p:nvPr>
        </p:nvSpPr>
        <p:spPr>
          <a:xfrm>
            <a:off x="6172200" y="1185864"/>
            <a:ext cx="5183188" cy="823912"/>
          </a:xfr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Click to edit Master text styles</a:t>
            </a:r>
          </a:p>
        </p:txBody>
      </p:sp>
      <p:pic>
        <p:nvPicPr>
          <p:cNvPr id="11" name="Picture 10" descr="Logo&#10;&#10;Description automatically generated with medium confidence">
            <a:extLst>
              <a:ext uri="{FF2B5EF4-FFF2-40B4-BE49-F238E27FC236}">
                <a16:creationId xmlns:a16="http://schemas.microsoft.com/office/drawing/2014/main" id="{CA65FCB3-5C68-DF4D-B3D0-601410673B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9748" y="6039200"/>
            <a:ext cx="1638228" cy="634300"/>
          </a:xfrm>
          <a:prstGeom prst="rect">
            <a:avLst/>
          </a:prstGeom>
        </p:spPr>
      </p:pic>
      <p:sp>
        <p:nvSpPr>
          <p:cNvPr id="7" name="Text Placeholder 4">
            <a:extLst>
              <a:ext uri="{FF2B5EF4-FFF2-40B4-BE49-F238E27FC236}">
                <a16:creationId xmlns:a16="http://schemas.microsoft.com/office/drawing/2014/main" id="{FD694F22-1DF2-BA4B-86A9-3FCCF15BE1A4}"/>
              </a:ext>
            </a:extLst>
          </p:cNvPr>
          <p:cNvSpPr>
            <a:spLocks noGrp="1"/>
          </p:cNvSpPr>
          <p:nvPr>
            <p:ph type="body" sz="quarter" idx="11"/>
          </p:nvPr>
        </p:nvSpPr>
        <p:spPr>
          <a:xfrm>
            <a:off x="838200" y="2505075"/>
            <a:ext cx="5157787" cy="3534125"/>
          </a:xfrm>
        </p:spPr>
        <p:txBody>
          <a:bodyPr/>
          <a:lstStyle>
            <a:lvl1pPr>
              <a:defRPr sz="2400"/>
            </a:lvl1pPr>
            <a:lvl2pPr>
              <a:defRPr sz="2000"/>
            </a:lvl2pPr>
            <a:lvl3pPr>
              <a:defRPr sz="19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Text Placeholder 4">
            <a:extLst>
              <a:ext uri="{FF2B5EF4-FFF2-40B4-BE49-F238E27FC236}">
                <a16:creationId xmlns:a16="http://schemas.microsoft.com/office/drawing/2014/main" id="{05A15A47-6782-C54A-93D2-C9A076009960}"/>
              </a:ext>
            </a:extLst>
          </p:cNvPr>
          <p:cNvSpPr>
            <a:spLocks noGrp="1"/>
          </p:cNvSpPr>
          <p:nvPr>
            <p:ph type="body" sz="quarter" idx="16"/>
          </p:nvPr>
        </p:nvSpPr>
        <p:spPr>
          <a:xfrm>
            <a:off x="6172993" y="2505075"/>
            <a:ext cx="5181601" cy="3534125"/>
          </a:xfrm>
        </p:spPr>
        <p:txBody>
          <a:bodyPr/>
          <a:lstStyle>
            <a:lvl1pPr>
              <a:defRPr sz="2400"/>
            </a:lvl1pPr>
            <a:lvl2pPr>
              <a:defRPr sz="2000"/>
            </a:lvl2pPr>
            <a:lvl3pPr>
              <a:defRPr sz="1900"/>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Tree>
    <p:extLst>
      <p:ext uri="{BB962C8B-B14F-4D97-AF65-F5344CB8AC3E}">
        <p14:creationId xmlns:p14="http://schemas.microsoft.com/office/powerpoint/2010/main" val="12115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8F7963-B688-6345-9742-540145AD6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i-FI" noProof="0" dirty="0" err="1"/>
              <a:t>Click</a:t>
            </a:r>
            <a:r>
              <a:rPr lang="fi-FI" noProof="0" dirty="0"/>
              <a:t> to </a:t>
            </a:r>
            <a:r>
              <a:rPr lang="fi-FI" noProof="0" dirty="0" err="1"/>
              <a:t>edit</a:t>
            </a:r>
            <a:r>
              <a:rPr lang="fi-FI" noProof="0" dirty="0"/>
              <a:t> Master </a:t>
            </a:r>
            <a:r>
              <a:rPr lang="fi-FI" noProof="0" dirty="0" err="1"/>
              <a:t>text</a:t>
            </a:r>
            <a:r>
              <a:rPr lang="fi-FI" noProof="0" dirty="0"/>
              <a:t> </a:t>
            </a:r>
            <a:r>
              <a:rPr lang="fi-FI" noProof="0" dirty="0" err="1"/>
              <a:t>styles</a:t>
            </a:r>
            <a:endParaRPr lang="fi-FI" noProof="0" dirty="0"/>
          </a:p>
          <a:p>
            <a:pPr lvl="1"/>
            <a:r>
              <a:rPr lang="fi-FI" noProof="0" dirty="0"/>
              <a:t>Second </a:t>
            </a:r>
            <a:r>
              <a:rPr lang="fi-FI" noProof="0" dirty="0" err="1"/>
              <a:t>level</a:t>
            </a:r>
            <a:endParaRPr lang="fi-FI" noProof="0" dirty="0"/>
          </a:p>
          <a:p>
            <a:pPr lvl="2"/>
            <a:r>
              <a:rPr lang="fi-FI" noProof="0" dirty="0"/>
              <a:t>Third </a:t>
            </a:r>
            <a:r>
              <a:rPr lang="fi-FI" noProof="0" dirty="0" err="1"/>
              <a:t>level</a:t>
            </a:r>
            <a:endParaRPr lang="fi-FI" noProof="0" dirty="0"/>
          </a:p>
          <a:p>
            <a:pPr lvl="3"/>
            <a:r>
              <a:rPr lang="fi-FI" noProof="0" dirty="0" err="1"/>
              <a:t>Fourth</a:t>
            </a:r>
            <a:r>
              <a:rPr lang="fi-FI" noProof="0" dirty="0"/>
              <a:t> </a:t>
            </a:r>
            <a:r>
              <a:rPr lang="fi-FI" noProof="0" dirty="0" err="1"/>
              <a:t>level</a:t>
            </a:r>
            <a:endParaRPr lang="fi-FI" noProof="0" dirty="0"/>
          </a:p>
          <a:p>
            <a:pPr lvl="4"/>
            <a:r>
              <a:rPr lang="fi-FI" noProof="0" dirty="0" err="1"/>
              <a:t>Fifth</a:t>
            </a:r>
            <a:r>
              <a:rPr lang="fi-FI" noProof="0" dirty="0"/>
              <a:t> </a:t>
            </a:r>
            <a:r>
              <a:rPr lang="fi-FI" noProof="0" dirty="0" err="1"/>
              <a:t>level</a:t>
            </a:r>
            <a:endParaRPr lang="fi-FI" noProof="0" dirty="0"/>
          </a:p>
        </p:txBody>
      </p:sp>
      <p:sp>
        <p:nvSpPr>
          <p:cNvPr id="11" name="Title Placeholder 10">
            <a:extLst>
              <a:ext uri="{FF2B5EF4-FFF2-40B4-BE49-F238E27FC236}">
                <a16:creationId xmlns:a16="http://schemas.microsoft.com/office/drawing/2014/main" id="{13ADB4FF-36A8-5847-9E28-618A7E399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a:t>Click to edit Master title style</a:t>
            </a:r>
            <a:endParaRPr lang="fi-FI"/>
          </a:p>
        </p:txBody>
      </p:sp>
      <p:sp>
        <p:nvSpPr>
          <p:cNvPr id="14" name="TextBox 13">
            <a:extLst>
              <a:ext uri="{FF2B5EF4-FFF2-40B4-BE49-F238E27FC236}">
                <a16:creationId xmlns:a16="http://schemas.microsoft.com/office/drawing/2014/main" id="{D4E3EEA6-F284-034E-8910-605416FAEBAF}"/>
              </a:ext>
            </a:extLst>
          </p:cNvPr>
          <p:cNvSpPr txBox="1"/>
          <p:nvPr userDrawn="1"/>
        </p:nvSpPr>
        <p:spPr>
          <a:xfrm>
            <a:off x="272592" y="6392083"/>
            <a:ext cx="4252274" cy="276999"/>
          </a:xfrm>
          <a:prstGeom prst="rect">
            <a:avLst/>
          </a:prstGeom>
          <a:noFill/>
        </p:spPr>
        <p:txBody>
          <a:bodyPr wrap="square" rtlCol="0">
            <a:spAutoFit/>
          </a:bodyPr>
          <a:lstStyle/>
          <a:p>
            <a:r>
              <a:rPr lang="fi-FI" sz="1200" b="0" i="0" noProof="1">
                <a:latin typeface="Arial" panose="020B0604020202020204" pitchFamily="34" charset="0"/>
                <a:cs typeface="Arial" panose="020B0604020202020204" pitchFamily="34" charset="0"/>
              </a:rPr>
              <a:t>Terveyden edistäminen Suomen Punaisessa Ristissä</a:t>
            </a:r>
          </a:p>
        </p:txBody>
      </p:sp>
    </p:spTree>
    <p:extLst>
      <p:ext uri="{BB962C8B-B14F-4D97-AF65-F5344CB8AC3E}">
        <p14:creationId xmlns:p14="http://schemas.microsoft.com/office/powerpoint/2010/main" val="19237314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2" r:id="rId5"/>
    <p:sldLayoutId id="2147483664" r:id="rId6"/>
    <p:sldLayoutId id="2147483665" r:id="rId7"/>
    <p:sldLayoutId id="2147483653" r:id="rId8"/>
    <p:sldLayoutId id="2147483692" r:id="rId9"/>
    <p:sldLayoutId id="2147483667" r:id="rId10"/>
    <p:sldLayoutId id="2147483668" r:id="rId11"/>
    <p:sldLayoutId id="2147483669" r:id="rId12"/>
    <p:sldLayoutId id="2147483670" r:id="rId13"/>
    <p:sldLayoutId id="2147483691" r:id="rId14"/>
    <p:sldLayoutId id="2147483672" r:id="rId15"/>
    <p:sldLayoutId id="2147483671" r:id="rId16"/>
    <p:sldLayoutId id="2147483673" r:id="rId17"/>
    <p:sldLayoutId id="2147483674" r:id="rId18"/>
    <p:sldLayoutId id="2147483675" r:id="rId19"/>
    <p:sldLayoutId id="2147483676" r:id="rId20"/>
    <p:sldLayoutId id="2147483678" r:id="rId21"/>
    <p:sldLayoutId id="2147483679" r:id="rId22"/>
    <p:sldLayoutId id="2147483681" r:id="rId23"/>
    <p:sldLayoutId id="2147483680" r:id="rId24"/>
    <p:sldLayoutId id="2147483684" r:id="rId25"/>
    <p:sldLayoutId id="2147483686" r:id="rId26"/>
    <p:sldLayoutId id="2147483687" r:id="rId27"/>
    <p:sldLayoutId id="2147483688" r:id="rId28"/>
    <p:sldLayoutId id="2147483689" r:id="rId29"/>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QeKVtWrELYI"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hyperlink" Target="https://www.punainenristi.fi/tyomme/periaatteet/" TargetMode="External"/><Relationship Id="rId13" Type="http://schemas.openxmlformats.org/officeDocument/2006/relationships/hyperlink" Target="https://rednet.punainenristi.fi/node/42468" TargetMode="External"/><Relationship Id="rId3" Type="http://schemas.openxmlformats.org/officeDocument/2006/relationships/hyperlink" Target="https://www.punainenristi.fi/tyomme/terveyden-edistaminen/" TargetMode="External"/><Relationship Id="rId7" Type="http://schemas.openxmlformats.org/officeDocument/2006/relationships/hyperlink" Target="https://rednet.punainenristi.fi/terveyspisteet" TargetMode="External"/><Relationship Id="rId12" Type="http://schemas.openxmlformats.org/officeDocument/2006/relationships/hyperlink" Target="https://www.punainenristi.fi/tyomme/punaisen-ristin-tunnus/" TargetMode="External"/><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hyperlink" Target="https://rednet.punainenristi.fi/hiv" TargetMode="External"/><Relationship Id="rId11" Type="http://schemas.openxmlformats.org/officeDocument/2006/relationships/hyperlink" Target="https://rednet.punainenristi.fi/yleiskokous2023" TargetMode="External"/><Relationship Id="rId5" Type="http://schemas.openxmlformats.org/officeDocument/2006/relationships/hyperlink" Target="https://rednet.punainenristi.fi/paihdetyo" TargetMode="External"/><Relationship Id="rId10" Type="http://schemas.openxmlformats.org/officeDocument/2006/relationships/hyperlink" Target="https://rednet.punainenristi.fi/osastotoimisto" TargetMode="External"/><Relationship Id="rId4" Type="http://schemas.openxmlformats.org/officeDocument/2006/relationships/hyperlink" Target="https://www.punainenristi.fi/vapaaehtoiseksi/terveytta-edistamaan/" TargetMode="External"/><Relationship Id="rId9" Type="http://schemas.openxmlformats.org/officeDocument/2006/relationships/hyperlink" Target="https://rednet.punainenristi.fi/periaatte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5F371-B878-3544-81E5-838E99226259}"/>
              </a:ext>
            </a:extLst>
          </p:cNvPr>
          <p:cNvSpPr>
            <a:spLocks noGrp="1"/>
          </p:cNvSpPr>
          <p:nvPr>
            <p:ph type="ctrTitle"/>
          </p:nvPr>
        </p:nvSpPr>
        <p:spPr>
          <a:xfrm>
            <a:off x="578527" y="534058"/>
            <a:ext cx="10754196" cy="2681191"/>
          </a:xfrm>
        </p:spPr>
        <p:txBody>
          <a:bodyPr>
            <a:normAutofit/>
          </a:bodyPr>
          <a:lstStyle/>
          <a:p>
            <a:r>
              <a:rPr lang="sv-FI" sz="4800" dirty="0">
                <a:effectLst/>
                <a:latin typeface="Arial" panose="020B0604020202020204" pitchFamily="34" charset="0"/>
                <a:ea typeface="Calibri" panose="020F0502020204030204" pitchFamily="34" charset="0"/>
                <a:cs typeface="Times New Roman" panose="02020603050405020304" pitchFamily="18" charset="0"/>
              </a:rPr>
              <a:t>Hälsofrämjande arbete inom Finlands Röda Kors</a:t>
            </a:r>
            <a:br>
              <a:rPr lang="fi-FI" sz="4800" dirty="0">
                <a:effectLst/>
                <a:latin typeface="Calibri" panose="020F0502020204030204" pitchFamily="34" charset="0"/>
                <a:ea typeface="Calibri" panose="020F0502020204030204" pitchFamily="34" charset="0"/>
                <a:cs typeface="Times New Roman" panose="02020603050405020304" pitchFamily="18" charset="0"/>
              </a:rPr>
            </a:br>
            <a:endParaRPr lang="fi-FI" sz="4800" dirty="0"/>
          </a:p>
        </p:txBody>
      </p:sp>
    </p:spTree>
    <p:extLst>
      <p:ext uri="{BB962C8B-B14F-4D97-AF65-F5344CB8AC3E}">
        <p14:creationId xmlns:p14="http://schemas.microsoft.com/office/powerpoint/2010/main" val="237019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47A9-8D4F-448B-BFD4-35E86A37BA70}"/>
              </a:ext>
            </a:extLst>
          </p:cNvPr>
          <p:cNvSpPr>
            <a:spLocks noGrp="1"/>
          </p:cNvSpPr>
          <p:nvPr>
            <p:ph type="title"/>
          </p:nvPr>
        </p:nvSpPr>
        <p:spPr/>
        <p:txBody>
          <a:bodyPr/>
          <a:lstStyle/>
          <a:p>
            <a:r>
              <a:rPr lang="fi-FI" dirty="0" err="1"/>
              <a:t>Hur</a:t>
            </a:r>
            <a:r>
              <a:rPr lang="fi-FI" dirty="0"/>
              <a:t> </a:t>
            </a:r>
            <a:r>
              <a:rPr lang="fi-FI" dirty="0" err="1"/>
              <a:t>fick</a:t>
            </a:r>
            <a:r>
              <a:rPr lang="fi-FI" dirty="0"/>
              <a:t> </a:t>
            </a:r>
            <a:r>
              <a:rPr lang="fi-FI" dirty="0" err="1"/>
              <a:t>allt</a:t>
            </a:r>
            <a:r>
              <a:rPr lang="fi-FI" dirty="0"/>
              <a:t> </a:t>
            </a:r>
            <a:r>
              <a:rPr lang="fi-FI" dirty="0" err="1"/>
              <a:t>sin</a:t>
            </a:r>
            <a:r>
              <a:rPr lang="fi-FI" dirty="0"/>
              <a:t> </a:t>
            </a:r>
            <a:r>
              <a:rPr lang="fi-FI" dirty="0" err="1"/>
              <a:t>början</a:t>
            </a:r>
            <a:r>
              <a:rPr lang="fi-FI" dirty="0"/>
              <a:t>?</a:t>
            </a:r>
            <a:br>
              <a:rPr lang="fi-FI" dirty="0"/>
            </a:br>
            <a:br>
              <a:rPr lang="fi-FI" dirty="0"/>
            </a:br>
            <a:r>
              <a:rPr lang="en-US" sz="3600" dirty="0">
                <a:hlinkClick r:id="rId3"/>
              </a:rPr>
              <a:t>Tarina </a:t>
            </a:r>
            <a:r>
              <a:rPr lang="en-US" sz="3600" dirty="0" err="1">
                <a:hlinkClick r:id="rId3"/>
              </a:rPr>
              <a:t>ajatuksesta</a:t>
            </a:r>
            <a:r>
              <a:rPr lang="en-US" sz="3600" dirty="0">
                <a:hlinkClick r:id="rId3"/>
              </a:rPr>
              <a:t>- Story of an Idea (Finnish subtitles) - YouTube</a:t>
            </a:r>
            <a:endParaRPr lang="fi-FI" dirty="0"/>
          </a:p>
        </p:txBody>
      </p:sp>
    </p:spTree>
    <p:extLst>
      <p:ext uri="{BB962C8B-B14F-4D97-AF65-F5344CB8AC3E}">
        <p14:creationId xmlns:p14="http://schemas.microsoft.com/office/powerpoint/2010/main" val="3558070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3907-3891-4975-B3A3-0DA854931BD5}"/>
              </a:ext>
            </a:extLst>
          </p:cNvPr>
          <p:cNvSpPr>
            <a:spLocks noGrp="1"/>
          </p:cNvSpPr>
          <p:nvPr>
            <p:ph type="ctrTitle"/>
          </p:nvPr>
        </p:nvSpPr>
        <p:spPr>
          <a:xfrm>
            <a:off x="826851" y="1555220"/>
            <a:ext cx="9841149" cy="2681191"/>
          </a:xfrm>
        </p:spPr>
        <p:txBody>
          <a:bodyPr/>
          <a:lstStyle/>
          <a:p>
            <a:r>
              <a:rPr lang="fi-FI" dirty="0" err="1"/>
              <a:t>Hälsofrämjande</a:t>
            </a:r>
            <a:r>
              <a:rPr lang="fi-FI" dirty="0"/>
              <a:t> </a:t>
            </a:r>
            <a:r>
              <a:rPr lang="fi-FI" dirty="0" err="1"/>
              <a:t>och</a:t>
            </a:r>
            <a:r>
              <a:rPr lang="fi-FI" dirty="0"/>
              <a:t> Röda </a:t>
            </a:r>
            <a:r>
              <a:rPr lang="fi-FI" dirty="0" err="1"/>
              <a:t>Korsets</a:t>
            </a:r>
            <a:r>
              <a:rPr lang="fi-FI" dirty="0"/>
              <a:t> </a:t>
            </a:r>
            <a:r>
              <a:rPr lang="fi-FI" dirty="0" err="1"/>
              <a:t>principer</a:t>
            </a:r>
            <a:endParaRPr lang="fi-FI" dirty="0"/>
          </a:p>
        </p:txBody>
      </p:sp>
    </p:spTree>
    <p:extLst>
      <p:ext uri="{BB962C8B-B14F-4D97-AF65-F5344CB8AC3E}">
        <p14:creationId xmlns:p14="http://schemas.microsoft.com/office/powerpoint/2010/main" val="40216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D30FCC-0E14-4BD6-92F7-0258CEEC1B2C}"/>
              </a:ext>
            </a:extLst>
          </p:cNvPr>
          <p:cNvSpPr>
            <a:spLocks noGrp="1"/>
          </p:cNvSpPr>
          <p:nvPr>
            <p:ph type="body" idx="14"/>
          </p:nvPr>
        </p:nvSpPr>
        <p:spPr>
          <a:xfrm>
            <a:off x="6137336" y="1483776"/>
            <a:ext cx="3256024" cy="3395608"/>
          </a:xfrm>
        </p:spPr>
        <p:txBody>
          <a:bodyPr/>
          <a:lstStyle/>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Humanitet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Opartiskhet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Neutralitet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Självständighet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Frivillighet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Enhetlighet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Universalitet</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fi-FI" dirty="0">
              <a:latin typeface="Arial" panose="020B0604020202020204" pitchFamily="34" charset="0"/>
            </a:endParaRPr>
          </a:p>
        </p:txBody>
      </p:sp>
      <p:pic>
        <p:nvPicPr>
          <p:cNvPr id="6" name="Picture Placeholder 5" descr="A picture containing sky, outdoor, grass, person&#10;&#10;Description automatically generated">
            <a:extLst>
              <a:ext uri="{FF2B5EF4-FFF2-40B4-BE49-F238E27FC236}">
                <a16:creationId xmlns:a16="http://schemas.microsoft.com/office/drawing/2014/main" id="{35A45C99-05DF-4775-8C28-485C3159F25C}"/>
              </a:ext>
            </a:extLst>
          </p:cNvPr>
          <p:cNvPicPr>
            <a:picLocks noGrp="1" noChangeAspect="1"/>
          </p:cNvPicPr>
          <p:nvPr>
            <p:ph type="pic" sz="quarter" idx="15"/>
          </p:nvPr>
        </p:nvPicPr>
        <p:blipFill>
          <a:blip r:embed="rId3"/>
          <a:srcRect l="5838" r="5838"/>
          <a:stretch>
            <a:fillRect/>
          </a:stretch>
        </p:blipFill>
        <p:spPr/>
      </p:pic>
      <p:sp>
        <p:nvSpPr>
          <p:cNvPr id="4" name="Text Placeholder 3">
            <a:extLst>
              <a:ext uri="{FF2B5EF4-FFF2-40B4-BE49-F238E27FC236}">
                <a16:creationId xmlns:a16="http://schemas.microsoft.com/office/drawing/2014/main" id="{C6428E41-240F-4427-821B-D0B3AFB0C61C}"/>
              </a:ext>
            </a:extLst>
          </p:cNvPr>
          <p:cNvSpPr>
            <a:spLocks noGrp="1"/>
          </p:cNvSpPr>
          <p:nvPr>
            <p:ph type="body" idx="16"/>
          </p:nvPr>
        </p:nvSpPr>
        <p:spPr>
          <a:xfrm>
            <a:off x="8755463" y="1645980"/>
            <a:ext cx="3256024" cy="3130206"/>
          </a:xfrm>
        </p:spPr>
        <p:txBody>
          <a:bodyPr/>
          <a:lstStyle/>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Definierar målen för verksamheten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Garanterar Röda Korsets verksamhetsmöjligheter</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1800" dirty="0">
                <a:effectLst/>
                <a:latin typeface="Arial" panose="020B0604020202020204" pitchFamily="34" charset="0"/>
                <a:ea typeface="Calibri" panose="020F0502020204030204" pitchFamily="34" charset="0"/>
                <a:cs typeface="Times New Roman" panose="02020603050405020304" pitchFamily="18" charset="0"/>
              </a:rPr>
              <a:t>Skapar grunden för organisationen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latin typeface="Arial" panose="020B0604020202020204" pitchFamily="34" charset="0"/>
            </a:endParaRPr>
          </a:p>
        </p:txBody>
      </p:sp>
      <p:sp>
        <p:nvSpPr>
          <p:cNvPr id="8" name="TextBox 7">
            <a:extLst>
              <a:ext uri="{FF2B5EF4-FFF2-40B4-BE49-F238E27FC236}">
                <a16:creationId xmlns:a16="http://schemas.microsoft.com/office/drawing/2014/main" id="{317DEE18-D371-4FA7-B61F-1376DA946411}"/>
              </a:ext>
            </a:extLst>
          </p:cNvPr>
          <p:cNvSpPr txBox="1"/>
          <p:nvPr/>
        </p:nvSpPr>
        <p:spPr>
          <a:xfrm>
            <a:off x="6723354" y="504262"/>
            <a:ext cx="4391489" cy="523220"/>
          </a:xfrm>
          <a:prstGeom prst="rect">
            <a:avLst/>
          </a:prstGeom>
          <a:noFill/>
        </p:spPr>
        <p:txBody>
          <a:bodyPr wrap="square" rtlCol="0">
            <a:spAutoFit/>
          </a:bodyPr>
          <a:lstStyle/>
          <a:p>
            <a:r>
              <a:rPr lang="fi-FI" sz="2800" dirty="0" err="1">
                <a:latin typeface="Arial" panose="020B0604020202020204" pitchFamily="34" charset="0"/>
                <a:cs typeface="Arial" panose="020B0604020202020204" pitchFamily="34" charset="0"/>
              </a:rPr>
              <a:t>Röda</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Korsets</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principer</a:t>
            </a:r>
            <a:endParaRPr lang="fi-FI" sz="2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2145E69-DD35-4945-A3D7-6E4748FCBF82}"/>
              </a:ext>
            </a:extLst>
          </p:cNvPr>
          <p:cNvSpPr txBox="1"/>
          <p:nvPr/>
        </p:nvSpPr>
        <p:spPr>
          <a:xfrm>
            <a:off x="2343704" y="6238328"/>
            <a:ext cx="2858610" cy="307777"/>
          </a:xfrm>
          <a:prstGeom prst="rect">
            <a:avLst/>
          </a:prstGeom>
          <a:noFill/>
        </p:spPr>
        <p:txBody>
          <a:bodyPr wrap="square">
            <a:spAutoFit/>
          </a:bodyPr>
          <a:lstStyle/>
          <a:p>
            <a:r>
              <a:rPr lang="fi-FI" sz="1400" dirty="0"/>
              <a:t>Kuva: Harri Mäenpää</a:t>
            </a:r>
          </a:p>
        </p:txBody>
      </p:sp>
    </p:spTree>
    <p:extLst>
      <p:ext uri="{BB962C8B-B14F-4D97-AF65-F5344CB8AC3E}">
        <p14:creationId xmlns:p14="http://schemas.microsoft.com/office/powerpoint/2010/main" val="1795684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D725A-8DBB-4A76-A4B3-CAD4B421200F}"/>
              </a:ext>
            </a:extLst>
          </p:cNvPr>
          <p:cNvSpPr>
            <a:spLocks noGrp="1"/>
          </p:cNvSpPr>
          <p:nvPr>
            <p:ph type="title"/>
          </p:nvPr>
        </p:nvSpPr>
        <p:spPr/>
        <p:txBody>
          <a:bodyPr/>
          <a:lstStyle/>
          <a:p>
            <a:r>
              <a:rPr lang="sv-FI" sz="2400" dirty="0">
                <a:effectLst/>
                <a:latin typeface="Arial" panose="020B0604020202020204" pitchFamily="34" charset="0"/>
                <a:ea typeface="Calibri" panose="020F0502020204030204" pitchFamily="34" charset="0"/>
                <a:cs typeface="Times New Roman" panose="02020603050405020304" pitchFamily="18" charset="0"/>
              </a:rPr>
              <a:t>Anvisningar för bikupediskussion</a:t>
            </a:r>
            <a:br>
              <a:rPr lang="fi-FI" sz="2400" dirty="0">
                <a:effectLst/>
                <a:latin typeface="Calibri" panose="020F0502020204030204" pitchFamily="34" charset="0"/>
                <a:ea typeface="Calibri" panose="020F0502020204030204" pitchFamily="34" charset="0"/>
                <a:cs typeface="Times New Roman" panose="02020603050405020304" pitchFamily="18" charset="0"/>
              </a:rPr>
            </a:br>
            <a:endParaRPr lang="fi-FI" sz="2400" dirty="0"/>
          </a:p>
        </p:txBody>
      </p:sp>
      <p:sp>
        <p:nvSpPr>
          <p:cNvPr id="3" name="Text Placeholder 2">
            <a:extLst>
              <a:ext uri="{FF2B5EF4-FFF2-40B4-BE49-F238E27FC236}">
                <a16:creationId xmlns:a16="http://schemas.microsoft.com/office/drawing/2014/main" id="{073EF85E-9589-4F3A-8E94-058AA2464CB9}"/>
              </a:ext>
            </a:extLst>
          </p:cNvPr>
          <p:cNvSpPr>
            <a:spLocks noGrp="1"/>
          </p:cNvSpPr>
          <p:nvPr>
            <p:ph type="body" idx="1"/>
          </p:nvPr>
        </p:nvSpPr>
        <p:spPr/>
        <p:txBody>
          <a:bodyPr/>
          <a:lstStyle/>
          <a:p>
            <a:r>
              <a:rPr lang="fi-FI" dirty="0"/>
              <a:t>1</a:t>
            </a:r>
          </a:p>
        </p:txBody>
      </p:sp>
      <p:sp>
        <p:nvSpPr>
          <p:cNvPr id="4" name="Text Placeholder 3">
            <a:extLst>
              <a:ext uri="{FF2B5EF4-FFF2-40B4-BE49-F238E27FC236}">
                <a16:creationId xmlns:a16="http://schemas.microsoft.com/office/drawing/2014/main" id="{EAC337F5-22A2-4C04-987D-D26B33CD1394}"/>
              </a:ext>
            </a:extLst>
          </p:cNvPr>
          <p:cNvSpPr>
            <a:spLocks noGrp="1"/>
          </p:cNvSpPr>
          <p:nvPr>
            <p:ph type="body" idx="10"/>
          </p:nvPr>
        </p:nvSpPr>
        <p:spPr/>
        <p:txBody>
          <a:bodyPr/>
          <a:lstStyle/>
          <a:p>
            <a:r>
              <a:rPr lang="sv-FI" sz="2400" dirty="0">
                <a:effectLst/>
                <a:latin typeface="Arial" panose="020B0604020202020204" pitchFamily="34" charset="0"/>
                <a:ea typeface="Calibri" panose="020F0502020204030204" pitchFamily="34" charset="0"/>
                <a:cs typeface="Times New Roman" panose="02020603050405020304" pitchFamily="18" charset="0"/>
              </a:rPr>
              <a:t>Tänk först en stund ensam över den givna uppgiften.</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400" dirty="0">
              <a:latin typeface="Arial" panose="020B0604020202020204" pitchFamily="34" charset="0"/>
            </a:endParaRPr>
          </a:p>
        </p:txBody>
      </p:sp>
      <p:sp>
        <p:nvSpPr>
          <p:cNvPr id="5" name="Text Placeholder 4">
            <a:extLst>
              <a:ext uri="{FF2B5EF4-FFF2-40B4-BE49-F238E27FC236}">
                <a16:creationId xmlns:a16="http://schemas.microsoft.com/office/drawing/2014/main" id="{6E4E3949-80AE-4C30-AC6A-C6F03EE3AD1A}"/>
              </a:ext>
            </a:extLst>
          </p:cNvPr>
          <p:cNvSpPr>
            <a:spLocks noGrp="1"/>
          </p:cNvSpPr>
          <p:nvPr>
            <p:ph type="body" idx="11"/>
          </p:nvPr>
        </p:nvSpPr>
        <p:spPr/>
        <p:txBody>
          <a:bodyPr/>
          <a:lstStyle/>
          <a:p>
            <a:r>
              <a:rPr lang="fi-FI" dirty="0"/>
              <a:t>2</a:t>
            </a:r>
          </a:p>
        </p:txBody>
      </p:sp>
      <p:sp>
        <p:nvSpPr>
          <p:cNvPr id="6" name="Text Placeholder 5">
            <a:extLst>
              <a:ext uri="{FF2B5EF4-FFF2-40B4-BE49-F238E27FC236}">
                <a16:creationId xmlns:a16="http://schemas.microsoft.com/office/drawing/2014/main" id="{A06AE1CD-CD2E-4C33-AA22-B9A35CF864F5}"/>
              </a:ext>
            </a:extLst>
          </p:cNvPr>
          <p:cNvSpPr>
            <a:spLocks noGrp="1"/>
          </p:cNvSpPr>
          <p:nvPr>
            <p:ph type="body" idx="12"/>
          </p:nvPr>
        </p:nvSpPr>
        <p:spPr/>
        <p:txBody>
          <a:bodyPr/>
          <a:lstStyle/>
          <a:p>
            <a:r>
              <a:rPr lang="sv-FI" sz="2400" dirty="0">
                <a:effectLst/>
                <a:latin typeface="Arial" panose="020B0604020202020204" pitchFamily="34" charset="0"/>
                <a:ea typeface="Calibri" panose="020F0502020204030204" pitchFamily="34" charset="0"/>
                <a:cs typeface="Times New Roman" panose="02020603050405020304" pitchFamily="18" charset="0"/>
              </a:rPr>
              <a:t>Diskutera uppgiften i mindre grupper.</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400" dirty="0">
              <a:latin typeface="Arial" panose="020B0604020202020204" pitchFamily="34" charset="0"/>
            </a:endParaRPr>
          </a:p>
        </p:txBody>
      </p:sp>
      <p:sp>
        <p:nvSpPr>
          <p:cNvPr id="7" name="Text Placeholder 6">
            <a:extLst>
              <a:ext uri="{FF2B5EF4-FFF2-40B4-BE49-F238E27FC236}">
                <a16:creationId xmlns:a16="http://schemas.microsoft.com/office/drawing/2014/main" id="{877F3FA1-2029-4749-A69C-1619194FEE30}"/>
              </a:ext>
            </a:extLst>
          </p:cNvPr>
          <p:cNvSpPr>
            <a:spLocks noGrp="1"/>
          </p:cNvSpPr>
          <p:nvPr>
            <p:ph type="body" idx="13"/>
          </p:nvPr>
        </p:nvSpPr>
        <p:spPr/>
        <p:txBody>
          <a:bodyPr/>
          <a:lstStyle/>
          <a:p>
            <a:r>
              <a:rPr lang="fi-FI" dirty="0"/>
              <a:t>3</a:t>
            </a:r>
          </a:p>
        </p:txBody>
      </p:sp>
      <p:sp>
        <p:nvSpPr>
          <p:cNvPr id="8" name="Text Placeholder 7">
            <a:extLst>
              <a:ext uri="{FF2B5EF4-FFF2-40B4-BE49-F238E27FC236}">
                <a16:creationId xmlns:a16="http://schemas.microsoft.com/office/drawing/2014/main" id="{FA88C812-405A-435F-9ECF-20CFB04A9329}"/>
              </a:ext>
            </a:extLst>
          </p:cNvPr>
          <p:cNvSpPr>
            <a:spLocks noGrp="1"/>
          </p:cNvSpPr>
          <p:nvPr>
            <p:ph type="body" idx="14"/>
          </p:nvPr>
        </p:nvSpPr>
        <p:spPr/>
        <p:txBody>
          <a:bodyPr/>
          <a:lstStyle/>
          <a:p>
            <a:r>
              <a:rPr lang="sv-FI" sz="2400" dirty="0">
                <a:effectLst/>
                <a:latin typeface="Arial" panose="020B0604020202020204" pitchFamily="34" charset="0"/>
                <a:ea typeface="Calibri" panose="020F0502020204030204" pitchFamily="34" charset="0"/>
                <a:cs typeface="Times New Roman" panose="02020603050405020304" pitchFamily="18" charset="0"/>
              </a:rPr>
              <a:t>Diskutera uppgiften i </a:t>
            </a:r>
            <a:r>
              <a:rPr lang="sv-FI" sz="2400" dirty="0">
                <a:latin typeface="Arial" panose="020B0604020202020204" pitchFamily="34" charset="0"/>
                <a:ea typeface="Calibri" panose="020F0502020204030204" pitchFamily="34" charset="0"/>
                <a:cs typeface="Times New Roman" panose="02020603050405020304" pitchFamily="18" charset="0"/>
              </a:rPr>
              <a:t>störr</a:t>
            </a:r>
            <a:r>
              <a:rPr lang="sv-FI" sz="2400" dirty="0">
                <a:effectLst/>
                <a:latin typeface="Arial" panose="020B0604020202020204" pitchFamily="34" charset="0"/>
                <a:ea typeface="Calibri" panose="020F0502020204030204" pitchFamily="34" charset="0"/>
                <a:cs typeface="Times New Roman" panose="02020603050405020304" pitchFamily="18" charset="0"/>
              </a:rPr>
              <a:t>e grupper.</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400" dirty="0">
              <a:latin typeface="Arial" panose="020B0604020202020204" pitchFamily="34" charset="0"/>
            </a:endParaRPr>
          </a:p>
        </p:txBody>
      </p:sp>
    </p:spTree>
    <p:extLst>
      <p:ext uri="{BB962C8B-B14F-4D97-AF65-F5344CB8AC3E}">
        <p14:creationId xmlns:p14="http://schemas.microsoft.com/office/powerpoint/2010/main" val="271914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A2DB46-829A-4F8E-A52F-38468C5EB4AB}"/>
              </a:ext>
            </a:extLst>
          </p:cNvPr>
          <p:cNvSpPr>
            <a:spLocks noGrp="1"/>
          </p:cNvSpPr>
          <p:nvPr>
            <p:ph type="body" idx="14"/>
          </p:nvPr>
        </p:nvSpPr>
        <p:spPr/>
        <p:txBody>
          <a:bodyPr/>
          <a:lstStyle/>
          <a:p>
            <a:r>
              <a:rPr lang="sv-FI" sz="2800" dirty="0">
                <a:effectLst/>
                <a:latin typeface="Arial" panose="020B0604020202020204" pitchFamily="34" charset="0"/>
                <a:ea typeface="Calibri" panose="020F0502020204030204" pitchFamily="34" charset="0"/>
                <a:cs typeface="Times New Roman" panose="02020603050405020304" pitchFamily="18" charset="0"/>
              </a:rPr>
              <a:t>Hur syns principen i fråga eller kunde synas i din egen verksamhet som frivillig? </a:t>
            </a:r>
            <a:endParaRPr lang="fi-FI"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800" dirty="0">
              <a:latin typeface="Arial" panose="020B0604020202020204" pitchFamily="34" charset="0"/>
            </a:endParaRPr>
          </a:p>
        </p:txBody>
      </p:sp>
      <p:pic>
        <p:nvPicPr>
          <p:cNvPr id="5" name="Picture Placeholder 4" descr="A picture containing sky, outdoor, grass, person&#10;&#10;Description automatically generated">
            <a:extLst>
              <a:ext uri="{FF2B5EF4-FFF2-40B4-BE49-F238E27FC236}">
                <a16:creationId xmlns:a16="http://schemas.microsoft.com/office/drawing/2014/main" id="{E34A5227-E144-469A-88DD-80786E90C36B}"/>
              </a:ext>
            </a:extLst>
          </p:cNvPr>
          <p:cNvPicPr>
            <a:picLocks noGrp="1" noChangeAspect="1"/>
          </p:cNvPicPr>
          <p:nvPr>
            <p:ph type="pic" sz="quarter" idx="15"/>
          </p:nvPr>
        </p:nvPicPr>
        <p:blipFill>
          <a:blip r:embed="rId3"/>
          <a:srcRect l="5236" r="5236"/>
          <a:stretch>
            <a:fillRect/>
          </a:stretch>
        </p:blipFill>
        <p:spPr/>
      </p:pic>
      <p:sp>
        <p:nvSpPr>
          <p:cNvPr id="6" name="TextBox 5">
            <a:extLst>
              <a:ext uri="{FF2B5EF4-FFF2-40B4-BE49-F238E27FC236}">
                <a16:creationId xmlns:a16="http://schemas.microsoft.com/office/drawing/2014/main" id="{C8A58265-F662-4904-96EF-E29B82C42B88}"/>
              </a:ext>
            </a:extLst>
          </p:cNvPr>
          <p:cNvSpPr txBox="1"/>
          <p:nvPr/>
        </p:nvSpPr>
        <p:spPr>
          <a:xfrm>
            <a:off x="8575830" y="6473613"/>
            <a:ext cx="1686757" cy="276999"/>
          </a:xfrm>
          <a:prstGeom prst="rect">
            <a:avLst/>
          </a:prstGeom>
          <a:noFill/>
        </p:spPr>
        <p:txBody>
          <a:bodyPr wrap="square" rtlCol="0">
            <a:spAutoFit/>
          </a:bodyPr>
          <a:lstStyle/>
          <a:p>
            <a:r>
              <a:rPr lang="fi-FI" sz="1200" dirty="0"/>
              <a:t>Kuva: Harri Mäenpää</a:t>
            </a:r>
          </a:p>
        </p:txBody>
      </p:sp>
    </p:spTree>
    <p:extLst>
      <p:ext uri="{BB962C8B-B14F-4D97-AF65-F5344CB8AC3E}">
        <p14:creationId xmlns:p14="http://schemas.microsoft.com/office/powerpoint/2010/main" val="281116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3ACF-DC36-4092-8A54-2F94E646C9FC}"/>
              </a:ext>
            </a:extLst>
          </p:cNvPr>
          <p:cNvSpPr>
            <a:spLocks noGrp="1"/>
          </p:cNvSpPr>
          <p:nvPr>
            <p:ph type="title"/>
          </p:nvPr>
        </p:nvSpPr>
        <p:spPr/>
        <p:txBody>
          <a:bodyPr/>
          <a:lstStyle/>
          <a:p>
            <a:r>
              <a:rPr lang="sv-FI" sz="2800" dirty="0">
                <a:effectLst/>
                <a:latin typeface="Arial" panose="020B0604020202020204" pitchFamily="34" charset="0"/>
                <a:ea typeface="Calibri" panose="020F0502020204030204" pitchFamily="34" charset="0"/>
                <a:cs typeface="Times New Roman" panose="02020603050405020304" pitchFamily="18" charset="0"/>
              </a:rPr>
              <a:t>Gås igenom gruppvis. Har någon annan något att tillägga/fråga/kommentera?</a:t>
            </a:r>
            <a:br>
              <a:rPr lang="fi-FI" sz="2800" dirty="0">
                <a:effectLst/>
                <a:latin typeface="Calibri" panose="020F0502020204030204" pitchFamily="34" charset="0"/>
                <a:ea typeface="Calibri" panose="020F0502020204030204" pitchFamily="34" charset="0"/>
                <a:cs typeface="Times New Roman" panose="02020603050405020304" pitchFamily="18" charset="0"/>
              </a:rPr>
            </a:br>
            <a:endParaRPr lang="fi-FI" sz="2800" dirty="0"/>
          </a:p>
        </p:txBody>
      </p:sp>
    </p:spTree>
    <p:extLst>
      <p:ext uri="{BB962C8B-B14F-4D97-AF65-F5344CB8AC3E}">
        <p14:creationId xmlns:p14="http://schemas.microsoft.com/office/powerpoint/2010/main" val="2671435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399EB-CD3B-49FE-96E1-367D662E18AB}"/>
              </a:ext>
            </a:extLst>
          </p:cNvPr>
          <p:cNvSpPr>
            <a:spLocks noGrp="1"/>
          </p:cNvSpPr>
          <p:nvPr>
            <p:ph type="ctrTitle"/>
          </p:nvPr>
        </p:nvSpPr>
        <p:spPr>
          <a:xfrm>
            <a:off x="1309991" y="1674997"/>
            <a:ext cx="9144000" cy="2681191"/>
          </a:xfrm>
        </p:spPr>
        <p:txBody>
          <a:bodyPr/>
          <a:lstStyle/>
          <a:p>
            <a:r>
              <a:rPr lang="sv-FI" sz="4400" dirty="0">
                <a:effectLst/>
                <a:latin typeface="Arial" panose="020B0604020202020204" pitchFamily="34" charset="0"/>
                <a:ea typeface="Calibri" panose="020F0502020204030204" pitchFamily="34" charset="0"/>
                <a:cs typeface="Times New Roman" panose="02020603050405020304" pitchFamily="18" charset="0"/>
              </a:rPr>
              <a:t>Röda Korsets särskilda ställning</a:t>
            </a:r>
            <a:br>
              <a:rPr lang="fi-FI" sz="4400" dirty="0">
                <a:effectLst/>
                <a:latin typeface="Calibri" panose="020F0502020204030204" pitchFamily="34" charset="0"/>
                <a:ea typeface="Calibri" panose="020F0502020204030204" pitchFamily="34" charset="0"/>
                <a:cs typeface="Times New Roman" panose="02020603050405020304" pitchFamily="18" charset="0"/>
              </a:rPr>
            </a:br>
            <a:endParaRPr lang="fi-FI" sz="4400" dirty="0"/>
          </a:p>
        </p:txBody>
      </p:sp>
    </p:spTree>
    <p:extLst>
      <p:ext uri="{BB962C8B-B14F-4D97-AF65-F5344CB8AC3E}">
        <p14:creationId xmlns:p14="http://schemas.microsoft.com/office/powerpoint/2010/main" val="1810229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CE1995-8FCB-4553-833F-0F9B8AF7F5A8}"/>
              </a:ext>
            </a:extLst>
          </p:cNvPr>
          <p:cNvSpPr>
            <a:spLocks noGrp="1"/>
          </p:cNvSpPr>
          <p:nvPr>
            <p:ph type="body" sz="quarter" idx="13"/>
          </p:nvPr>
        </p:nvSpPr>
        <p:spPr/>
        <p:txBody>
          <a:bodyPr/>
          <a:lstStyle/>
          <a:p>
            <a:r>
              <a:rPr lang="sv-FI" sz="1800" dirty="0">
                <a:effectLst/>
                <a:latin typeface="Arial" panose="020B0604020202020204" pitchFamily="34" charset="0"/>
                <a:ea typeface="Calibri" panose="020F0502020204030204" pitchFamily="34" charset="0"/>
                <a:cs typeface="Times New Roman" panose="02020603050405020304" pitchFamily="18" charset="0"/>
              </a:rPr>
              <a:t>Vad gör att Röda Korset är en speciell organisation?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latin typeface="Arial" panose="020B0604020202020204" pitchFamily="34" charset="0"/>
            </a:endParaRPr>
          </a:p>
        </p:txBody>
      </p:sp>
      <p:pic>
        <p:nvPicPr>
          <p:cNvPr id="7" name="Picture Placeholder 6" descr="Kuva: Otto-Ville Väätäinen">
            <a:extLst>
              <a:ext uri="{FF2B5EF4-FFF2-40B4-BE49-F238E27FC236}">
                <a16:creationId xmlns:a16="http://schemas.microsoft.com/office/drawing/2014/main" id="{8CD05B33-36B3-41F9-8D59-06965ED7E9D7}"/>
              </a:ext>
            </a:extLst>
          </p:cNvPr>
          <p:cNvPicPr>
            <a:picLocks noGrp="1" noChangeAspect="1"/>
          </p:cNvPicPr>
          <p:nvPr>
            <p:ph type="pic" sz="quarter" idx="14"/>
          </p:nvPr>
        </p:nvPicPr>
        <p:blipFill>
          <a:blip r:embed="rId3"/>
          <a:srcRect t="13624" b="13624"/>
          <a:stretch>
            <a:fillRect/>
          </a:stretch>
        </p:blipFill>
        <p:spPr/>
      </p:pic>
    </p:spTree>
    <p:extLst>
      <p:ext uri="{BB962C8B-B14F-4D97-AF65-F5344CB8AC3E}">
        <p14:creationId xmlns:p14="http://schemas.microsoft.com/office/powerpoint/2010/main" val="1546376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29F9C5-C6D1-48E4-A953-53993D5513EE}"/>
              </a:ext>
            </a:extLst>
          </p:cNvPr>
          <p:cNvSpPr>
            <a:spLocks noGrp="1"/>
          </p:cNvSpPr>
          <p:nvPr>
            <p:ph type="body" idx="1"/>
          </p:nvPr>
        </p:nvSpPr>
        <p:spPr>
          <a:xfrm>
            <a:off x="285751" y="974664"/>
            <a:ext cx="3562350" cy="823912"/>
          </a:xfrm>
        </p:spPr>
        <p:txBody>
          <a:bodyPr/>
          <a:lstStyle/>
          <a:p>
            <a:r>
              <a:rPr lang="sv-FI" sz="2400" dirty="0">
                <a:effectLst/>
                <a:latin typeface="Arial" panose="020B0604020202020204" pitchFamily="34" charset="0"/>
                <a:ea typeface="Calibri" panose="020F0502020204030204" pitchFamily="34" charset="0"/>
                <a:cs typeface="Times New Roman" panose="02020603050405020304" pitchFamily="18" charset="0"/>
              </a:rPr>
              <a:t>Lagen om Finlands Röda Kors (Lag 238/2000)</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000" dirty="0"/>
          </a:p>
        </p:txBody>
      </p:sp>
      <p:sp>
        <p:nvSpPr>
          <p:cNvPr id="4" name="Text Placeholder 3">
            <a:extLst>
              <a:ext uri="{FF2B5EF4-FFF2-40B4-BE49-F238E27FC236}">
                <a16:creationId xmlns:a16="http://schemas.microsoft.com/office/drawing/2014/main" id="{2E71BD00-CF16-46BD-8810-F75B3149BE43}"/>
              </a:ext>
            </a:extLst>
          </p:cNvPr>
          <p:cNvSpPr>
            <a:spLocks noGrp="1"/>
          </p:cNvSpPr>
          <p:nvPr>
            <p:ph type="body" idx="10"/>
          </p:nvPr>
        </p:nvSpPr>
        <p:spPr>
          <a:xfrm>
            <a:off x="156117" y="2210972"/>
            <a:ext cx="3824868" cy="3890449"/>
          </a:xfrm>
        </p:spPr>
        <p:txBody>
          <a:bodyPr/>
          <a:lstStyle/>
          <a:p>
            <a:pPr algn="just">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Grunderna för organisationens verksamhet är lagstadgade (1 §)</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Presidenten tilldelar tjänste-tecken (3 §)</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Organisationens regler utfärdas genom presidentens förordning (5 §)</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000" dirty="0">
              <a:latin typeface="Arial" panose="020B0604020202020204" pitchFamily="34" charset="0"/>
              <a:ea typeface="BatangChe" panose="020B0503020000020004" pitchFamily="49" charset="-127"/>
            </a:endParaRPr>
          </a:p>
        </p:txBody>
      </p:sp>
      <p:sp>
        <p:nvSpPr>
          <p:cNvPr id="5" name="Text Placeholder 4">
            <a:extLst>
              <a:ext uri="{FF2B5EF4-FFF2-40B4-BE49-F238E27FC236}">
                <a16:creationId xmlns:a16="http://schemas.microsoft.com/office/drawing/2014/main" id="{4C00E3F9-C920-41E3-B0F2-F40C134B29DB}"/>
              </a:ext>
            </a:extLst>
          </p:cNvPr>
          <p:cNvSpPr>
            <a:spLocks noGrp="1"/>
          </p:cNvSpPr>
          <p:nvPr>
            <p:ph type="body" idx="11"/>
          </p:nvPr>
        </p:nvSpPr>
        <p:spPr>
          <a:xfrm>
            <a:off x="4314825" y="657807"/>
            <a:ext cx="3562350" cy="823912"/>
          </a:xfrm>
        </p:spPr>
        <p:txBody>
          <a:bodyPr/>
          <a:lstStyle/>
          <a:p>
            <a:r>
              <a:rPr lang="sv-FI" sz="2400" dirty="0">
                <a:effectLst/>
                <a:latin typeface="Arial" panose="020B0604020202020204" pitchFamily="34" charset="0"/>
                <a:ea typeface="Calibri" panose="020F0502020204030204" pitchFamily="34" charset="0"/>
                <a:cs typeface="Times New Roman" panose="02020603050405020304" pitchFamily="18" charset="0"/>
              </a:rPr>
              <a:t>Ett tecken som ger skydd</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6" name="Text Placeholder 5">
            <a:extLst>
              <a:ext uri="{FF2B5EF4-FFF2-40B4-BE49-F238E27FC236}">
                <a16:creationId xmlns:a16="http://schemas.microsoft.com/office/drawing/2014/main" id="{30DDC464-9B54-4442-86AF-31561D7E88DE}"/>
              </a:ext>
            </a:extLst>
          </p:cNvPr>
          <p:cNvSpPr>
            <a:spLocks noGrp="1"/>
          </p:cNvSpPr>
          <p:nvPr>
            <p:ph type="body" idx="12"/>
          </p:nvPr>
        </p:nvSpPr>
        <p:spPr>
          <a:xfrm>
            <a:off x="4226312" y="1685678"/>
            <a:ext cx="3746809" cy="3890449"/>
          </a:xfrm>
        </p:spPr>
        <p:txBody>
          <a:bodyPr/>
          <a:lstStyle/>
          <a:p>
            <a:pPr algn="just">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Ett rött kors på vit botten är det internationella skyddsemblemet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Användningen av emblemet regleras i lag (947/1979 Lag om användningen av vissa internationellt skyddade beteckningar) och det ägs av staterna som undertecknat Genèvekonventionerna.</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000" dirty="0">
                <a:effectLst/>
                <a:latin typeface="Arial" panose="020B0604020202020204" pitchFamily="34" charset="0"/>
                <a:ea typeface="Calibri" panose="020F0502020204030204" pitchFamily="34" charset="0"/>
                <a:cs typeface="Times New Roman" panose="02020603050405020304" pitchFamily="18" charset="0"/>
              </a:rPr>
              <a:t>Nationella Rödakorsföreningar kan under vissa villkor använda emblemet i sin verksamhet.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000" dirty="0">
              <a:latin typeface="Arial" panose="020B0604020202020204" pitchFamily="34" charset="0"/>
            </a:endParaRPr>
          </a:p>
        </p:txBody>
      </p:sp>
      <p:sp>
        <p:nvSpPr>
          <p:cNvPr id="7" name="Text Placeholder 6">
            <a:extLst>
              <a:ext uri="{FF2B5EF4-FFF2-40B4-BE49-F238E27FC236}">
                <a16:creationId xmlns:a16="http://schemas.microsoft.com/office/drawing/2014/main" id="{0C83F12A-612C-4845-8DE6-AB661F1589B9}"/>
              </a:ext>
            </a:extLst>
          </p:cNvPr>
          <p:cNvSpPr>
            <a:spLocks noGrp="1"/>
          </p:cNvSpPr>
          <p:nvPr>
            <p:ph type="body" idx="13"/>
          </p:nvPr>
        </p:nvSpPr>
        <p:spPr>
          <a:xfrm>
            <a:off x="8343899" y="562708"/>
            <a:ext cx="3562350" cy="507055"/>
          </a:xfrm>
        </p:spPr>
        <p:txBody>
          <a:bodyPr/>
          <a:lstStyle/>
          <a:p>
            <a:r>
              <a:rPr lang="fi-FI" dirty="0" err="1"/>
              <a:t>Alltid</a:t>
            </a:r>
            <a:r>
              <a:rPr lang="fi-FI" dirty="0"/>
              <a:t> </a:t>
            </a:r>
            <a:r>
              <a:rPr lang="fi-FI" dirty="0" err="1"/>
              <a:t>på</a:t>
            </a:r>
            <a:r>
              <a:rPr lang="fi-FI" dirty="0"/>
              <a:t> </a:t>
            </a:r>
            <a:r>
              <a:rPr lang="fi-FI" dirty="0" err="1"/>
              <a:t>plats</a:t>
            </a:r>
            <a:endParaRPr lang="fi-FI" dirty="0"/>
          </a:p>
        </p:txBody>
      </p:sp>
      <p:sp>
        <p:nvSpPr>
          <p:cNvPr id="8" name="Text Placeholder 7">
            <a:extLst>
              <a:ext uri="{FF2B5EF4-FFF2-40B4-BE49-F238E27FC236}">
                <a16:creationId xmlns:a16="http://schemas.microsoft.com/office/drawing/2014/main" id="{4959DC0D-6008-4367-8653-691C20B276EA}"/>
              </a:ext>
            </a:extLst>
          </p:cNvPr>
          <p:cNvSpPr>
            <a:spLocks noGrp="1"/>
          </p:cNvSpPr>
          <p:nvPr>
            <p:ph type="body" idx="14"/>
          </p:nvPr>
        </p:nvSpPr>
        <p:spPr>
          <a:xfrm>
            <a:off x="8343899" y="1685677"/>
            <a:ext cx="3562350" cy="3890449"/>
          </a:xfrm>
        </p:spPr>
        <p:txBody>
          <a:bodyPr/>
          <a:lstStyle/>
          <a:p>
            <a:pPr algn="just">
              <a:lnSpc>
                <a:spcPct val="107000"/>
              </a:lnSpc>
              <a:spcAft>
                <a:spcPts val="800"/>
              </a:spcAft>
            </a:pPr>
            <a:r>
              <a:rPr lang="sv-FI" sz="2000" dirty="0">
                <a:effectLst/>
                <a:latin typeface="Arial" panose="020B0604020202020204" pitchFamily="34" charset="0"/>
                <a:ea typeface="Calibri" panose="020F0502020204030204" pitchFamily="34" charset="0"/>
              </a:rPr>
              <a:t>De frivilliga </a:t>
            </a:r>
            <a:r>
              <a:rPr lang="sv-FI" sz="2000" dirty="0">
                <a:latin typeface="Arial" panose="020B0604020202020204" pitchFamily="34" charset="0"/>
                <a:ea typeface="Calibri" panose="020F0502020204030204" pitchFamily="34" charset="0"/>
              </a:rPr>
              <a:t>i</a:t>
            </a:r>
            <a:r>
              <a:rPr lang="sv-FI" sz="2000" dirty="0">
                <a:effectLst/>
                <a:latin typeface="Arial" panose="020B0604020202020204" pitchFamily="34" charset="0"/>
                <a:ea typeface="Calibri" panose="020F0502020204030204" pitchFamily="34" charset="0"/>
              </a:rPr>
              <a:t> de lokala avdelningarna är en del av gemenskapen och således redan på plats om något händer.</a:t>
            </a:r>
            <a:endParaRPr lang="fi-FI" sz="2000" dirty="0">
              <a:effectLst/>
              <a:latin typeface="Arial" panose="020B0604020202020204" pitchFamily="34" charset="0"/>
              <a:ea typeface="Calibri" panose="020F0502020204030204" pitchFamily="34" charset="0"/>
            </a:endParaRPr>
          </a:p>
          <a:p>
            <a:pPr algn="just">
              <a:lnSpc>
                <a:spcPct val="107000"/>
              </a:lnSpc>
              <a:spcAft>
                <a:spcPts val="800"/>
              </a:spcAft>
            </a:pPr>
            <a:r>
              <a:rPr lang="sv-FI" sz="2000" dirty="0">
                <a:effectLst/>
                <a:latin typeface="Arial" panose="020B0604020202020204" pitchFamily="34" charset="0"/>
                <a:ea typeface="Calibri" panose="020F0502020204030204" pitchFamily="34" charset="0"/>
              </a:rPr>
              <a:t>Röda Korset har en nationell förening i nästa alla länder i världen. </a:t>
            </a:r>
            <a:endParaRPr lang="fi-FI" sz="2000" dirty="0">
              <a:effectLst/>
              <a:latin typeface="Arial" panose="020B0604020202020204" pitchFamily="34" charset="0"/>
              <a:ea typeface="Calibri" panose="020F0502020204030204" pitchFamily="34" charset="0"/>
            </a:endParaRPr>
          </a:p>
          <a:p>
            <a:endParaRPr lang="fi-FI" sz="2000" strike="sngStrike" dirty="0">
              <a:latin typeface="Arial" panose="020B0604020202020204" pitchFamily="34" charset="0"/>
            </a:endParaRPr>
          </a:p>
        </p:txBody>
      </p:sp>
    </p:spTree>
    <p:extLst>
      <p:ext uri="{BB962C8B-B14F-4D97-AF65-F5344CB8AC3E}">
        <p14:creationId xmlns:p14="http://schemas.microsoft.com/office/powerpoint/2010/main" val="3654085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5ECD2-C458-4C45-8D12-D6167C418685}"/>
              </a:ext>
            </a:extLst>
          </p:cNvPr>
          <p:cNvSpPr>
            <a:spLocks noGrp="1"/>
          </p:cNvSpPr>
          <p:nvPr>
            <p:ph type="body" idx="14"/>
          </p:nvPr>
        </p:nvSpPr>
        <p:spPr>
          <a:xfrm>
            <a:off x="6314103" y="1483775"/>
            <a:ext cx="5729213" cy="3856709"/>
          </a:xfrm>
        </p:spPr>
        <p:txBody>
          <a:bodyPr/>
          <a:lstStyle/>
          <a:p>
            <a:pPr lvl="0" algn="just">
              <a:lnSpc>
                <a:spcPct val="107000"/>
              </a:lnSpc>
              <a:spcAft>
                <a:spcPts val="800"/>
              </a:spcAft>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Visste du att...</a:t>
            </a:r>
          </a:p>
          <a:p>
            <a:pPr marL="342900" lvl="0" indent="-342900" algn="just">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Medlemmarna möjliggör biståndsverksamhet i sitt eget lokala samhälle.</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Hundra procent av medlemsavgiften från en ny medlem går till den lokala avdelningen där denne är medlem. Framöver får avdelningen 50 procent av medlemsavgiften.</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Alla är välkomna som frivilliga, oavsett medlemskapet.</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sv-FI" sz="2000" dirty="0">
                <a:effectLst/>
                <a:latin typeface="Arial" panose="020B0604020202020204" pitchFamily="34" charset="0"/>
                <a:ea typeface="Calibri" panose="020F0502020204030204" pitchFamily="34" charset="0"/>
                <a:cs typeface="Times New Roman" panose="02020603050405020304" pitchFamily="18" charset="0"/>
              </a:rPr>
              <a:t>En person ska vara medlem i avdelningen för att kunna verka till exempel i dess styrelse.</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000" dirty="0">
              <a:latin typeface="Arial" panose="020B0604020202020204" pitchFamily="34" charset="0"/>
            </a:endParaRPr>
          </a:p>
        </p:txBody>
      </p:sp>
      <p:sp>
        <p:nvSpPr>
          <p:cNvPr id="9" name="TextBox 8">
            <a:extLst>
              <a:ext uri="{FF2B5EF4-FFF2-40B4-BE49-F238E27FC236}">
                <a16:creationId xmlns:a16="http://schemas.microsoft.com/office/drawing/2014/main" id="{91DDBF2F-541E-46C7-B9C7-7369CCC4A77B}"/>
              </a:ext>
            </a:extLst>
          </p:cNvPr>
          <p:cNvSpPr txBox="1"/>
          <p:nvPr/>
        </p:nvSpPr>
        <p:spPr>
          <a:xfrm>
            <a:off x="992220" y="6459166"/>
            <a:ext cx="2383277" cy="261610"/>
          </a:xfrm>
          <a:prstGeom prst="rect">
            <a:avLst/>
          </a:prstGeom>
          <a:noFill/>
        </p:spPr>
        <p:txBody>
          <a:bodyPr wrap="square" rtlCol="0">
            <a:spAutoFit/>
          </a:bodyPr>
          <a:lstStyle/>
          <a:p>
            <a:r>
              <a:rPr lang="fi-FI" sz="1100" dirty="0"/>
              <a:t>Kuva: Timo Heikkala</a:t>
            </a:r>
          </a:p>
        </p:txBody>
      </p:sp>
      <p:pic>
        <p:nvPicPr>
          <p:cNvPr id="21" name="Picture Placeholder 20" descr="A group of people standing outside&#10;&#10;Description automatically generated with low confidence">
            <a:extLst>
              <a:ext uri="{FF2B5EF4-FFF2-40B4-BE49-F238E27FC236}">
                <a16:creationId xmlns:a16="http://schemas.microsoft.com/office/drawing/2014/main" id="{42F96D53-C5D7-4AD3-A8FE-6CA0A401D56A}"/>
              </a:ext>
            </a:extLst>
          </p:cNvPr>
          <p:cNvPicPr>
            <a:picLocks noGrp="1" noChangeAspect="1"/>
          </p:cNvPicPr>
          <p:nvPr>
            <p:ph type="pic" sz="quarter" idx="15"/>
          </p:nvPr>
        </p:nvPicPr>
        <p:blipFill>
          <a:blip r:embed="rId3"/>
          <a:srcRect l="20554" r="20554"/>
          <a:stretch>
            <a:fillRect/>
          </a:stretch>
        </p:blipFill>
        <p:spPr/>
      </p:pic>
    </p:spTree>
    <p:extLst>
      <p:ext uri="{BB962C8B-B14F-4D97-AF65-F5344CB8AC3E}">
        <p14:creationId xmlns:p14="http://schemas.microsoft.com/office/powerpoint/2010/main" val="3625648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2296-BAAA-EE48-8B74-3CAC39B2089E}"/>
              </a:ext>
            </a:extLst>
          </p:cNvPr>
          <p:cNvSpPr>
            <a:spLocks noGrp="1"/>
          </p:cNvSpPr>
          <p:nvPr>
            <p:ph type="title"/>
          </p:nvPr>
        </p:nvSpPr>
        <p:spPr/>
        <p:txBody>
          <a:bodyPr/>
          <a:lstStyle/>
          <a:p>
            <a:r>
              <a:rPr lang="fi-FI" dirty="0" err="1"/>
              <a:t>Innehåll</a:t>
            </a:r>
            <a:endParaRPr lang="fi-FI" dirty="0"/>
          </a:p>
        </p:txBody>
      </p:sp>
      <p:sp>
        <p:nvSpPr>
          <p:cNvPr id="3" name="Content Placeholder 2">
            <a:extLst>
              <a:ext uri="{FF2B5EF4-FFF2-40B4-BE49-F238E27FC236}">
                <a16:creationId xmlns:a16="http://schemas.microsoft.com/office/drawing/2014/main" id="{84BD5485-BA39-B043-BFAD-0D10C03E1B3F}"/>
              </a:ext>
            </a:extLst>
          </p:cNvPr>
          <p:cNvSpPr>
            <a:spLocks noGrp="1"/>
          </p:cNvSpPr>
          <p:nvPr>
            <p:ph idx="1"/>
          </p:nvPr>
        </p:nvSpPr>
        <p:spPr/>
        <p:txBody>
          <a:bodyPr/>
          <a:lstStyle/>
          <a:p>
            <a:pPr marL="342900" lvl="0" indent="-342900">
              <a:lnSpc>
                <a:spcPct val="107000"/>
              </a:lnSpc>
              <a:spcAft>
                <a:spcPts val="800"/>
              </a:spcAft>
              <a:buFont typeface="+mj-lt"/>
              <a:buAutoNum type="arabicPeriod"/>
              <a:tabLst>
                <a:tab pos="457200" algn="l"/>
              </a:tabLst>
            </a:pPr>
            <a:r>
              <a:rPr lang="sv-FI" sz="2400" dirty="0">
                <a:effectLst/>
                <a:latin typeface="Arial" panose="020B0604020202020204" pitchFamily="34" charset="0"/>
                <a:ea typeface="Calibri" panose="020F0502020204030204" pitchFamily="34" charset="0"/>
                <a:cs typeface="Times New Roman" panose="02020603050405020304" pitchFamily="18" charset="0"/>
              </a:rPr>
              <a:t>Vad och varför – främjande av hälsa i Finlands Röda Kors</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sv-FI" sz="2400" dirty="0">
                <a:effectLst/>
                <a:latin typeface="Arial" panose="020B0604020202020204" pitchFamily="34" charset="0"/>
                <a:ea typeface="Calibri" panose="020F0502020204030204" pitchFamily="34" charset="0"/>
                <a:cs typeface="Times New Roman" panose="02020603050405020304" pitchFamily="18" charset="0"/>
              </a:rPr>
              <a:t> Hälsofrämjande och -principer</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sv-FI" sz="2400" dirty="0">
                <a:effectLst/>
                <a:latin typeface="Arial" panose="020B0604020202020204" pitchFamily="34" charset="0"/>
                <a:ea typeface="Calibri" panose="020F0502020204030204" pitchFamily="34" charset="0"/>
                <a:cs typeface="Times New Roman" panose="02020603050405020304" pitchFamily="18" charset="0"/>
              </a:rPr>
              <a:t> Röda Korsets särskilda ställning</a:t>
            </a:r>
            <a:endParaRPr lang="fi-FI" dirty="0"/>
          </a:p>
        </p:txBody>
      </p:sp>
    </p:spTree>
    <p:extLst>
      <p:ext uri="{BB962C8B-B14F-4D97-AF65-F5344CB8AC3E}">
        <p14:creationId xmlns:p14="http://schemas.microsoft.com/office/powerpoint/2010/main" val="454449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BE94D-CBD0-41C2-B431-ACC70D738F4D}"/>
              </a:ext>
            </a:extLst>
          </p:cNvPr>
          <p:cNvSpPr>
            <a:spLocks noGrp="1"/>
          </p:cNvSpPr>
          <p:nvPr>
            <p:ph type="title"/>
          </p:nvPr>
        </p:nvSpPr>
        <p:spPr/>
        <p:txBody>
          <a:bodyPr/>
          <a:lstStyle/>
          <a:p>
            <a:r>
              <a:rPr lang="fi-FI" dirty="0" err="1"/>
              <a:t>Mer</a:t>
            </a:r>
            <a:r>
              <a:rPr lang="fi-FI" dirty="0"/>
              <a:t> </a:t>
            </a:r>
            <a:r>
              <a:rPr lang="fi-FI" dirty="0" err="1"/>
              <a:t>information</a:t>
            </a:r>
            <a:r>
              <a:rPr lang="fi-FI" dirty="0"/>
              <a:t> </a:t>
            </a:r>
            <a:r>
              <a:rPr lang="fi-FI" dirty="0" err="1"/>
              <a:t>bl</a:t>
            </a:r>
            <a:r>
              <a:rPr lang="fi-FI" dirty="0"/>
              <a:t>. a. </a:t>
            </a:r>
            <a:r>
              <a:rPr lang="fi-FI" dirty="0" err="1"/>
              <a:t>här</a:t>
            </a:r>
            <a:r>
              <a:rPr lang="fi-FI" dirty="0"/>
              <a:t>:</a:t>
            </a:r>
          </a:p>
        </p:txBody>
      </p:sp>
      <p:sp>
        <p:nvSpPr>
          <p:cNvPr id="3" name="Text Placeholder 2">
            <a:extLst>
              <a:ext uri="{FF2B5EF4-FFF2-40B4-BE49-F238E27FC236}">
                <a16:creationId xmlns:a16="http://schemas.microsoft.com/office/drawing/2014/main" id="{8AAD0D42-4F93-48E6-BA59-A6960C1E2B17}"/>
              </a:ext>
            </a:extLst>
          </p:cNvPr>
          <p:cNvSpPr>
            <a:spLocks noGrp="1"/>
          </p:cNvSpPr>
          <p:nvPr>
            <p:ph type="body" idx="11"/>
          </p:nvPr>
        </p:nvSpPr>
        <p:spPr/>
        <p:txBody>
          <a:bodyPr/>
          <a:lstStyle/>
          <a:p>
            <a:r>
              <a:rPr lang="fi-FI" dirty="0" err="1"/>
              <a:t>Hälsofrämjande</a:t>
            </a:r>
            <a:r>
              <a:rPr lang="fi-FI" dirty="0"/>
              <a:t> </a:t>
            </a:r>
            <a:r>
              <a:rPr lang="fi-FI" dirty="0" err="1"/>
              <a:t>arbete</a:t>
            </a:r>
            <a:r>
              <a:rPr lang="fi-FI" dirty="0"/>
              <a:t> </a:t>
            </a:r>
            <a:r>
              <a:rPr lang="fi-FI" dirty="0" err="1"/>
              <a:t>vid</a:t>
            </a:r>
            <a:r>
              <a:rPr lang="fi-FI" dirty="0"/>
              <a:t> FRK:</a:t>
            </a:r>
          </a:p>
          <a:p>
            <a:endParaRPr lang="fi-FI" dirty="0"/>
          </a:p>
          <a:p>
            <a:r>
              <a:rPr lang="fi-FI" dirty="0">
                <a:hlinkClick r:id="rId3"/>
              </a:rPr>
              <a:t>https://www.punainenristi.fi/tyomme/terveyden-edistaminen/</a:t>
            </a:r>
            <a:endParaRPr lang="fi-FI" dirty="0"/>
          </a:p>
          <a:p>
            <a:endParaRPr lang="fi-FI" dirty="0"/>
          </a:p>
          <a:p>
            <a:r>
              <a:rPr lang="fi-FI" dirty="0">
                <a:hlinkClick r:id="rId4"/>
              </a:rPr>
              <a:t>https://www.punainenristi.fi/vapaaehtoiseksi/terveytta-edistamaan/</a:t>
            </a:r>
            <a:endParaRPr lang="fi-FI" dirty="0"/>
          </a:p>
          <a:p>
            <a:endParaRPr lang="fi-FI" dirty="0"/>
          </a:p>
          <a:p>
            <a:r>
              <a:rPr lang="fi-FI" dirty="0">
                <a:hlinkClick r:id="rId5"/>
              </a:rPr>
              <a:t>https://rednet.punainenristi.fi/paihdetyo</a:t>
            </a:r>
            <a:endParaRPr lang="fi-FI" dirty="0"/>
          </a:p>
          <a:p>
            <a:endParaRPr lang="fi-FI" dirty="0"/>
          </a:p>
          <a:p>
            <a:r>
              <a:rPr lang="fi-FI" dirty="0">
                <a:hlinkClick r:id="rId6"/>
              </a:rPr>
              <a:t>https://rednet.punainenristi.fi/hiv</a:t>
            </a:r>
            <a:endParaRPr lang="fi-FI" dirty="0"/>
          </a:p>
          <a:p>
            <a:endParaRPr lang="fi-FI" dirty="0"/>
          </a:p>
          <a:p>
            <a:r>
              <a:rPr lang="fi-FI" dirty="0">
                <a:hlinkClick r:id="rId7"/>
              </a:rPr>
              <a:t>https://rednet.punainenristi.fi/terveyspisteet</a:t>
            </a:r>
            <a:r>
              <a:rPr lang="fi-FI" dirty="0"/>
              <a:t> </a:t>
            </a:r>
          </a:p>
          <a:p>
            <a:endParaRPr lang="fi-FI" dirty="0"/>
          </a:p>
        </p:txBody>
      </p:sp>
      <p:sp>
        <p:nvSpPr>
          <p:cNvPr id="4" name="Text Placeholder 3">
            <a:extLst>
              <a:ext uri="{FF2B5EF4-FFF2-40B4-BE49-F238E27FC236}">
                <a16:creationId xmlns:a16="http://schemas.microsoft.com/office/drawing/2014/main" id="{BE094AED-BA86-4EE1-919E-9E6784FCE387}"/>
              </a:ext>
            </a:extLst>
          </p:cNvPr>
          <p:cNvSpPr>
            <a:spLocks noGrp="1"/>
          </p:cNvSpPr>
          <p:nvPr>
            <p:ph type="body" idx="12"/>
          </p:nvPr>
        </p:nvSpPr>
        <p:spPr/>
        <p:txBody>
          <a:bodyPr/>
          <a:lstStyle/>
          <a:p>
            <a:r>
              <a:rPr lang="fi-FI" dirty="0" err="1"/>
              <a:t>Principerna</a:t>
            </a:r>
            <a:r>
              <a:rPr lang="fi-FI" dirty="0"/>
              <a:t> </a:t>
            </a:r>
            <a:r>
              <a:rPr lang="fi-FI" dirty="0" err="1"/>
              <a:t>och</a:t>
            </a:r>
            <a:r>
              <a:rPr lang="fi-FI" dirty="0"/>
              <a:t> </a:t>
            </a:r>
            <a:r>
              <a:rPr lang="fi-FI" dirty="0" err="1"/>
              <a:t>rörelsen</a:t>
            </a:r>
            <a:r>
              <a:rPr lang="fi-FI"/>
              <a:t>:</a:t>
            </a:r>
            <a:endParaRPr lang="fi-FI" dirty="0"/>
          </a:p>
          <a:p>
            <a:endParaRPr lang="fi-FI" dirty="0"/>
          </a:p>
          <a:p>
            <a:r>
              <a:rPr lang="fi-FI" dirty="0">
                <a:hlinkClick r:id="rId8"/>
              </a:rPr>
              <a:t>https://www.punainenristi.fi/tyomme/periaatteet/</a:t>
            </a:r>
            <a:endParaRPr lang="fi-FI" dirty="0"/>
          </a:p>
          <a:p>
            <a:endParaRPr lang="fi-FI" dirty="0"/>
          </a:p>
          <a:p>
            <a:r>
              <a:rPr lang="fi-FI" dirty="0">
                <a:hlinkClick r:id="rId9"/>
              </a:rPr>
              <a:t>https://rednet.punainenristi.fi/periaatteet</a:t>
            </a:r>
            <a:endParaRPr lang="fi-FI" dirty="0"/>
          </a:p>
          <a:p>
            <a:endParaRPr lang="fi-FI" dirty="0"/>
          </a:p>
          <a:p>
            <a:r>
              <a:rPr lang="fi-FI" dirty="0">
                <a:hlinkClick r:id="rId10"/>
              </a:rPr>
              <a:t>https://rednet.punainenristi.fi/osastotoimisto</a:t>
            </a:r>
            <a:endParaRPr lang="fi-FI" dirty="0"/>
          </a:p>
          <a:p>
            <a:endParaRPr lang="fi-FI" dirty="0"/>
          </a:p>
          <a:p>
            <a:r>
              <a:rPr lang="fi-FI" dirty="0">
                <a:hlinkClick r:id="rId11"/>
              </a:rPr>
              <a:t>https://rednet.punainenristi.fi/yleiskokous2023</a:t>
            </a:r>
            <a:endParaRPr lang="fi-FI" dirty="0"/>
          </a:p>
          <a:p>
            <a:endParaRPr lang="fi-FI" dirty="0"/>
          </a:p>
          <a:p>
            <a:r>
              <a:rPr lang="fi-FI" dirty="0">
                <a:hlinkClick r:id="rId12"/>
              </a:rPr>
              <a:t>https://www.punainenristi.fi/tyomme/punaisen-ristin-tunnus/</a:t>
            </a:r>
            <a:endParaRPr lang="fi-FI" dirty="0"/>
          </a:p>
          <a:p>
            <a:endParaRPr lang="fi-FI" dirty="0"/>
          </a:p>
          <a:p>
            <a:r>
              <a:rPr lang="fi-FI" dirty="0">
                <a:hlinkClick r:id="rId13"/>
              </a:rPr>
              <a:t>https://rednet.punainenristi.fi/node/42468</a:t>
            </a:r>
            <a:r>
              <a:rPr lang="fi-FI" dirty="0"/>
              <a:t> (Tervetuloa yhteiseen tarinaan-verkkokoulutus)</a:t>
            </a:r>
          </a:p>
          <a:p>
            <a:endParaRPr lang="fi-FI" dirty="0"/>
          </a:p>
        </p:txBody>
      </p:sp>
    </p:spTree>
    <p:extLst>
      <p:ext uri="{BB962C8B-B14F-4D97-AF65-F5344CB8AC3E}">
        <p14:creationId xmlns:p14="http://schemas.microsoft.com/office/powerpoint/2010/main" val="1070773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5CD5246-AC2B-9943-906D-2F43E68C02E3}"/>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l="155" r="22380" b="13229"/>
          <a:stretch/>
        </p:blipFill>
        <p:spPr>
          <a:xfrm>
            <a:off x="8123208" y="-1"/>
            <a:ext cx="4068792" cy="6858000"/>
          </a:xfrm>
        </p:spPr>
      </p:pic>
      <p:sp>
        <p:nvSpPr>
          <p:cNvPr id="2" name="Text Placeholder 1">
            <a:extLst>
              <a:ext uri="{FF2B5EF4-FFF2-40B4-BE49-F238E27FC236}">
                <a16:creationId xmlns:a16="http://schemas.microsoft.com/office/drawing/2014/main" id="{D268CFFC-29B4-1645-B82D-D2BA93E2C704}"/>
              </a:ext>
            </a:extLst>
          </p:cNvPr>
          <p:cNvSpPr>
            <a:spLocks noGrp="1"/>
          </p:cNvSpPr>
          <p:nvPr>
            <p:ph type="body" idx="14"/>
          </p:nvPr>
        </p:nvSpPr>
        <p:spPr/>
        <p:txBody>
          <a:bodyPr/>
          <a:lstStyle/>
          <a:p>
            <a:r>
              <a:rPr lang="en-GB" dirty="0"/>
              <a:t>Tack!</a:t>
            </a:r>
          </a:p>
        </p:txBody>
      </p:sp>
      <p:sp>
        <p:nvSpPr>
          <p:cNvPr id="7" name="Rectangle 6">
            <a:extLst>
              <a:ext uri="{FF2B5EF4-FFF2-40B4-BE49-F238E27FC236}">
                <a16:creationId xmlns:a16="http://schemas.microsoft.com/office/drawing/2014/main" id="{4EF94711-88FD-9548-B398-E3C0FA240835}"/>
              </a:ext>
            </a:extLst>
          </p:cNvPr>
          <p:cNvSpPr/>
          <p:nvPr/>
        </p:nvSpPr>
        <p:spPr>
          <a:xfrm>
            <a:off x="8115080" y="0"/>
            <a:ext cx="2028669"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Tree>
    <p:extLst>
      <p:ext uri="{BB962C8B-B14F-4D97-AF65-F5344CB8AC3E}">
        <p14:creationId xmlns:p14="http://schemas.microsoft.com/office/powerpoint/2010/main" val="1293126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D861-EC04-4A7C-89D9-456EF0543361}"/>
              </a:ext>
            </a:extLst>
          </p:cNvPr>
          <p:cNvSpPr>
            <a:spLocks noGrp="1"/>
          </p:cNvSpPr>
          <p:nvPr>
            <p:ph type="ctrTitle"/>
          </p:nvPr>
        </p:nvSpPr>
        <p:spPr/>
        <p:txBody>
          <a:bodyPr/>
          <a:lstStyle/>
          <a:p>
            <a:r>
              <a:rPr lang="fi-FI" dirty="0" err="1"/>
              <a:t>Vad</a:t>
            </a:r>
            <a:r>
              <a:rPr lang="fi-FI" dirty="0"/>
              <a:t> </a:t>
            </a:r>
            <a:r>
              <a:rPr lang="fi-FI" dirty="0" err="1"/>
              <a:t>och</a:t>
            </a:r>
            <a:r>
              <a:rPr lang="fi-FI" dirty="0"/>
              <a:t> </a:t>
            </a:r>
            <a:r>
              <a:rPr lang="fi-FI" dirty="0" err="1"/>
              <a:t>varför</a:t>
            </a:r>
            <a:r>
              <a:rPr lang="fi-FI" dirty="0"/>
              <a:t>?</a:t>
            </a:r>
          </a:p>
        </p:txBody>
      </p:sp>
      <p:sp>
        <p:nvSpPr>
          <p:cNvPr id="3" name="Subtitle 2">
            <a:extLst>
              <a:ext uri="{FF2B5EF4-FFF2-40B4-BE49-F238E27FC236}">
                <a16:creationId xmlns:a16="http://schemas.microsoft.com/office/drawing/2014/main" id="{29340FA3-10F0-421F-B542-73B4666F0A25}"/>
              </a:ext>
            </a:extLst>
          </p:cNvPr>
          <p:cNvSpPr>
            <a:spLocks noGrp="1"/>
          </p:cNvSpPr>
          <p:nvPr>
            <p:ph type="subTitle" idx="1"/>
          </p:nvPr>
        </p:nvSpPr>
        <p:spPr/>
        <p:txBody>
          <a:bodyPr/>
          <a:lstStyle/>
          <a:p>
            <a:pPr>
              <a:lnSpc>
                <a:spcPct val="107000"/>
              </a:lnSpc>
              <a:spcAft>
                <a:spcPts val="800"/>
              </a:spcAft>
            </a:pPr>
            <a:r>
              <a:rPr lang="fi-FI" sz="1800" dirty="0">
                <a:effectLst/>
                <a:latin typeface="Arial" panose="020B0604020202020204" pitchFamily="34" charset="0"/>
                <a:ea typeface="Calibri" panose="020F0502020204030204" pitchFamily="34" charset="0"/>
                <a:cs typeface="Times New Roman" panose="02020603050405020304" pitchFamily="18" charset="0"/>
              </a:rPr>
              <a:t> </a:t>
            </a:r>
            <a:r>
              <a:rPr lang="sv-FI" dirty="0">
                <a:effectLst/>
                <a:latin typeface="Arial" panose="020B0604020202020204" pitchFamily="34" charset="0"/>
                <a:ea typeface="Calibri" panose="020F0502020204030204" pitchFamily="34" charset="0"/>
                <a:cs typeface="Times New Roman" panose="02020603050405020304" pitchFamily="18" charset="0"/>
              </a:rPr>
              <a:t>Främjandet av hälsa vid Röda Korset</a:t>
            </a:r>
            <a:endParaRPr lang="fi-FI"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2041774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B2EF1-E8A7-4AFC-BCA6-697BE9CB2ABF}"/>
              </a:ext>
            </a:extLst>
          </p:cNvPr>
          <p:cNvSpPr>
            <a:spLocks noGrp="1"/>
          </p:cNvSpPr>
          <p:nvPr>
            <p:ph type="title"/>
          </p:nvPr>
        </p:nvSpPr>
        <p:spPr/>
        <p:txBody>
          <a:bodyPr/>
          <a:lstStyle/>
          <a:p>
            <a:pPr>
              <a:lnSpc>
                <a:spcPct val="107000"/>
              </a:lnSpc>
              <a:spcAft>
                <a:spcPts val="800"/>
              </a:spcAft>
            </a:pPr>
            <a:r>
              <a:rPr lang="sv-FI" sz="2400" dirty="0">
                <a:effectLst/>
                <a:latin typeface="Arial" panose="020B0604020202020204" pitchFamily="34" charset="0"/>
                <a:ea typeface="Calibri" panose="020F0502020204030204" pitchFamily="34" charset="0"/>
              </a:rPr>
              <a:t>Vi förbättrar människors färdigheter att ta hand om sin egen och sina närmastes välfärd, </a:t>
            </a:r>
            <a:r>
              <a:rPr lang="sv-FI" sz="2400" dirty="0">
                <a:solidFill>
                  <a:srgbClr val="FF0000"/>
                </a:solidFill>
                <a:effectLst/>
                <a:latin typeface="Arial" panose="020B0604020202020204" pitchFamily="34" charset="0"/>
                <a:ea typeface="Calibri" panose="020F0502020204030204" pitchFamily="34" charset="0"/>
              </a:rPr>
              <a:t>hälsa</a:t>
            </a:r>
            <a:r>
              <a:rPr lang="sv-FI" sz="2400" dirty="0">
                <a:effectLst/>
                <a:latin typeface="Arial" panose="020B0604020202020204" pitchFamily="34" charset="0"/>
                <a:ea typeface="Calibri" panose="020F0502020204030204" pitchFamily="34" charset="0"/>
              </a:rPr>
              <a:t> och säkerhet. </a:t>
            </a:r>
            <a:br>
              <a:rPr lang="sv-FI" sz="2400" dirty="0">
                <a:effectLst/>
                <a:latin typeface="Arial" panose="020B0604020202020204" pitchFamily="34" charset="0"/>
                <a:ea typeface="Calibri" panose="020F0502020204030204" pitchFamily="34" charset="0"/>
              </a:rPr>
            </a:br>
            <a:br>
              <a:rPr lang="fi-FI" sz="2400" dirty="0">
                <a:effectLst/>
                <a:latin typeface="Arial" panose="020B0604020202020204" pitchFamily="34" charset="0"/>
                <a:ea typeface="Calibri" panose="020F0502020204030204" pitchFamily="34" charset="0"/>
              </a:rPr>
            </a:br>
            <a:r>
              <a:rPr lang="sv-FI" sz="2400" dirty="0">
                <a:effectLst/>
                <a:latin typeface="Arial" panose="020B0604020202020204" pitchFamily="34" charset="0"/>
                <a:ea typeface="Calibri" panose="020F0502020204030204" pitchFamily="34" charset="0"/>
              </a:rPr>
              <a:t>I rödakorsarbetet har hälsa en bred innebörd som fysisk, psykisk och social välfärd. Hälsoarbetet består av rådgivning, stöd, förebyggande och utbildning.</a:t>
            </a:r>
            <a:br>
              <a:rPr lang="sv-FI" sz="2400" dirty="0">
                <a:effectLst/>
                <a:latin typeface="Arial" panose="020B0604020202020204" pitchFamily="34" charset="0"/>
                <a:ea typeface="Calibri" panose="020F0502020204030204" pitchFamily="34" charset="0"/>
              </a:rPr>
            </a:br>
            <a:br>
              <a:rPr lang="sv-FI" sz="2400" dirty="0">
                <a:effectLst/>
                <a:latin typeface="Arial" panose="020B0604020202020204" pitchFamily="34" charset="0"/>
                <a:ea typeface="Calibri" panose="020F0502020204030204" pitchFamily="34" charset="0"/>
              </a:rPr>
            </a:br>
            <a:r>
              <a:rPr lang="sv-FI" sz="2400" dirty="0">
                <a:effectLst/>
                <a:latin typeface="Arial" panose="020B0604020202020204" pitchFamily="34" charset="0"/>
                <a:ea typeface="Calibri" panose="020F0502020204030204" pitchFamily="34" charset="0"/>
              </a:rPr>
              <a:t>(Finlands Röda Kors verksamhetsstrategi 2020–2023)</a:t>
            </a:r>
            <a:endParaRPr lang="fi-FI" sz="2400" dirty="0">
              <a:latin typeface="Arial" panose="020B0604020202020204" pitchFamily="34" charset="0"/>
            </a:endParaRPr>
          </a:p>
        </p:txBody>
      </p:sp>
    </p:spTree>
    <p:extLst>
      <p:ext uri="{BB962C8B-B14F-4D97-AF65-F5344CB8AC3E}">
        <p14:creationId xmlns:p14="http://schemas.microsoft.com/office/powerpoint/2010/main" val="1391445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EAA79-C292-468E-B2E9-DB32EE19551C}"/>
              </a:ext>
            </a:extLst>
          </p:cNvPr>
          <p:cNvSpPr>
            <a:spLocks noGrp="1"/>
          </p:cNvSpPr>
          <p:nvPr>
            <p:ph type="title"/>
          </p:nvPr>
        </p:nvSpPr>
        <p:spPr/>
        <p:txBody>
          <a:bodyPr/>
          <a:lstStyle/>
          <a:p>
            <a:r>
              <a:rPr lang="sv-FI" sz="2400" dirty="0">
                <a:effectLst/>
                <a:latin typeface="Arial" panose="020B0604020202020204" pitchFamily="34" charset="0"/>
                <a:ea typeface="Calibri" panose="020F0502020204030204" pitchFamily="34" charset="0"/>
                <a:cs typeface="Times New Roman" panose="02020603050405020304" pitchFamily="18" charset="0"/>
              </a:rPr>
              <a:t>Att förhindra och lindra människors lidande på alla vis är Röda Korsets viktigaste uppgift och syftet med verksamheten. Organisationens syfte är att skydda människors liv, </a:t>
            </a:r>
            <a:r>
              <a:rPr lang="sv-FI" sz="2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hälsa </a:t>
            </a:r>
            <a:r>
              <a:rPr lang="sv-FI" sz="2400" dirty="0">
                <a:effectLst/>
                <a:latin typeface="Arial" panose="020B0604020202020204" pitchFamily="34" charset="0"/>
                <a:ea typeface="Calibri" panose="020F0502020204030204" pitchFamily="34" charset="0"/>
                <a:cs typeface="Times New Roman" panose="02020603050405020304" pitchFamily="18" charset="0"/>
              </a:rPr>
              <a:t>och människovärde. Den främjar ömsesidig förståelse, vänskap, samarbete och varaktig fred mellan människor.</a:t>
            </a:r>
            <a:br>
              <a:rPr lang="fi-FI" sz="1800" dirty="0">
                <a:effectLst/>
                <a:latin typeface="Calibri" panose="020F0502020204030204" pitchFamily="34" charset="0"/>
                <a:ea typeface="Calibri" panose="020F0502020204030204" pitchFamily="34" charset="0"/>
                <a:cs typeface="Times New Roman" panose="02020603050405020304" pitchFamily="18" charset="0"/>
              </a:rPr>
            </a:br>
            <a:endParaRPr lang="fi-FI" dirty="0">
              <a:latin typeface="Arial" panose="020B0604020202020204" pitchFamily="34" charset="0"/>
            </a:endParaRPr>
          </a:p>
        </p:txBody>
      </p:sp>
    </p:spTree>
    <p:extLst>
      <p:ext uri="{BB962C8B-B14F-4D97-AF65-F5344CB8AC3E}">
        <p14:creationId xmlns:p14="http://schemas.microsoft.com/office/powerpoint/2010/main" val="3938378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ADAC-FA7F-4544-82E4-BDC9BE95CCC2}"/>
              </a:ext>
            </a:extLst>
          </p:cNvPr>
          <p:cNvSpPr>
            <a:spLocks noGrp="1"/>
          </p:cNvSpPr>
          <p:nvPr>
            <p:ph type="title"/>
          </p:nvPr>
        </p:nvSpPr>
        <p:spPr>
          <a:xfrm>
            <a:off x="633919" y="966920"/>
            <a:ext cx="4327187" cy="871607"/>
          </a:xfrm>
        </p:spPr>
        <p:txBody>
          <a:bodyPr/>
          <a:lstStyle/>
          <a:p>
            <a:r>
              <a:rPr lang="fi-FI" sz="3200" dirty="0" err="1">
                <a:latin typeface="Arial" panose="020B0604020202020204" pitchFamily="34" charset="0"/>
              </a:rPr>
              <a:t>Fyra</a:t>
            </a:r>
            <a:r>
              <a:rPr lang="fi-FI" sz="3200" dirty="0">
                <a:latin typeface="Arial" panose="020B0604020202020204" pitchFamily="34" charset="0"/>
              </a:rPr>
              <a:t> </a:t>
            </a:r>
            <a:r>
              <a:rPr lang="fi-FI" sz="3200" dirty="0" err="1">
                <a:latin typeface="Arial" panose="020B0604020202020204" pitchFamily="34" charset="0"/>
              </a:rPr>
              <a:t>pelare</a:t>
            </a:r>
            <a:endParaRPr lang="fi-FI" sz="3200" dirty="0">
              <a:latin typeface="Arial" panose="020B0604020202020204" pitchFamily="34" charset="0"/>
            </a:endParaRPr>
          </a:p>
        </p:txBody>
      </p:sp>
      <p:sp>
        <p:nvSpPr>
          <p:cNvPr id="3" name="Google Shape;644;g149019b3268_0_262">
            <a:extLst>
              <a:ext uri="{FF2B5EF4-FFF2-40B4-BE49-F238E27FC236}">
                <a16:creationId xmlns:a16="http://schemas.microsoft.com/office/drawing/2014/main" id="{D1707D85-31CC-4FAE-BFB0-77C630FF5CFF}"/>
              </a:ext>
            </a:extLst>
          </p:cNvPr>
          <p:cNvSpPr/>
          <p:nvPr/>
        </p:nvSpPr>
        <p:spPr>
          <a:xfrm>
            <a:off x="884033" y="2652133"/>
            <a:ext cx="2438000" cy="2957600"/>
          </a:xfrm>
          <a:prstGeom prst="snip2SameRect">
            <a:avLst>
              <a:gd name="adj1" fmla="val 16667"/>
              <a:gd name="adj2" fmla="val 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4" name="Google Shape;644;g149019b3268_0_262">
            <a:extLst>
              <a:ext uri="{FF2B5EF4-FFF2-40B4-BE49-F238E27FC236}">
                <a16:creationId xmlns:a16="http://schemas.microsoft.com/office/drawing/2014/main" id="{44AD5732-E482-4C3A-8B16-79CA4A36AB68}"/>
              </a:ext>
            </a:extLst>
          </p:cNvPr>
          <p:cNvSpPr/>
          <p:nvPr/>
        </p:nvSpPr>
        <p:spPr>
          <a:xfrm>
            <a:off x="3474433" y="2652133"/>
            <a:ext cx="2438000" cy="2957600"/>
          </a:xfrm>
          <a:prstGeom prst="snip2SameRect">
            <a:avLst>
              <a:gd name="adj1" fmla="val 16667"/>
              <a:gd name="adj2" fmla="val 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5" name="Google Shape;644;g149019b3268_0_262">
            <a:extLst>
              <a:ext uri="{FF2B5EF4-FFF2-40B4-BE49-F238E27FC236}">
                <a16:creationId xmlns:a16="http://schemas.microsoft.com/office/drawing/2014/main" id="{E4B700DD-88F0-41CA-80EB-5BAE4F826BF1}"/>
              </a:ext>
            </a:extLst>
          </p:cNvPr>
          <p:cNvSpPr/>
          <p:nvPr/>
        </p:nvSpPr>
        <p:spPr>
          <a:xfrm>
            <a:off x="6096000" y="2652133"/>
            <a:ext cx="2438000" cy="2957600"/>
          </a:xfrm>
          <a:prstGeom prst="snip2SameRect">
            <a:avLst>
              <a:gd name="adj1" fmla="val 16667"/>
              <a:gd name="adj2" fmla="val 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6" name="Google Shape;644;g149019b3268_0_262">
            <a:extLst>
              <a:ext uri="{FF2B5EF4-FFF2-40B4-BE49-F238E27FC236}">
                <a16:creationId xmlns:a16="http://schemas.microsoft.com/office/drawing/2014/main" id="{DFFA276D-6386-4623-9922-638C46ED4EF1}"/>
              </a:ext>
            </a:extLst>
          </p:cNvPr>
          <p:cNvSpPr/>
          <p:nvPr/>
        </p:nvSpPr>
        <p:spPr>
          <a:xfrm>
            <a:off x="8717567" y="2652133"/>
            <a:ext cx="2438000" cy="2957600"/>
          </a:xfrm>
          <a:prstGeom prst="snip2SameRect">
            <a:avLst>
              <a:gd name="adj1" fmla="val 16667"/>
              <a:gd name="adj2" fmla="val 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7" name="TextBox 6">
            <a:extLst>
              <a:ext uri="{FF2B5EF4-FFF2-40B4-BE49-F238E27FC236}">
                <a16:creationId xmlns:a16="http://schemas.microsoft.com/office/drawing/2014/main" id="{99150225-6818-4C42-9D5F-B07F3F9D331C}"/>
              </a:ext>
            </a:extLst>
          </p:cNvPr>
          <p:cNvSpPr txBox="1"/>
          <p:nvPr/>
        </p:nvSpPr>
        <p:spPr>
          <a:xfrm>
            <a:off x="1177047" y="3696511"/>
            <a:ext cx="2026996" cy="400110"/>
          </a:xfrm>
          <a:prstGeom prst="rect">
            <a:avLst/>
          </a:prstGeom>
          <a:noFill/>
        </p:spPr>
        <p:txBody>
          <a:bodyPr wrap="square" rtlCol="0">
            <a:spAutoFit/>
          </a:bodyPr>
          <a:lstStyle/>
          <a:p>
            <a:r>
              <a:rPr lang="fi-FI" sz="2000" dirty="0" err="1"/>
              <a:t>Rusmedelsarbete</a:t>
            </a:r>
            <a:endParaRPr lang="fi-FI" sz="2000" dirty="0"/>
          </a:p>
        </p:txBody>
      </p:sp>
      <p:sp>
        <p:nvSpPr>
          <p:cNvPr id="8" name="TextBox 7">
            <a:extLst>
              <a:ext uri="{FF2B5EF4-FFF2-40B4-BE49-F238E27FC236}">
                <a16:creationId xmlns:a16="http://schemas.microsoft.com/office/drawing/2014/main" id="{577F045B-69FC-4294-9791-B68A6670A7B5}"/>
              </a:ext>
            </a:extLst>
          </p:cNvPr>
          <p:cNvSpPr txBox="1"/>
          <p:nvPr/>
        </p:nvSpPr>
        <p:spPr>
          <a:xfrm>
            <a:off x="3696511" y="3696511"/>
            <a:ext cx="1945532" cy="369332"/>
          </a:xfrm>
          <a:prstGeom prst="rect">
            <a:avLst/>
          </a:prstGeom>
          <a:noFill/>
        </p:spPr>
        <p:txBody>
          <a:bodyPr wrap="square" rtlCol="0">
            <a:spAutoFit/>
          </a:bodyPr>
          <a:lstStyle/>
          <a:p>
            <a:r>
              <a:rPr lang="fi-FI" dirty="0" err="1"/>
              <a:t>Sexualhälsa</a:t>
            </a:r>
            <a:endParaRPr lang="fi-FI" dirty="0"/>
          </a:p>
        </p:txBody>
      </p:sp>
      <p:sp>
        <p:nvSpPr>
          <p:cNvPr id="9" name="TextBox 8">
            <a:extLst>
              <a:ext uri="{FF2B5EF4-FFF2-40B4-BE49-F238E27FC236}">
                <a16:creationId xmlns:a16="http://schemas.microsoft.com/office/drawing/2014/main" id="{7E83AB59-A1CA-4038-8924-9CBC459569E7}"/>
              </a:ext>
            </a:extLst>
          </p:cNvPr>
          <p:cNvSpPr txBox="1"/>
          <p:nvPr/>
        </p:nvSpPr>
        <p:spPr>
          <a:xfrm>
            <a:off x="6241515" y="3696511"/>
            <a:ext cx="2143728" cy="646331"/>
          </a:xfrm>
          <a:prstGeom prst="rect">
            <a:avLst/>
          </a:prstGeom>
          <a:noFill/>
        </p:spPr>
        <p:txBody>
          <a:bodyPr wrap="square" rtlCol="0">
            <a:spAutoFit/>
          </a:bodyPr>
          <a:lstStyle/>
          <a:p>
            <a:r>
              <a:rPr lang="fi-FI" dirty="0" err="1"/>
              <a:t>Förebyggande</a:t>
            </a:r>
            <a:r>
              <a:rPr lang="fi-FI" dirty="0"/>
              <a:t> av </a:t>
            </a:r>
            <a:r>
              <a:rPr lang="fi-FI" dirty="0" err="1"/>
              <a:t>olyckor</a:t>
            </a:r>
            <a:endParaRPr lang="fi-FI" dirty="0"/>
          </a:p>
        </p:txBody>
      </p:sp>
      <p:sp>
        <p:nvSpPr>
          <p:cNvPr id="10" name="TextBox 9">
            <a:extLst>
              <a:ext uri="{FF2B5EF4-FFF2-40B4-BE49-F238E27FC236}">
                <a16:creationId xmlns:a16="http://schemas.microsoft.com/office/drawing/2014/main" id="{F6B918D5-6021-443C-83B1-DBF27E5DDD2A}"/>
              </a:ext>
            </a:extLst>
          </p:cNvPr>
          <p:cNvSpPr txBox="1"/>
          <p:nvPr/>
        </p:nvSpPr>
        <p:spPr>
          <a:xfrm>
            <a:off x="8998085" y="3696511"/>
            <a:ext cx="1945532" cy="369332"/>
          </a:xfrm>
          <a:prstGeom prst="rect">
            <a:avLst/>
          </a:prstGeom>
          <a:noFill/>
        </p:spPr>
        <p:txBody>
          <a:bodyPr wrap="square" rtlCol="0">
            <a:spAutoFit/>
          </a:bodyPr>
          <a:lstStyle/>
          <a:p>
            <a:r>
              <a:rPr lang="fi-FI" dirty="0" err="1"/>
              <a:t>Hälsopunkter</a:t>
            </a:r>
            <a:endParaRPr lang="fi-FI" dirty="0"/>
          </a:p>
        </p:txBody>
      </p:sp>
    </p:spTree>
    <p:extLst>
      <p:ext uri="{BB962C8B-B14F-4D97-AF65-F5344CB8AC3E}">
        <p14:creationId xmlns:p14="http://schemas.microsoft.com/office/powerpoint/2010/main" val="1545652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1D3A5-D3F2-48DC-A220-424365164C4D}"/>
              </a:ext>
            </a:extLst>
          </p:cNvPr>
          <p:cNvSpPr>
            <a:spLocks noGrp="1"/>
          </p:cNvSpPr>
          <p:nvPr>
            <p:ph type="body" idx="14"/>
          </p:nvPr>
        </p:nvSpPr>
        <p:spPr/>
        <p:txBody>
          <a:bodyPr/>
          <a:lstStyle/>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Grunden för sexual hälsoarbetet är att ge information om tryggt sex och att förebygga sexuella sjukdomar.</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Var anser du att det vore värt att dela ut information om, och föra diskussioner om gällande sexual hälsa?</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latin typeface="Arial" panose="020B0604020202020204" pitchFamily="34" charset="0"/>
            </a:endParaRPr>
          </a:p>
        </p:txBody>
      </p:sp>
      <p:pic>
        <p:nvPicPr>
          <p:cNvPr id="5" name="Picture Placeholder 4" descr="A group of women sitting at a table&#10;&#10;Description automatically generated with low confidence">
            <a:extLst>
              <a:ext uri="{FF2B5EF4-FFF2-40B4-BE49-F238E27FC236}">
                <a16:creationId xmlns:a16="http://schemas.microsoft.com/office/drawing/2014/main" id="{68F5EE89-CA85-43C2-A9B0-4CB66F655F39}"/>
              </a:ext>
            </a:extLst>
          </p:cNvPr>
          <p:cNvPicPr>
            <a:picLocks noGrp="1" noChangeAspect="1"/>
          </p:cNvPicPr>
          <p:nvPr>
            <p:ph type="pic" sz="quarter" idx="15"/>
          </p:nvPr>
        </p:nvPicPr>
        <p:blipFill>
          <a:blip r:embed="rId3"/>
          <a:srcRect l="20170" r="20170"/>
          <a:stretch>
            <a:fillRect/>
          </a:stretch>
        </p:blipFill>
        <p:spPr/>
      </p:pic>
    </p:spTree>
    <p:extLst>
      <p:ext uri="{BB962C8B-B14F-4D97-AF65-F5344CB8AC3E}">
        <p14:creationId xmlns:p14="http://schemas.microsoft.com/office/powerpoint/2010/main" val="980967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2120E8-961B-4686-98C8-75A253A3D176}"/>
              </a:ext>
            </a:extLst>
          </p:cNvPr>
          <p:cNvSpPr>
            <a:spLocks noGrp="1"/>
          </p:cNvSpPr>
          <p:nvPr>
            <p:ph type="body" idx="14"/>
          </p:nvPr>
        </p:nvSpPr>
        <p:spPr>
          <a:xfrm>
            <a:off x="218103" y="1483775"/>
            <a:ext cx="5686585" cy="3890449"/>
          </a:xfrm>
        </p:spPr>
        <p:txBody>
          <a:bodyPr/>
          <a:lstStyle/>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FRK koordinerar nätverket för förebyggande av olyckor. 20 organisationer deltar: myndigheter och organisationer.</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Syftet med verksamheten är att förebygga olyckor som sker hemma och på fritiden genom att </a:t>
            </a:r>
            <a:r>
              <a:rPr lang="sv-FI" sz="2400" dirty="0">
                <a:latin typeface="Arial" panose="020B0604020202020204" pitchFamily="34" charset="0"/>
                <a:ea typeface="Calibri" panose="020F0502020204030204" pitchFamily="34" charset="0"/>
                <a:cs typeface="Times New Roman" panose="02020603050405020304" pitchFamily="18" charset="0"/>
              </a:rPr>
              <a:t>informera.</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400" dirty="0">
              <a:latin typeface="Arial" panose="020B0604020202020204" pitchFamily="34" charset="0"/>
            </a:endParaRPr>
          </a:p>
        </p:txBody>
      </p:sp>
      <p:pic>
        <p:nvPicPr>
          <p:cNvPr id="7" name="Picture Placeholder 6" descr="A picture containing grass, sky, outdoor&#10;&#10;Description automatically generated">
            <a:extLst>
              <a:ext uri="{FF2B5EF4-FFF2-40B4-BE49-F238E27FC236}">
                <a16:creationId xmlns:a16="http://schemas.microsoft.com/office/drawing/2014/main" id="{F7C61AFD-E16A-4EA1-BF4C-97B42DC9499B}"/>
              </a:ext>
            </a:extLst>
          </p:cNvPr>
          <p:cNvPicPr>
            <a:picLocks noGrp="1" noChangeAspect="1"/>
          </p:cNvPicPr>
          <p:nvPr>
            <p:ph type="pic" sz="quarter" idx="15"/>
          </p:nvPr>
        </p:nvPicPr>
        <p:blipFill>
          <a:blip r:embed="rId3"/>
          <a:srcRect l="20166" r="20166"/>
          <a:stretch>
            <a:fillRect/>
          </a:stretch>
        </p:blipFill>
        <p:spPr/>
      </p:pic>
      <p:sp>
        <p:nvSpPr>
          <p:cNvPr id="8" name="TextBox 7">
            <a:extLst>
              <a:ext uri="{FF2B5EF4-FFF2-40B4-BE49-F238E27FC236}">
                <a16:creationId xmlns:a16="http://schemas.microsoft.com/office/drawing/2014/main" id="{B28F39B9-B5C4-43D0-8B21-7678902B2139}"/>
              </a:ext>
            </a:extLst>
          </p:cNvPr>
          <p:cNvSpPr txBox="1"/>
          <p:nvPr/>
        </p:nvSpPr>
        <p:spPr>
          <a:xfrm>
            <a:off x="6342433" y="223736"/>
            <a:ext cx="2587557" cy="276999"/>
          </a:xfrm>
          <a:prstGeom prst="rect">
            <a:avLst/>
          </a:prstGeom>
          <a:noFill/>
        </p:spPr>
        <p:txBody>
          <a:bodyPr wrap="square" rtlCol="0">
            <a:spAutoFit/>
          </a:bodyPr>
          <a:lstStyle/>
          <a:p>
            <a:r>
              <a:rPr lang="fi-FI" sz="1200" dirty="0"/>
              <a:t>Kuva: Mikko Vähäniitty</a:t>
            </a:r>
          </a:p>
        </p:txBody>
      </p:sp>
    </p:spTree>
    <p:extLst>
      <p:ext uri="{BB962C8B-B14F-4D97-AF65-F5344CB8AC3E}">
        <p14:creationId xmlns:p14="http://schemas.microsoft.com/office/powerpoint/2010/main" val="1769753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888145-5658-4EA4-97D8-4F3652166FAA}"/>
              </a:ext>
            </a:extLst>
          </p:cNvPr>
          <p:cNvSpPr>
            <a:spLocks noGrp="1"/>
          </p:cNvSpPr>
          <p:nvPr>
            <p:ph type="body" idx="14"/>
          </p:nvPr>
        </p:nvSpPr>
        <p:spPr/>
        <p:txBody>
          <a:bodyPr/>
          <a:lstStyle/>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Hälsopunkter</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Lättillgänglig hälsorådgivning</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Mätning av blodtryck</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Olika temaevenemang</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v-FI" sz="2400" dirty="0">
                <a:effectLst/>
                <a:latin typeface="Arial" panose="020B0604020202020204" pitchFamily="34" charset="0"/>
                <a:ea typeface="Calibri" panose="020F0502020204030204" pitchFamily="34" charset="0"/>
                <a:cs typeface="Times New Roman" panose="02020603050405020304" pitchFamily="18" charset="0"/>
              </a:rPr>
              <a:t>Pop </a:t>
            </a:r>
            <a:r>
              <a:rPr lang="sv-FI" sz="2400" dirty="0" err="1">
                <a:effectLst/>
                <a:latin typeface="Arial" panose="020B0604020202020204" pitchFamily="34" charset="0"/>
                <a:ea typeface="Calibri" panose="020F0502020204030204" pitchFamily="34" charset="0"/>
                <a:cs typeface="Times New Roman" panose="02020603050405020304" pitchFamily="18" charset="0"/>
              </a:rPr>
              <a:t>up</a:t>
            </a:r>
            <a:r>
              <a:rPr lang="sv-FI" sz="2400" dirty="0">
                <a:effectLst/>
                <a:latin typeface="Arial" panose="020B0604020202020204" pitchFamily="34" charset="0"/>
                <a:ea typeface="Calibri" panose="020F0502020204030204" pitchFamily="34" charset="0"/>
                <a:cs typeface="Times New Roman" panose="02020603050405020304" pitchFamily="18" charset="0"/>
              </a:rPr>
              <a:t>- och ambulerande hälsopunkter</a:t>
            </a:r>
            <a:endParaRPr lang="fi-FI"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2400" dirty="0">
              <a:latin typeface="Arial" panose="020B0604020202020204" pitchFamily="34" charset="0"/>
            </a:endParaRPr>
          </a:p>
        </p:txBody>
      </p:sp>
      <p:pic>
        <p:nvPicPr>
          <p:cNvPr id="9" name="Picture Placeholder 8" descr="A picture containing person, sitting&#10;&#10;Description automatically generated">
            <a:extLst>
              <a:ext uri="{FF2B5EF4-FFF2-40B4-BE49-F238E27FC236}">
                <a16:creationId xmlns:a16="http://schemas.microsoft.com/office/drawing/2014/main" id="{EB889842-7D46-4405-A8B0-1B66BFE86AEC}"/>
              </a:ext>
            </a:extLst>
          </p:cNvPr>
          <p:cNvPicPr>
            <a:picLocks noGrp="1" noChangeAspect="1"/>
          </p:cNvPicPr>
          <p:nvPr>
            <p:ph type="pic" sz="quarter" idx="15"/>
          </p:nvPr>
        </p:nvPicPr>
        <p:blipFill>
          <a:blip r:embed="rId3"/>
          <a:srcRect t="12752" b="12752"/>
          <a:stretch>
            <a:fillRect/>
          </a:stretch>
        </p:blipFill>
        <p:spPr/>
      </p:pic>
      <p:sp>
        <p:nvSpPr>
          <p:cNvPr id="10" name="TextBox 9">
            <a:extLst>
              <a:ext uri="{FF2B5EF4-FFF2-40B4-BE49-F238E27FC236}">
                <a16:creationId xmlns:a16="http://schemas.microsoft.com/office/drawing/2014/main" id="{9800734A-48A2-49FF-B3A5-C6576F8DC82E}"/>
              </a:ext>
            </a:extLst>
          </p:cNvPr>
          <p:cNvSpPr txBox="1"/>
          <p:nvPr/>
        </p:nvSpPr>
        <p:spPr>
          <a:xfrm>
            <a:off x="6313251" y="155643"/>
            <a:ext cx="1926077" cy="276999"/>
          </a:xfrm>
          <a:prstGeom prst="rect">
            <a:avLst/>
          </a:prstGeom>
          <a:noFill/>
        </p:spPr>
        <p:txBody>
          <a:bodyPr wrap="square" rtlCol="0">
            <a:spAutoFit/>
          </a:bodyPr>
          <a:lstStyle/>
          <a:p>
            <a:r>
              <a:rPr lang="fi-FI" sz="1200" dirty="0"/>
              <a:t>Kuva: Suvi Elo</a:t>
            </a:r>
          </a:p>
        </p:txBody>
      </p:sp>
    </p:spTree>
    <p:extLst>
      <p:ext uri="{BB962C8B-B14F-4D97-AF65-F5344CB8AC3E}">
        <p14:creationId xmlns:p14="http://schemas.microsoft.com/office/powerpoint/2010/main" val="725814489"/>
      </p:ext>
    </p:extLst>
  </p:cSld>
  <p:clrMapOvr>
    <a:masterClrMapping/>
  </p:clrMapOvr>
</p:sld>
</file>

<file path=ppt/theme/theme1.xml><?xml version="1.0" encoding="utf-8"?>
<a:theme xmlns:a="http://schemas.openxmlformats.org/drawingml/2006/main" name="SPR">
  <a:themeElements>
    <a:clrScheme name="Custom 3">
      <a:dk1>
        <a:srgbClr val="000000"/>
      </a:dk1>
      <a:lt1>
        <a:srgbClr val="FFFFFF"/>
      </a:lt1>
      <a:dk2>
        <a:srgbClr val="C3DFF6"/>
      </a:dk2>
      <a:lt2>
        <a:srgbClr val="56A0D3"/>
      </a:lt2>
      <a:accent1>
        <a:srgbClr val="F00000"/>
      </a:accent1>
      <a:accent2>
        <a:srgbClr val="D7D7D7"/>
      </a:accent2>
      <a:accent3>
        <a:srgbClr val="9F9FA3"/>
      </a:accent3>
      <a:accent4>
        <a:srgbClr val="6D6E70"/>
      </a:accent4>
      <a:accent5>
        <a:srgbClr val="E2D7AC"/>
      </a:accent5>
      <a:accent6>
        <a:srgbClr val="566979"/>
      </a:accent6>
      <a:hlink>
        <a:srgbClr val="004B79"/>
      </a:hlink>
      <a:folHlink>
        <a:srgbClr val="7F181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4566</TotalTime>
  <Words>1453</Words>
  <Application>Microsoft Office PowerPoint</Application>
  <PresentationFormat>Bredbild</PresentationFormat>
  <Paragraphs>134</Paragraphs>
  <Slides>21</Slides>
  <Notes>21</Notes>
  <HiddenSlides>2</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21</vt:i4>
      </vt:variant>
    </vt:vector>
  </HeadingPairs>
  <TitlesOfParts>
    <vt:vector size="25" baseType="lpstr">
      <vt:lpstr>Arial</vt:lpstr>
      <vt:lpstr>Calibri</vt:lpstr>
      <vt:lpstr>Georgia</vt:lpstr>
      <vt:lpstr>SPR</vt:lpstr>
      <vt:lpstr>Hälsofrämjande arbete inom Finlands Röda Kors </vt:lpstr>
      <vt:lpstr>Innehåll</vt:lpstr>
      <vt:lpstr>Vad och varför?</vt:lpstr>
      <vt:lpstr>Vi förbättrar människors färdigheter att ta hand om sin egen och sina närmastes välfärd, hälsa och säkerhet.   I rödakorsarbetet har hälsa en bred innebörd som fysisk, psykisk och social välfärd. Hälsoarbetet består av rådgivning, stöd, förebyggande och utbildning.  (Finlands Röda Kors verksamhetsstrategi 2020–2023)</vt:lpstr>
      <vt:lpstr>Att förhindra och lindra människors lidande på alla vis är Röda Korsets viktigaste uppgift och syftet med verksamheten. Organisationens syfte är att skydda människors liv, hälsa och människovärde. Den främjar ömsesidig förståelse, vänskap, samarbete och varaktig fred mellan människor. </vt:lpstr>
      <vt:lpstr>Fyra pelare</vt:lpstr>
      <vt:lpstr>PowerPoint-presentation</vt:lpstr>
      <vt:lpstr>PowerPoint-presentation</vt:lpstr>
      <vt:lpstr>PowerPoint-presentation</vt:lpstr>
      <vt:lpstr>Hur fick allt sin början?  Tarina ajatuksesta- Story of an Idea (Finnish subtitles) - YouTube</vt:lpstr>
      <vt:lpstr>Hälsofrämjande och Röda Korsets principer</vt:lpstr>
      <vt:lpstr>PowerPoint-presentation</vt:lpstr>
      <vt:lpstr>Anvisningar för bikupediskussion </vt:lpstr>
      <vt:lpstr>PowerPoint-presentation</vt:lpstr>
      <vt:lpstr>Gås igenom gruppvis. Har någon annan något att tillägga/fråga/kommentera? </vt:lpstr>
      <vt:lpstr>Röda Korsets särskilda ställning </vt:lpstr>
      <vt:lpstr>PowerPoint-presentation</vt:lpstr>
      <vt:lpstr>PowerPoint-presentation</vt:lpstr>
      <vt:lpstr>PowerPoint-presentation</vt:lpstr>
      <vt:lpstr>Mer information bl. a. här:</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Salminen Tuuli</dc:creator>
  <cp:lastModifiedBy>Andersson Martina</cp:lastModifiedBy>
  <cp:revision>101</cp:revision>
  <cp:lastPrinted>2022-11-28T12:33:11Z</cp:lastPrinted>
  <dcterms:created xsi:type="dcterms:W3CDTF">2022-01-20T10:13:04Z</dcterms:created>
  <dcterms:modified xsi:type="dcterms:W3CDTF">2023-01-09T10:40:54Z</dcterms:modified>
</cp:coreProperties>
</file>