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341" r:id="rId4"/>
    <p:sldId id="353" r:id="rId5"/>
    <p:sldId id="346" r:id="rId6"/>
    <p:sldId id="350" r:id="rId7"/>
    <p:sldId id="351" r:id="rId8"/>
    <p:sldId id="352" r:id="rId9"/>
    <p:sldId id="349" r:id="rId10"/>
    <p:sldId id="347" r:id="rId11"/>
    <p:sldId id="342" r:id="rId12"/>
    <p:sldId id="344" r:id="rId13"/>
    <p:sldId id="345" r:id="rId14"/>
    <p:sldId id="354" r:id="rId15"/>
    <p:sldId id="355" r:id="rId16"/>
    <p:sldId id="343" r:id="rId17"/>
    <p:sldId id="348" r:id="rId18"/>
    <p:sldId id="356" r:id="rId19"/>
    <p:sldId id="357" r:id="rId20"/>
    <p:sldId id="358" r:id="rId21"/>
    <p:sldId id="290" r:id="rId2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4792"/>
  </p:normalViewPr>
  <p:slideViewPr>
    <p:cSldViewPr snapToGrid="0" snapToObjects="1">
      <p:cViewPr varScale="1">
        <p:scale>
          <a:sx n="81" d="100"/>
          <a:sy n="81" d="100"/>
        </p:scale>
        <p:origin x="81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9.1.2023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07293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58824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49230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54330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55650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66198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46859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799813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40857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667" r:id="rId10"/>
    <p:sldLayoutId id="2147483668" r:id="rId11"/>
    <p:sldLayoutId id="2147483669" r:id="rId12"/>
    <p:sldLayoutId id="2147483670" r:id="rId13"/>
    <p:sldLayoutId id="2147483691" r:id="rId14"/>
    <p:sldLayoutId id="2147483672" r:id="rId15"/>
    <p:sldLayoutId id="2147483671" r:id="rId16"/>
    <p:sldLayoutId id="2147483673" r:id="rId17"/>
    <p:sldLayoutId id="2147483674" r:id="rId18"/>
    <p:sldLayoutId id="2147483675" r:id="rId19"/>
    <p:sldLayoutId id="2147483676" r:id="rId20"/>
    <p:sldLayoutId id="2147483678" r:id="rId21"/>
    <p:sldLayoutId id="2147483679" r:id="rId22"/>
    <p:sldLayoutId id="2147483681" r:id="rId23"/>
    <p:sldLayoutId id="2147483680" r:id="rId24"/>
    <p:sldLayoutId id="2147483684"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yle.fi/uutiset/3-10729799"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rednet.punainenristi.fi/node/46926" TargetMode="External"/><Relationship Id="rId2" Type="http://schemas.openxmlformats.org/officeDocument/2006/relationships/hyperlink" Target="https://rednet.punainenristi.fi/node/4607" TargetMode="External"/><Relationship Id="rId1" Type="http://schemas.openxmlformats.org/officeDocument/2006/relationships/slideLayout" Target="../slideLayouts/slideLayout7.xml"/><Relationship Id="rId6" Type="http://schemas.openxmlformats.org/officeDocument/2006/relationships/hyperlink" Target="https://sproppimateriaalit.fi/web/site-261457/state-jurdembqgercytzr/front-page" TargetMode="External"/><Relationship Id="rId5" Type="http://schemas.openxmlformats.org/officeDocument/2006/relationships/hyperlink" Target="https://rednet.punainenristi.fi/kaveritaitoja" TargetMode="External"/><Relationship Id="rId4" Type="http://schemas.openxmlformats.org/officeDocument/2006/relationships/hyperlink" Target="https://rednet.punainenristi.fi/system/files/page/puheeksiotto%20ty%C3%B6kalu%20tulostettava.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yle.fi/uutiset/3-1053990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f79dOxRHo" TargetMode="External"/><Relationship Id="rId2" Type="http://schemas.openxmlformats.org/officeDocument/2006/relationships/hyperlink" Target="https://www.youtube.com/watch?v=fgipfxm3_uw" TargetMode="External"/><Relationship Id="rId1" Type="http://schemas.openxmlformats.org/officeDocument/2006/relationships/slideLayout" Target="../slideLayouts/slideLayout7.xml"/><Relationship Id="rId4" Type="http://schemas.openxmlformats.org/officeDocument/2006/relationships/hyperlink" Target="https://www.youtube.com/watch?v=Ky44xbiVzD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a:xfrm>
            <a:off x="1808250" y="1815348"/>
            <a:ext cx="8387137" cy="2820857"/>
          </a:xfrm>
        </p:spPr>
        <p:txBody>
          <a:bodyPr>
            <a:normAutofit/>
          </a:bodyPr>
          <a:lstStyle/>
          <a:p>
            <a:r>
              <a:rPr lang="sv-FI" sz="2800" dirty="0">
                <a:effectLst/>
                <a:latin typeface="Arial" panose="020B0604020202020204" pitchFamily="34" charset="0"/>
                <a:ea typeface="Calibri" panose="020F0502020204030204" pitchFamily="34" charset="0"/>
                <a:cs typeface="Times New Roman" panose="02020603050405020304" pitchFamily="18" charset="0"/>
              </a:rPr>
              <a:t>Om ensamhet </a:t>
            </a:r>
            <a:br>
              <a:rPr lang="sv-FI" sz="2800" dirty="0">
                <a:effectLst/>
                <a:latin typeface="Arial" panose="020B0604020202020204" pitchFamily="34" charset="0"/>
                <a:ea typeface="Calibri" panose="020F0502020204030204" pitchFamily="34" charset="0"/>
                <a:cs typeface="Times New Roman" panose="02020603050405020304" pitchFamily="18" charset="0"/>
              </a:rPr>
            </a:br>
            <a:r>
              <a:rPr lang="sv-FI" sz="2800" dirty="0">
                <a:effectLst/>
                <a:latin typeface="Arial" panose="020B0604020202020204" pitchFamily="34" charset="0"/>
                <a:ea typeface="Calibri" panose="020F0502020204030204" pitchFamily="34" charset="0"/>
                <a:cs typeface="Times New Roman" panose="02020603050405020304" pitchFamily="18" charset="0"/>
              </a:rPr>
              <a:t>och hur den påverkar hälsan</a:t>
            </a:r>
            <a:br>
              <a:rPr lang="sv-FI" sz="2800" dirty="0">
                <a:effectLst/>
                <a:latin typeface="Arial" panose="020B0604020202020204" pitchFamily="34" charset="0"/>
                <a:ea typeface="Calibri" panose="020F0502020204030204" pitchFamily="34" charset="0"/>
                <a:cs typeface="Times New Roman" panose="02020603050405020304" pitchFamily="18" charset="0"/>
              </a:rPr>
            </a:br>
            <a:br>
              <a:rPr lang="sv-FI" sz="2800" dirty="0">
                <a:effectLst/>
                <a:latin typeface="Arial" panose="020B0604020202020204" pitchFamily="34" charset="0"/>
                <a:ea typeface="Calibri" panose="020F0502020204030204" pitchFamily="34" charset="0"/>
                <a:cs typeface="Times New Roman" panose="02020603050405020304" pitchFamily="18" charset="0"/>
              </a:rPr>
            </a:br>
            <a:r>
              <a:rPr lang="sv-FI" sz="2800" dirty="0">
                <a:effectLst/>
                <a:latin typeface="Arial" panose="020B0604020202020204" pitchFamily="34" charset="0"/>
                <a:ea typeface="Calibri" panose="020F0502020204030204" pitchFamily="34" charset="0"/>
                <a:cs typeface="Times New Roman" panose="02020603050405020304" pitchFamily="18" charset="0"/>
              </a:rPr>
              <a:t>(material för gruppträffar 2023)</a:t>
            </a:r>
            <a:br>
              <a:rPr lang="fi-FI" sz="2800" dirty="0">
                <a:effectLst/>
                <a:latin typeface="Calibri" panose="020F0502020204030204" pitchFamily="34" charset="0"/>
                <a:ea typeface="Calibri" panose="020F0502020204030204" pitchFamily="34" charset="0"/>
                <a:cs typeface="Times New Roman" panose="02020603050405020304" pitchFamily="18" charset="0"/>
              </a:rPr>
            </a:br>
            <a:endParaRPr lang="fi-FI" sz="2800" dirty="0"/>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p:txBody>
          <a:bodyPr/>
          <a:lstStyle/>
          <a:p>
            <a:endParaRPr lang="fi-FI" dirty="0"/>
          </a:p>
          <a:p>
            <a:endParaRPr lang="fi-FI" dirty="0"/>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5D7C-135C-4B65-92C1-F359DC0CBD12}"/>
              </a:ext>
            </a:extLst>
          </p:cNvPr>
          <p:cNvSpPr>
            <a:spLocks noGrp="1"/>
          </p:cNvSpPr>
          <p:nvPr>
            <p:ph type="title"/>
          </p:nvPr>
        </p:nvSpPr>
        <p:spPr/>
        <p:txBody>
          <a:bodyPr/>
          <a:lstStyle/>
          <a:p>
            <a:r>
              <a:rPr lang="sv-FI" sz="2800" dirty="0">
                <a:effectLst/>
                <a:latin typeface="Arial" panose="020B0604020202020204" pitchFamily="34" charset="0"/>
                <a:ea typeface="Calibri" panose="020F0502020204030204" pitchFamily="34" charset="0"/>
                <a:cs typeface="Times New Roman" panose="02020603050405020304" pitchFamily="18" charset="0"/>
              </a:rPr>
              <a:t>Ensamhet finns i bakgrunden till många problem</a:t>
            </a:r>
            <a:endParaRPr lang="fi-FI" sz="2800" dirty="0"/>
          </a:p>
        </p:txBody>
      </p:sp>
      <p:sp>
        <p:nvSpPr>
          <p:cNvPr id="3" name="Text Placeholder 2">
            <a:extLst>
              <a:ext uri="{FF2B5EF4-FFF2-40B4-BE49-F238E27FC236}">
                <a16:creationId xmlns:a16="http://schemas.microsoft.com/office/drawing/2014/main" id="{F93FC840-57B9-407E-8606-06902D121AE4}"/>
              </a:ext>
            </a:extLst>
          </p:cNvPr>
          <p:cNvSpPr>
            <a:spLocks noGrp="1"/>
          </p:cNvSpPr>
          <p:nvPr>
            <p:ph type="body"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 är en så kallad </a:t>
            </a:r>
            <a:r>
              <a:rPr lang="sv-FI" sz="2000" dirty="0">
                <a:ea typeface="Calibri" panose="020F0502020204030204" pitchFamily="34" charset="0"/>
                <a:cs typeface="Times New Roman" panose="02020603050405020304" pitchFamily="18" charset="0"/>
              </a:rPr>
              <a:t>grund</a:t>
            </a:r>
            <a:r>
              <a:rPr lang="sv-FI" sz="2000" dirty="0">
                <a:effectLst/>
                <a:latin typeface="Arial" panose="020B0604020202020204" pitchFamily="34" charset="0"/>
                <a:ea typeface="Calibri" panose="020F0502020204030204" pitchFamily="34" charset="0"/>
                <a:cs typeface="Times New Roman" panose="02020603050405020304" pitchFamily="18" charset="0"/>
              </a:rPr>
              <a:t>orsak, dvs. </a:t>
            </a:r>
            <a:r>
              <a:rPr lang="fi-FI" sz="2000" dirty="0">
                <a:ea typeface="Calibri" panose="020F0502020204030204" pitchFamily="34" charset="0"/>
                <a:cs typeface="Times New Roman" panose="02020603050405020304" pitchFamily="18" charset="0"/>
              </a:rPr>
              <a:t>e</a:t>
            </a:r>
            <a:r>
              <a:rPr lang="fi-FI" sz="2000" dirty="0">
                <a:effectLst/>
                <a:latin typeface="Arial" panose="020B0604020202020204" pitchFamily="34" charset="0"/>
                <a:ea typeface="Calibri" panose="020F0502020204030204" pitchFamily="34" charset="0"/>
                <a:cs typeface="Times New Roman" panose="02020603050405020304" pitchFamily="18" charset="0"/>
              </a:rPr>
              <a:t>n </a:t>
            </a:r>
            <a:r>
              <a:rPr lang="fi-FI" sz="2000" dirty="0" err="1">
                <a:effectLst/>
                <a:latin typeface="Arial" panose="020B0604020202020204" pitchFamily="34" charset="0"/>
                <a:ea typeface="Calibri" panose="020F0502020204030204" pitchFamily="34" charset="0"/>
                <a:cs typeface="Times New Roman" panose="02020603050405020304" pitchFamily="18" charset="0"/>
              </a:rPr>
              <a:t>faktor</a:t>
            </a:r>
            <a:r>
              <a:rPr lang="fi-FI" sz="2000" dirty="0">
                <a:effectLst/>
                <a:latin typeface="Arial" panose="020B0604020202020204" pitchFamily="34" charset="0"/>
                <a:ea typeface="Calibri" panose="020F0502020204030204" pitchFamily="34" charset="0"/>
                <a:cs typeface="Times New Roman" panose="02020603050405020304" pitchFamily="18" charset="0"/>
              </a:rPr>
              <a:t> </a:t>
            </a:r>
            <a:r>
              <a:rPr lang="fi-FI" sz="2000" dirty="0" err="1">
                <a:effectLst/>
                <a:latin typeface="Arial" panose="020B0604020202020204" pitchFamily="34" charset="0"/>
                <a:ea typeface="Calibri" panose="020F0502020204030204" pitchFamily="34" charset="0"/>
                <a:cs typeface="Times New Roman" panose="02020603050405020304" pitchFamily="18" charset="0"/>
              </a:rPr>
              <a:t>som</a:t>
            </a:r>
            <a:r>
              <a:rPr lang="fi-FI" sz="2000" dirty="0">
                <a:effectLst/>
                <a:latin typeface="Arial" panose="020B0604020202020204" pitchFamily="34" charset="0"/>
                <a:ea typeface="Calibri" panose="020F0502020204030204" pitchFamily="34" charset="0"/>
                <a:cs typeface="Times New Roman" panose="02020603050405020304" pitchFamily="18" charset="0"/>
              </a:rPr>
              <a:t> </a:t>
            </a:r>
            <a:r>
              <a:rPr lang="fi-FI" sz="2000" dirty="0" err="1">
                <a:effectLst/>
                <a:latin typeface="Arial" panose="020B0604020202020204" pitchFamily="34" charset="0"/>
                <a:ea typeface="Calibri" panose="020F0502020204030204" pitchFamily="34" charset="0"/>
                <a:cs typeface="Times New Roman" panose="02020603050405020304" pitchFamily="18" charset="0"/>
              </a:rPr>
              <a:t>påverkar</a:t>
            </a:r>
            <a:r>
              <a:rPr lang="fi-FI" sz="2000" dirty="0">
                <a:effectLst/>
                <a:latin typeface="Arial" panose="020B0604020202020204" pitchFamily="34" charset="0"/>
                <a:ea typeface="Calibri" panose="020F0502020204030204" pitchFamily="34" charset="0"/>
                <a:cs typeface="Times New Roman" panose="02020603050405020304" pitchFamily="18" charset="0"/>
              </a:rPr>
              <a:t> </a:t>
            </a:r>
            <a:r>
              <a:rPr lang="fi-FI" sz="2000" dirty="0" err="1">
                <a:effectLst/>
                <a:latin typeface="Arial" panose="020B0604020202020204" pitchFamily="34" charset="0"/>
                <a:ea typeface="Calibri" panose="020F0502020204030204" pitchFamily="34" charset="0"/>
                <a:cs typeface="Times New Roman" panose="02020603050405020304" pitchFamily="18" charset="0"/>
              </a:rPr>
              <a:t>många</a:t>
            </a:r>
            <a:r>
              <a:rPr lang="fi-FI" sz="2000" dirty="0">
                <a:effectLst/>
                <a:latin typeface="Arial" panose="020B0604020202020204" pitchFamily="34" charset="0"/>
                <a:ea typeface="Calibri" panose="020F0502020204030204" pitchFamily="34" charset="0"/>
                <a:cs typeface="Times New Roman" panose="02020603050405020304" pitchFamily="18" charset="0"/>
              </a:rPr>
              <a:t> </a:t>
            </a:r>
            <a:r>
              <a:rPr lang="fi-FI" sz="2000" dirty="0" err="1">
                <a:effectLst/>
                <a:latin typeface="Arial" panose="020B0604020202020204" pitchFamily="34" charset="0"/>
                <a:ea typeface="Calibri" panose="020F0502020204030204" pitchFamily="34" charset="0"/>
                <a:cs typeface="Times New Roman" panose="02020603050405020304" pitchFamily="18" charset="0"/>
              </a:rPr>
              <a:t>andra</a:t>
            </a:r>
            <a:r>
              <a:rPr lang="fi-FI" sz="2000" dirty="0">
                <a:effectLst/>
                <a:latin typeface="Arial" panose="020B0604020202020204" pitchFamily="34" charset="0"/>
                <a:ea typeface="Calibri" panose="020F0502020204030204" pitchFamily="34" charset="0"/>
                <a:cs typeface="Times New Roman" panose="02020603050405020304" pitchFamily="18" charset="0"/>
              </a:rPr>
              <a:t> </a:t>
            </a:r>
            <a:r>
              <a:rPr lang="fi-FI" sz="2000" dirty="0" err="1">
                <a:effectLst/>
                <a:latin typeface="Arial" panose="020B0604020202020204" pitchFamily="34" charset="0"/>
                <a:ea typeface="Calibri" panose="020F0502020204030204" pitchFamily="34" charset="0"/>
                <a:cs typeface="Times New Roman" panose="02020603050405020304" pitchFamily="18" charset="0"/>
              </a:rPr>
              <a:t>saker</a:t>
            </a:r>
            <a:r>
              <a:rPr lang="fi-FI" sz="2000" dirty="0">
                <a:effectLst/>
                <a:latin typeface="Arial" panose="020B0604020202020204" pitchFamily="34" charset="0"/>
                <a:ea typeface="Calibri" panose="020F0502020204030204" pitchFamily="34" charset="0"/>
                <a:cs typeface="Times New Roman" panose="02020603050405020304" pitchFamily="18" charset="0"/>
              </a:rPr>
              <a: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Den förklarar till exempel övervikt, rusmedelsproblem, depression osv.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”Det är politiskt avgörande att när vi begrundar övervikt, alkoholism och andra sådana problem hos människor, är medvetna om att frågan som vi till syvende och sist behandlar är ensamhet” (prof. Juho Saari)</a:t>
            </a:r>
          </a:p>
          <a:p>
            <a:pPr marL="0" indent="0">
              <a:buNone/>
            </a:pPr>
            <a:r>
              <a:rPr lang="sv-FI" sz="2000" dirty="0">
                <a:effectLst/>
                <a:latin typeface="Arial" panose="020B0604020202020204" pitchFamily="34" charset="0"/>
                <a:ea typeface="Calibri" panose="020F0502020204030204" pitchFamily="34" charset="0"/>
              </a:rPr>
              <a:t>(källa: https://yle.fi/uutiset/3-9194161)</a:t>
            </a:r>
            <a:endParaRPr lang="fi-FI" sz="2000" dirty="0"/>
          </a:p>
        </p:txBody>
      </p:sp>
    </p:spTree>
    <p:extLst>
      <p:ext uri="{BB962C8B-B14F-4D97-AF65-F5344CB8AC3E}">
        <p14:creationId xmlns:p14="http://schemas.microsoft.com/office/powerpoint/2010/main" val="430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103B-5990-4E3E-9892-FEA68A7CC7DF}"/>
              </a:ext>
            </a:extLst>
          </p:cNvPr>
          <p:cNvSpPr>
            <a:spLocks noGrp="1"/>
          </p:cNvSpPr>
          <p:nvPr>
            <p:ph type="ctrTitle"/>
          </p:nvPr>
        </p:nvSpPr>
        <p:spPr/>
        <p:txBody>
          <a:bodyPr/>
          <a:lstStyle/>
          <a:p>
            <a:r>
              <a:rPr lang="fi-FI" dirty="0"/>
              <a:t>2. </a:t>
            </a:r>
            <a:r>
              <a:rPr lang="fi-FI" dirty="0" err="1"/>
              <a:t>Ensamhet</a:t>
            </a:r>
            <a:r>
              <a:rPr lang="fi-FI" dirty="0"/>
              <a:t> </a:t>
            </a:r>
            <a:r>
              <a:rPr lang="fi-FI" dirty="0" err="1"/>
              <a:t>och</a:t>
            </a:r>
            <a:r>
              <a:rPr lang="fi-FI" dirty="0"/>
              <a:t> </a:t>
            </a:r>
            <a:r>
              <a:rPr lang="fi-FI" dirty="0" err="1"/>
              <a:t>hälsa</a:t>
            </a:r>
            <a:endParaRPr lang="fi-FI" dirty="0"/>
          </a:p>
        </p:txBody>
      </p:sp>
    </p:spTree>
    <p:extLst>
      <p:ext uri="{BB962C8B-B14F-4D97-AF65-F5344CB8AC3E}">
        <p14:creationId xmlns:p14="http://schemas.microsoft.com/office/powerpoint/2010/main" val="43533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911C-2A7A-4B06-917F-42F1547E33B5}"/>
              </a:ext>
            </a:extLst>
          </p:cNvPr>
          <p:cNvSpPr>
            <a:spLocks noGrp="1"/>
          </p:cNvSpPr>
          <p:nvPr>
            <p:ph type="title"/>
          </p:nvPr>
        </p:nvSpPr>
        <p:spPr/>
        <p:txBody>
          <a:bodyPr/>
          <a:lstStyle/>
          <a:p>
            <a:r>
              <a:rPr lang="sv-FI" sz="2800" dirty="0">
                <a:effectLst/>
                <a:latin typeface="Arial" panose="020B0604020202020204" pitchFamily="34" charset="0"/>
                <a:ea typeface="Calibri" panose="020F0502020204030204" pitchFamily="34" charset="0"/>
                <a:cs typeface="Times New Roman" panose="02020603050405020304" pitchFamily="18" charset="0"/>
              </a:rPr>
              <a:t>Ensamhet är ett hot mot hälsan</a:t>
            </a:r>
            <a:br>
              <a:rPr lang="fi-FI" sz="2800" dirty="0">
                <a:effectLst/>
                <a:latin typeface="Calibri" panose="020F0502020204030204" pitchFamily="34" charset="0"/>
                <a:ea typeface="Calibri" panose="020F0502020204030204" pitchFamily="34" charset="0"/>
                <a:cs typeface="Times New Roman" panose="02020603050405020304" pitchFamily="18" charset="0"/>
              </a:rPr>
            </a:br>
            <a:endParaRPr lang="fi-FI" sz="2800" dirty="0"/>
          </a:p>
        </p:txBody>
      </p:sp>
      <p:sp>
        <p:nvSpPr>
          <p:cNvPr id="3" name="Text Placeholder 2">
            <a:extLst>
              <a:ext uri="{FF2B5EF4-FFF2-40B4-BE49-F238E27FC236}">
                <a16:creationId xmlns:a16="http://schemas.microsoft.com/office/drawing/2014/main" id="{E0BFB4C6-DBA4-408F-9D4F-1E368AC000E9}"/>
              </a:ext>
            </a:extLst>
          </p:cNvPr>
          <p:cNvSpPr>
            <a:spLocks noGrp="1"/>
          </p:cNvSpPr>
          <p:nvPr>
            <p:ph type="body"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(Ofrivillig) ensamhet ökar dödligheten nästan lika mycket som rökning (vissa undersökningar visar att ensamhet motsvarar 15 cigaretter om dagen) och mer än övervikt eller dålig fysisk kondition.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 försämrar kroppens motståndskraft och ökar risken för såväl hjärt- och kärlsjukdomar som neurologiska sjukdomar.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Ensamma är mer utsatta för virussjukdomar såsom influensa och risken för högt blodtryck är större.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Ensamma upplever mer stress.</a:t>
            </a:r>
          </a:p>
          <a:p>
            <a:pPr marL="0" indent="0">
              <a:lnSpc>
                <a:spcPct val="107000"/>
              </a:lnSpc>
              <a:spcAft>
                <a:spcPts val="800"/>
              </a:spcAft>
              <a:buNone/>
            </a:pPr>
            <a:r>
              <a:rPr lang="sv-FI" sz="2000" dirty="0">
                <a:effectLst/>
                <a:latin typeface="Arial" panose="020B0604020202020204" pitchFamily="34" charset="0"/>
                <a:ea typeface="Calibri" panose="020F0502020204030204" pitchFamily="34" charset="0"/>
                <a:cs typeface="Times New Roman" panose="02020603050405020304" pitchFamily="18" charset="0"/>
              </a:rPr>
              <a:t>(källa: Ruuskanen, O.  2011. Ensamhet är farlig för hälsan. </a:t>
            </a:r>
            <a:r>
              <a:rPr lang="sv-FI" sz="2000" dirty="0" err="1">
                <a:effectLst/>
                <a:latin typeface="Arial" panose="020B0604020202020204" pitchFamily="34" charset="0"/>
                <a:ea typeface="Calibri" panose="020F0502020204030204" pitchFamily="34" charset="0"/>
                <a:cs typeface="Times New Roman" panose="02020603050405020304" pitchFamily="18" charset="0"/>
              </a:rPr>
              <a:t>Duodecim</a:t>
            </a:r>
            <a:r>
              <a:rPr lang="sv-FI" sz="2000" dirty="0">
                <a:effectLst/>
                <a:latin typeface="Arial" panose="020B0604020202020204" pitchFamily="34" charset="0"/>
                <a:ea typeface="Calibri" panose="020F0502020204030204" pitchFamily="34" charset="0"/>
                <a:cs typeface="Times New Roman" panose="02020603050405020304" pitchFamily="18" charset="0"/>
              </a:rPr>
              <a:t> 127 (8), s. 754.)</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2000" dirty="0">
                <a:effectLst/>
                <a:latin typeface="Arial" panose="020B0604020202020204" pitchFamily="34" charset="0"/>
                <a:ea typeface="Calibri" panose="020F0502020204030204" pitchFamily="34" charset="0"/>
                <a:cs typeface="Times New Roman" panose="02020603050405020304" pitchFamily="18" charset="0"/>
              </a:rPr>
              <a: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2000" dirty="0"/>
          </a:p>
        </p:txBody>
      </p:sp>
    </p:spTree>
    <p:extLst>
      <p:ext uri="{BB962C8B-B14F-4D97-AF65-F5344CB8AC3E}">
        <p14:creationId xmlns:p14="http://schemas.microsoft.com/office/powerpoint/2010/main" val="358584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22C1-D9B6-4204-964C-2BB313758D64}"/>
              </a:ext>
            </a:extLst>
          </p:cNvPr>
          <p:cNvSpPr>
            <a:spLocks noGrp="1"/>
          </p:cNvSpPr>
          <p:nvPr>
            <p:ph type="title"/>
          </p:nvPr>
        </p:nvSpPr>
        <p:spPr/>
        <p:txBody>
          <a:bodyPr/>
          <a:lstStyle/>
          <a:p>
            <a:r>
              <a:rPr lang="sv-FI" sz="2800" dirty="0">
                <a:effectLst/>
                <a:latin typeface="Arial" panose="020B0604020202020204" pitchFamily="34" charset="0"/>
                <a:ea typeface="Calibri" panose="020F0502020204030204" pitchFamily="34" charset="0"/>
                <a:cs typeface="Times New Roman" panose="02020603050405020304" pitchFamily="18" charset="0"/>
              </a:rPr>
              <a:t>Ensamhet är ett folkhälsoproblem</a:t>
            </a:r>
            <a:endParaRPr lang="fi-FI" sz="2800" dirty="0"/>
          </a:p>
        </p:txBody>
      </p:sp>
      <p:sp>
        <p:nvSpPr>
          <p:cNvPr id="3" name="Text Placeholder 2">
            <a:extLst>
              <a:ext uri="{FF2B5EF4-FFF2-40B4-BE49-F238E27FC236}">
                <a16:creationId xmlns:a16="http://schemas.microsoft.com/office/drawing/2014/main" id="{667DF1B5-9602-48CC-97E2-C5CA5AAA163F}"/>
              </a:ext>
            </a:extLst>
          </p:cNvPr>
          <p:cNvSpPr>
            <a:spLocks noGrp="1"/>
          </p:cNvSpPr>
          <p:nvPr>
            <p:ph type="body"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Ensamma rör sig mindre och äter ohälsosammare. Det kan vara en hypotes kring levnadsvanor.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 påverkar också sömnkvalitet, </a:t>
            </a:r>
            <a:r>
              <a:rPr lang="sv-FI" sz="2000" dirty="0">
                <a:ea typeface="Calibri" panose="020F0502020204030204" pitchFamily="34" charset="0"/>
                <a:cs typeface="Times New Roman" panose="02020603050405020304" pitchFamily="18" charset="0"/>
              </a:rPr>
              <a:t>vilket</a:t>
            </a:r>
            <a:r>
              <a:rPr lang="sv-FI" sz="2000" dirty="0">
                <a:effectLst/>
                <a:latin typeface="Arial" panose="020B0604020202020204" pitchFamily="34" charset="0"/>
                <a:ea typeface="Calibri" panose="020F0502020204030204" pitchFamily="34" charset="0"/>
                <a:cs typeface="Times New Roman" panose="02020603050405020304" pitchFamily="18" charset="0"/>
              </a:rPr>
              <a:t> har samband med hjärtsjukdomar.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 har samband med kranskärlssjukdomar och störningar i blodcirkulationen i hjärnan (bland annat hjärtattacker och stroke), men man känner inte till någon enskild direkt mekanism som påverkar detta.</a:t>
            </a:r>
          </a:p>
          <a:p>
            <a:pPr marL="0" indent="0">
              <a:lnSpc>
                <a:spcPct val="107000"/>
              </a:lnSpc>
              <a:spcAft>
                <a:spcPts val="800"/>
              </a:spcAft>
              <a:buNone/>
            </a:pPr>
            <a:r>
              <a:rPr lang="sv-FI" sz="2000" dirty="0">
                <a:effectLst/>
                <a:latin typeface="Arial" panose="020B0604020202020204" pitchFamily="34" charset="0"/>
                <a:ea typeface="Calibri" panose="020F0502020204030204" pitchFamily="34" charset="0"/>
                <a:cs typeface="Times New Roman" panose="02020603050405020304" pitchFamily="18" charset="0"/>
              </a:rPr>
              <a:t>(källa: https://yle.fi/aihe/a/20-10001535)</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2000" dirty="0"/>
          </a:p>
        </p:txBody>
      </p:sp>
    </p:spTree>
    <p:extLst>
      <p:ext uri="{BB962C8B-B14F-4D97-AF65-F5344CB8AC3E}">
        <p14:creationId xmlns:p14="http://schemas.microsoft.com/office/powerpoint/2010/main" val="24796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36A9-1502-4ED3-9A49-D81BD5C422A8}"/>
              </a:ext>
            </a:extLst>
          </p:cNvPr>
          <p:cNvSpPr>
            <a:spLocks noGrp="1"/>
          </p:cNvSpPr>
          <p:nvPr>
            <p:ph type="title"/>
          </p:nvPr>
        </p:nvSpPr>
        <p:spPr>
          <a:xfrm>
            <a:off x="642991" y="628336"/>
            <a:ext cx="10515600" cy="781750"/>
          </a:xfrm>
        </p:spPr>
        <p:txBody>
          <a:bodyPr/>
          <a:lstStyle/>
          <a:p>
            <a:r>
              <a:rPr lang="sv-FI" sz="3200" dirty="0">
                <a:effectLst/>
                <a:latin typeface="Arial" panose="020B0604020202020204" pitchFamily="34" charset="0"/>
                <a:ea typeface="Calibri" panose="020F0502020204030204" pitchFamily="34" charset="0"/>
                <a:cs typeface="Times New Roman" panose="02020603050405020304" pitchFamily="18" charset="0"/>
              </a:rPr>
              <a:t>Ensamhet är ett folkhälsoproblem</a:t>
            </a:r>
            <a:endParaRPr lang="fi-FI" dirty="0"/>
          </a:p>
        </p:txBody>
      </p:sp>
      <p:sp>
        <p:nvSpPr>
          <p:cNvPr id="3" name="Text Placeholder 2">
            <a:extLst>
              <a:ext uri="{FF2B5EF4-FFF2-40B4-BE49-F238E27FC236}">
                <a16:creationId xmlns:a16="http://schemas.microsoft.com/office/drawing/2014/main" id="{82741CFD-9188-4A3A-891F-7356A8F5AB91}"/>
              </a:ext>
            </a:extLst>
          </p:cNvPr>
          <p:cNvSpPr>
            <a:spLocks noGrp="1"/>
          </p:cNvSpPr>
          <p:nvPr>
            <p:ph type="body" sz="quarter" idx="11"/>
          </p:nvPr>
        </p:nvSpPr>
        <p:spPr>
          <a:xfrm>
            <a:off x="735459" y="1729126"/>
            <a:ext cx="10515600" cy="2944813"/>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Ensamhet har också samband med att insjukna i cancer.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Man </a:t>
            </a:r>
            <a:r>
              <a:rPr lang="sv-FI" sz="1800" dirty="0">
                <a:ea typeface="Calibri" panose="020F0502020204030204" pitchFamily="34" charset="0"/>
                <a:cs typeface="Times New Roman" panose="02020603050405020304" pitchFamily="18" charset="0"/>
              </a:rPr>
              <a:t>misstänker</a:t>
            </a:r>
            <a:r>
              <a:rPr lang="sv-FI" sz="1800" dirty="0">
                <a:effectLst/>
                <a:latin typeface="Arial" panose="020B0604020202020204" pitchFamily="34" charset="0"/>
                <a:ea typeface="Calibri" panose="020F0502020204030204" pitchFamily="34" charset="0"/>
                <a:cs typeface="Times New Roman" panose="02020603050405020304" pitchFamily="18" charset="0"/>
              </a:rPr>
              <a:t> att sambandsmekanismen är kronisk stress </a:t>
            </a:r>
            <a:r>
              <a:rPr lang="sv-FI" sz="1800" dirty="0">
                <a:ea typeface="Calibri" panose="020F0502020204030204" pitchFamily="34" charset="0"/>
                <a:cs typeface="Times New Roman" panose="02020603050405020304" pitchFamily="18" charset="0"/>
              </a:rPr>
              <a:t>pga.</a:t>
            </a:r>
            <a:r>
              <a:rPr lang="sv-FI" sz="1800" dirty="0">
                <a:effectLst/>
                <a:latin typeface="Arial" panose="020B0604020202020204" pitchFamily="34" charset="0"/>
                <a:ea typeface="Calibri" panose="020F0502020204030204" pitchFamily="34" charset="0"/>
                <a:cs typeface="Times New Roman" panose="02020603050405020304" pitchFamily="18" charset="0"/>
              </a:rPr>
              <a:t> ensamhet, vilket aktiverar det autonoma nervsystemet och inverkar på många processer, som har samband med utvecklingen av tumörer.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Ensamma har ångest mer än vanligt och depressionssymtom samt klinisk depression.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Man har </a:t>
            </a:r>
            <a:r>
              <a:rPr lang="sv-FI" sz="1800" dirty="0">
                <a:ea typeface="Calibri" panose="020F0502020204030204" pitchFamily="34" charset="0"/>
                <a:cs typeface="Times New Roman" panose="02020603050405020304" pitchFamily="18" charset="0"/>
              </a:rPr>
              <a:t>upptäckt</a:t>
            </a:r>
            <a:r>
              <a:rPr lang="sv-FI" sz="1800" dirty="0">
                <a:effectLst/>
                <a:latin typeface="Arial" panose="020B0604020202020204" pitchFamily="34" charset="0"/>
                <a:ea typeface="Calibri" panose="020F0502020204030204" pitchFamily="34" charset="0"/>
                <a:cs typeface="Times New Roman" panose="02020603050405020304" pitchFamily="18" charset="0"/>
              </a:rPr>
              <a:t> att ensamhet </a:t>
            </a:r>
            <a:r>
              <a:rPr lang="sv-FI" sz="1800" dirty="0">
                <a:ea typeface="Calibri" panose="020F0502020204030204" pitchFamily="34" charset="0"/>
                <a:cs typeface="Times New Roman" panose="02020603050405020304" pitchFamily="18" charset="0"/>
              </a:rPr>
              <a:t>styr</a:t>
            </a:r>
            <a:r>
              <a:rPr lang="sv-FI" sz="1800" dirty="0">
                <a:effectLst/>
                <a:latin typeface="Arial" panose="020B0604020202020204" pitchFamily="34" charset="0"/>
                <a:ea typeface="Calibri" panose="020F0502020204030204" pitchFamily="34" charset="0"/>
                <a:cs typeface="Times New Roman" panose="02020603050405020304" pitchFamily="18" charset="0"/>
              </a:rPr>
              <a:t> människans </a:t>
            </a:r>
            <a:r>
              <a:rPr lang="sv-FI" sz="1800" dirty="0">
                <a:ea typeface="Calibri" panose="020F0502020204030204" pitchFamily="34" charset="0"/>
                <a:cs typeface="Times New Roman" panose="02020603050405020304" pitchFamily="18" charset="0"/>
              </a:rPr>
              <a:t>uppmärksamhet</a:t>
            </a:r>
            <a:r>
              <a:rPr lang="sv-FI" sz="1800" dirty="0">
                <a:effectLst/>
                <a:latin typeface="Arial" panose="020B0604020202020204" pitchFamily="34" charset="0"/>
                <a:ea typeface="Calibri" panose="020F0502020204030204" pitchFamily="34" charset="0"/>
                <a:cs typeface="Times New Roman" panose="02020603050405020304" pitchFamily="18" charset="0"/>
              </a:rPr>
              <a:t> mot negativa upplevelser och minnen. Ensamhet får också negativa känslor att räcka längre än positiva (jfr depression). </a:t>
            </a:r>
          </a:p>
          <a:p>
            <a:pPr marL="0" indent="0">
              <a:buNone/>
            </a:pPr>
            <a:r>
              <a:rPr lang="sv-FI" sz="1800" dirty="0">
                <a:effectLst/>
                <a:latin typeface="Arial" panose="020B0604020202020204" pitchFamily="34" charset="0"/>
                <a:ea typeface="Calibri" panose="020F0502020204030204" pitchFamily="34" charset="0"/>
              </a:rPr>
              <a:t>(källa: https://yle.fi/aihe/a/20-10001535)</a:t>
            </a:r>
            <a:endParaRPr lang="fi-FI" dirty="0">
              <a:solidFill>
                <a:srgbClr val="131415"/>
              </a:solidFill>
            </a:endParaRPr>
          </a:p>
        </p:txBody>
      </p:sp>
    </p:spTree>
    <p:extLst>
      <p:ext uri="{BB962C8B-B14F-4D97-AF65-F5344CB8AC3E}">
        <p14:creationId xmlns:p14="http://schemas.microsoft.com/office/powerpoint/2010/main" val="323604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BBC8-4040-4F94-91A2-86DB0B2C3306}"/>
              </a:ext>
            </a:extLst>
          </p:cNvPr>
          <p:cNvSpPr>
            <a:spLocks noGrp="1"/>
          </p:cNvSpPr>
          <p:nvPr>
            <p:ph type="title"/>
          </p:nvPr>
        </p:nvSpPr>
        <p:spPr>
          <a:xfrm>
            <a:off x="766281" y="560286"/>
            <a:ext cx="10515600" cy="781750"/>
          </a:xfrm>
        </p:spPr>
        <p:txBody>
          <a:bodyPr/>
          <a:lstStyle/>
          <a:p>
            <a:r>
              <a:rPr lang="sv-FI" sz="2800" dirty="0">
                <a:effectLst/>
                <a:latin typeface="Arial" panose="020B0604020202020204" pitchFamily="34" charset="0"/>
                <a:ea typeface="Calibri" panose="020F0502020204030204" pitchFamily="34" charset="0"/>
                <a:cs typeface="Times New Roman" panose="02020603050405020304" pitchFamily="18" charset="0"/>
              </a:rPr>
              <a:t>Ensamhet är ett folkhälsoproblem</a:t>
            </a:r>
            <a:endParaRPr lang="fi-FI" dirty="0"/>
          </a:p>
        </p:txBody>
      </p:sp>
      <p:sp>
        <p:nvSpPr>
          <p:cNvPr id="3" name="Text Placeholder 2">
            <a:extLst>
              <a:ext uri="{FF2B5EF4-FFF2-40B4-BE49-F238E27FC236}">
                <a16:creationId xmlns:a16="http://schemas.microsoft.com/office/drawing/2014/main" id="{8A21315F-5037-4A60-82E8-2954041122FA}"/>
              </a:ext>
            </a:extLst>
          </p:cNvPr>
          <p:cNvSpPr>
            <a:spLocks noGrp="1"/>
          </p:cNvSpPr>
          <p:nvPr>
            <p:ph type="body" sz="quarter" idx="11"/>
          </p:nvPr>
        </p:nvSpPr>
        <p:spPr>
          <a:xfrm>
            <a:off x="838200" y="1698304"/>
            <a:ext cx="10515600" cy="2944813"/>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 är en riskfaktor för demens och depression.</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Ofrivillig ensamhet påverkar kroppen </a:t>
            </a:r>
            <a:r>
              <a:rPr lang="sv-FI" sz="2000" dirty="0">
                <a:ea typeface="Calibri" panose="020F0502020204030204" pitchFamily="34" charset="0"/>
                <a:cs typeface="Times New Roman" panose="02020603050405020304" pitchFamily="18" charset="0"/>
              </a:rPr>
              <a:t>så att den </a:t>
            </a:r>
            <a:r>
              <a:rPr lang="sv-FI" sz="2000" dirty="0">
                <a:effectLst/>
                <a:latin typeface="Arial" panose="020B0604020202020204" pitchFamily="34" charset="0"/>
                <a:ea typeface="Calibri" panose="020F0502020204030204" pitchFamily="34" charset="0"/>
                <a:cs typeface="Times New Roman" panose="02020603050405020304" pitchFamily="18" charset="0"/>
              </a:rPr>
              <a:t>utsöndrar stresshormon, som på lång sikt tär på hälsan och försvårar bland annat viktkontroll (över-/undervikt).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 påverkar beteende och livskontroll: till exempel rikligt bruk av alkohol, rökning och ohälsosamt ätande kan kompensera för bristen på otillräckliga sociala kontakter.</a:t>
            </a:r>
          </a:p>
          <a:p>
            <a:pPr marL="0" lvl="0" indent="0">
              <a:lnSpc>
                <a:spcPct val="107000"/>
              </a:lnSpc>
              <a:spcAft>
                <a:spcPts val="800"/>
              </a:spcAft>
              <a:buNone/>
              <a:tabLst>
                <a:tab pos="457200" algn="l"/>
              </a:tabLst>
            </a:pPr>
            <a:r>
              <a:rPr lang="sv-FI" sz="2000" dirty="0">
                <a:ea typeface="Calibri" panose="020F0502020204030204" pitchFamily="34" charset="0"/>
                <a:cs typeface="Times New Roman" panose="02020603050405020304" pitchFamily="18" charset="0"/>
              </a:rPr>
              <a:t>(</a:t>
            </a:r>
            <a:r>
              <a:rPr lang="sv-FI" sz="2000" dirty="0">
                <a:effectLst/>
                <a:latin typeface="Arial" panose="020B0604020202020204" pitchFamily="34" charset="0"/>
                <a:ea typeface="Calibri" panose="020F0502020204030204" pitchFamily="34" charset="0"/>
                <a:cs typeface="Times New Roman" panose="02020603050405020304" pitchFamily="18" charset="0"/>
              </a:rPr>
              <a:t>källor: </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https://yle.fi/uutiset/3-10729799</a:t>
            </a:r>
            <a:r>
              <a:rPr lang="sv-FI" sz="2000" dirty="0">
                <a:effectLst/>
                <a:latin typeface="Arial" panose="020B0604020202020204" pitchFamily="34" charset="0"/>
                <a:ea typeface="Calibri" panose="020F0502020204030204" pitchFamily="34" charset="0"/>
                <a:cs typeface="Times New Roman" panose="02020603050405020304" pitchFamily="18" charset="0"/>
              </a:rPr>
              <a:t>, https://yle.fi/aihe/a/20-10001535)</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2000" dirty="0"/>
          </a:p>
        </p:txBody>
      </p:sp>
    </p:spTree>
    <p:extLst>
      <p:ext uri="{BB962C8B-B14F-4D97-AF65-F5344CB8AC3E}">
        <p14:creationId xmlns:p14="http://schemas.microsoft.com/office/powerpoint/2010/main" val="357796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1FAF-B936-4924-98DD-E64D15AFE84D}"/>
              </a:ext>
            </a:extLst>
          </p:cNvPr>
          <p:cNvSpPr>
            <a:spLocks noGrp="1"/>
          </p:cNvSpPr>
          <p:nvPr>
            <p:ph type="ctrTitle"/>
          </p:nvPr>
        </p:nvSpPr>
        <p:spPr/>
        <p:txBody>
          <a:bodyPr/>
          <a:lstStyle/>
          <a:p>
            <a:r>
              <a:rPr lang="fi-FI" dirty="0"/>
              <a:t>3. </a:t>
            </a:r>
            <a:r>
              <a:rPr lang="fi-FI" dirty="0" err="1"/>
              <a:t>Hur</a:t>
            </a:r>
            <a:r>
              <a:rPr lang="fi-FI" dirty="0"/>
              <a:t> </a:t>
            </a:r>
            <a:r>
              <a:rPr lang="fi-FI" dirty="0" err="1"/>
              <a:t>kan</a:t>
            </a:r>
            <a:r>
              <a:rPr lang="fi-FI" dirty="0"/>
              <a:t> </a:t>
            </a:r>
            <a:r>
              <a:rPr lang="fi-FI" dirty="0" err="1"/>
              <a:t>man</a:t>
            </a:r>
            <a:r>
              <a:rPr lang="fi-FI" dirty="0"/>
              <a:t> </a:t>
            </a:r>
            <a:r>
              <a:rPr lang="fi-FI" dirty="0" err="1"/>
              <a:t>ingripa</a:t>
            </a:r>
            <a:r>
              <a:rPr lang="fi-FI" dirty="0"/>
              <a:t> i </a:t>
            </a:r>
            <a:r>
              <a:rPr lang="fi-FI" dirty="0" err="1"/>
              <a:t>ensamhet</a:t>
            </a:r>
            <a:r>
              <a:rPr lang="fi-FI" dirty="0"/>
              <a:t>?</a:t>
            </a:r>
          </a:p>
        </p:txBody>
      </p:sp>
    </p:spTree>
    <p:extLst>
      <p:ext uri="{BB962C8B-B14F-4D97-AF65-F5344CB8AC3E}">
        <p14:creationId xmlns:p14="http://schemas.microsoft.com/office/powerpoint/2010/main" val="301793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DBA1-0B52-4C20-B9F6-7FBBF15EC11E}"/>
              </a:ext>
            </a:extLst>
          </p:cNvPr>
          <p:cNvSpPr>
            <a:spLocks noGrp="1"/>
          </p:cNvSpPr>
          <p:nvPr>
            <p:ph type="title"/>
          </p:nvPr>
        </p:nvSpPr>
        <p:spPr/>
        <p:txBody>
          <a:bodyPr/>
          <a:lstStyle/>
          <a:p>
            <a:r>
              <a:rPr lang="sv-SE" dirty="0"/>
              <a:t>Hur kan man ingripa i ensamhet?</a:t>
            </a:r>
            <a:endParaRPr lang="fi-FI" dirty="0"/>
          </a:p>
        </p:txBody>
      </p:sp>
      <p:sp>
        <p:nvSpPr>
          <p:cNvPr id="3" name="Text Placeholder 2">
            <a:extLst>
              <a:ext uri="{FF2B5EF4-FFF2-40B4-BE49-F238E27FC236}">
                <a16:creationId xmlns:a16="http://schemas.microsoft.com/office/drawing/2014/main" id="{DFBA290E-3314-47EF-8F40-D01F19E46C94}"/>
              </a:ext>
            </a:extLst>
          </p:cNvPr>
          <p:cNvSpPr>
            <a:spLocks noGrp="1"/>
          </p:cNvSpPr>
          <p:nvPr>
            <p:ph type="body" sz="quarter" idx="11"/>
          </p:nvPr>
        </p:nvSpPr>
        <p:spPr>
          <a:xfrm>
            <a:off x="838200" y="1954617"/>
            <a:ext cx="10515600" cy="2944813"/>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Prof. Saari: det är viktigt att närma sig ensamhet indirekt i stil med till exempel en fiskeklubb.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 varm och vänlig inställning som uppmuntrar till gemensam verksamhet fungerar bättre än direkta ingripanden med sikte på att minska ensamhet.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Läget blir mer problematiskt när ensamheten blir utdragen.</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Bekymret är särskilt stort </a:t>
            </a:r>
            <a:r>
              <a:rPr lang="sv-FI" sz="2000" dirty="0">
                <a:ea typeface="Calibri" panose="020F0502020204030204" pitchFamily="34" charset="0"/>
                <a:cs typeface="Times New Roman" panose="02020603050405020304" pitchFamily="18" charset="0"/>
              </a:rPr>
              <a:t>gällande</a:t>
            </a:r>
            <a:r>
              <a:rPr lang="sv-FI" sz="2000" dirty="0">
                <a:effectLst/>
                <a:latin typeface="Arial" panose="020B0604020202020204" pitchFamily="34" charset="0"/>
                <a:ea typeface="Calibri" panose="020F0502020204030204" pitchFamily="34" charset="0"/>
                <a:cs typeface="Times New Roman" panose="02020603050405020304" pitchFamily="18" charset="0"/>
              </a:rPr>
              <a:t> ensamma arbetslösa män då varken den offentliga makten eller medborgarsamhället har effektiva metoder för att nå dem i nuläget.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Många medborgarorganisationer når ensamma kvinnor bättre än män. </a:t>
            </a:r>
          </a:p>
          <a:p>
            <a:pPr marL="0" indent="0">
              <a:lnSpc>
                <a:spcPct val="107000"/>
              </a:lnSpc>
              <a:spcAft>
                <a:spcPts val="800"/>
              </a:spcAft>
              <a:buNone/>
            </a:pPr>
            <a:r>
              <a:rPr lang="sv-FI" sz="2000" dirty="0">
                <a:effectLst/>
                <a:latin typeface="Arial" panose="020B0604020202020204" pitchFamily="34" charset="0"/>
                <a:ea typeface="Calibri" panose="020F0502020204030204" pitchFamily="34" charset="0"/>
                <a:cs typeface="Times New Roman" panose="02020603050405020304" pitchFamily="18" charset="0"/>
              </a:rPr>
              <a:t>(källa: https://yle.fi/uutiset/3-9194161)</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fi-FI" sz="2000" dirty="0"/>
          </a:p>
        </p:txBody>
      </p:sp>
    </p:spTree>
    <p:extLst>
      <p:ext uri="{BB962C8B-B14F-4D97-AF65-F5344CB8AC3E}">
        <p14:creationId xmlns:p14="http://schemas.microsoft.com/office/powerpoint/2010/main" val="398042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A4E4-F65F-4B68-B115-EC328D8B0BFF}"/>
              </a:ext>
            </a:extLst>
          </p:cNvPr>
          <p:cNvSpPr>
            <a:spLocks noGrp="1"/>
          </p:cNvSpPr>
          <p:nvPr>
            <p:ph type="title"/>
          </p:nvPr>
        </p:nvSpPr>
        <p:spPr>
          <a:xfrm>
            <a:off x="838200" y="729466"/>
            <a:ext cx="10515600" cy="904125"/>
          </a:xfrm>
        </p:spPr>
        <p:txBody>
          <a:bodyPr/>
          <a:lstStyle/>
          <a:p>
            <a:r>
              <a:rPr lang="sv-FI" sz="2400" dirty="0">
                <a:effectLst/>
                <a:latin typeface="Arial" panose="020B0604020202020204" pitchFamily="34" charset="0"/>
                <a:ea typeface="Calibri" panose="020F0502020204030204" pitchFamily="34" charset="0"/>
                <a:cs typeface="Times New Roman" panose="02020603050405020304" pitchFamily="18" charset="0"/>
              </a:rPr>
              <a:t>Röda Korsets verksamhetsmetoder och ensamhet</a:t>
            </a:r>
            <a:endParaRPr lang="fi-FI" sz="2400" dirty="0"/>
          </a:p>
        </p:txBody>
      </p:sp>
      <p:sp>
        <p:nvSpPr>
          <p:cNvPr id="3" name="Text Placeholder 2">
            <a:extLst>
              <a:ext uri="{FF2B5EF4-FFF2-40B4-BE49-F238E27FC236}">
                <a16:creationId xmlns:a16="http://schemas.microsoft.com/office/drawing/2014/main" id="{1734742B-8D0E-46F9-8188-D991BC500427}"/>
              </a:ext>
            </a:extLst>
          </p:cNvPr>
          <p:cNvSpPr>
            <a:spLocks noGrp="1"/>
          </p:cNvSpPr>
          <p:nvPr>
            <p:ph type="body" sz="quarter" idx="11"/>
          </p:nvPr>
        </p:nvSpPr>
        <p:spPr>
          <a:xfrm>
            <a:off x="940942" y="1677756"/>
            <a:ext cx="10515600" cy="2944813"/>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Exempel:</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Vänverksamhet </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FRK:s Vänverksamhet | </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RedNet</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 (rodakorset.fi)</a:t>
            </a:r>
            <a:r>
              <a:rPr lang="sv-FI" sz="2000" dirty="0">
                <a:effectLst/>
                <a:latin typeface="Arial" panose="020B0604020202020204" pitchFamily="34" charset="0"/>
                <a:ea typeface="Calibri" panose="020F0502020204030204" pitchFamily="34" charset="0"/>
                <a:cs typeface="Times New Roman" panose="02020603050405020304" pitchFamily="18" charset="0"/>
              </a:rPr>
              <a:t>, verksamhetsmodeller </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Verksamhetsmodeller</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 </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RedNet</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(rodakorset.fi)</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a typeface="Calibri" panose="020F0502020204030204" pitchFamily="34" charset="0"/>
                <a:cs typeface="Times New Roman" panose="02020603050405020304" pitchFamily="18" charset="0"/>
              </a:rPr>
              <a:t>H</a:t>
            </a:r>
            <a:r>
              <a:rPr lang="sv-FI" sz="2000" dirty="0">
                <a:effectLst/>
                <a:latin typeface="Arial" panose="020B0604020202020204" pitchFamily="34" charset="0"/>
                <a:ea typeface="Calibri" panose="020F0502020204030204" pitchFamily="34" charset="0"/>
                <a:cs typeface="Times New Roman" panose="02020603050405020304" pitchFamily="18" charset="0"/>
              </a:rPr>
              <a:t>älsofrämjande modeller för aktiviteter såsom sinnespromenader, </a:t>
            </a:r>
            <a:r>
              <a:rPr lang="sv-FI" sz="2000" dirty="0">
                <a:ea typeface="Calibri" panose="020F0502020204030204" pitchFamily="34" charset="0"/>
                <a:cs typeface="Times New Roman" panose="02020603050405020304" pitchFamily="18" charset="0"/>
              </a:rPr>
              <a:t>R</a:t>
            </a:r>
            <a:r>
              <a:rPr lang="sv-FI" sz="2000" dirty="0">
                <a:effectLst/>
                <a:latin typeface="Arial" panose="020B0604020202020204" pitchFamily="34" charset="0"/>
                <a:ea typeface="Calibri" panose="020F0502020204030204" pitchFamily="34" charset="0"/>
                <a:cs typeface="Times New Roman" panose="02020603050405020304" pitchFamily="18" charset="0"/>
              </a:rPr>
              <a:t>öda </a:t>
            </a:r>
            <a:r>
              <a:rPr lang="sv-FI" sz="2000" dirty="0">
                <a:ea typeface="Calibri" panose="020F0502020204030204" pitchFamily="34" charset="0"/>
                <a:cs typeface="Times New Roman" panose="02020603050405020304" pitchFamily="18" charset="0"/>
              </a:rPr>
              <a:t>S</a:t>
            </a:r>
            <a:r>
              <a:rPr lang="sv-FI" sz="2000" dirty="0">
                <a:effectLst/>
                <a:latin typeface="Arial" panose="020B0604020202020204" pitchFamily="34" charset="0"/>
                <a:ea typeface="Calibri" panose="020F0502020204030204" pitchFamily="34" charset="0"/>
                <a:cs typeface="Times New Roman" panose="02020603050405020304" pitchFamily="18" charset="0"/>
              </a:rPr>
              <a:t>tolen, </a:t>
            </a:r>
            <a:r>
              <a:rPr lang="sv-FI" sz="2000" dirty="0">
                <a:ea typeface="Calibri" panose="020F0502020204030204" pitchFamily="34" charset="0"/>
                <a:cs typeface="Times New Roman" panose="02020603050405020304" pitchFamily="18" charset="0"/>
              </a:rPr>
              <a:t>H</a:t>
            </a:r>
            <a:r>
              <a:rPr lang="sv-FI" sz="2000" dirty="0">
                <a:effectLst/>
                <a:latin typeface="Arial" panose="020B0604020202020204" pitchFamily="34" charset="0"/>
                <a:ea typeface="Calibri" panose="020F0502020204030204" pitchFamily="34" charset="0"/>
                <a:cs typeface="Times New Roman" panose="02020603050405020304" pitchFamily="18" charset="0"/>
              </a:rPr>
              <a:t>ur mår du?-bänken osv.</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Verktyget Föra ensamhet på </a:t>
            </a:r>
            <a:r>
              <a:rPr lang="sv-FI" sz="2000" dirty="0">
                <a:ea typeface="Calibri" panose="020F0502020204030204" pitchFamily="34" charset="0"/>
                <a:cs typeface="Times New Roman" panose="02020603050405020304" pitchFamily="18" charset="0"/>
              </a:rPr>
              <a:t>tal</a:t>
            </a:r>
            <a:r>
              <a:rPr lang="sv-FI" sz="2000" dirty="0">
                <a:effectLst/>
                <a:latin typeface="Arial" panose="020B0604020202020204" pitchFamily="34" charset="0"/>
                <a:ea typeface="Calibri" panose="020F0502020204030204" pitchFamily="34" charset="0"/>
                <a:cs typeface="Times New Roman" panose="02020603050405020304" pitchFamily="18" charset="0"/>
              </a:rPr>
              <a:t> </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puheeksiotto</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 </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työkalu</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 tulostettava.pdf för utskrift (rodakorset.fi)</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sv-FI" sz="2000"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BYT TILL LÄNK TILL SVENSK VERSION</a:t>
            </a:r>
            <a:endParaRPr lang="fi-FI"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Kompiskunskaper (särskilt för ungdomar och vuxna): </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Programmet kompiskunskaper | </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RedNet</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 (rodakorset.fi)</a:t>
            </a:r>
            <a:r>
              <a:rPr lang="sv-FI" sz="2000" dirty="0">
                <a:effectLst/>
                <a:latin typeface="Arial" panose="020B0604020202020204" pitchFamily="34" charset="0"/>
                <a:ea typeface="Calibri" panose="020F0502020204030204" pitchFamily="34" charset="0"/>
                <a:cs typeface="Times New Roman" panose="02020603050405020304" pitchFamily="18" charset="0"/>
              </a:rPr>
              <a:t> och studiematerial </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Kaveritaitoja</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a:t>
            </a:r>
            <a:r>
              <a:rPr lang="sv-FI" sz="20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ohjelma</a:t>
            </a:r>
            <a:r>
              <a:rPr lang="sv-FI"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 (sproppimateriaalit.fi) </a:t>
            </a:r>
            <a:r>
              <a:rPr lang="sv-FI" sz="2000" u="none" strike="noStrike"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för utskrift</a:t>
            </a:r>
            <a:r>
              <a:rPr lang="sv-FI" sz="2000" u="none" strike="noStrike"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sv-FI" sz="2000" u="none" strike="noStrike"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Byt til</a:t>
            </a:r>
            <a:r>
              <a:rPr lang="sv-FI" sz="2000" dirty="0">
                <a:solidFill>
                  <a:srgbClr val="FF0000"/>
                </a:solidFill>
                <a:ea typeface="Calibri" panose="020F0502020204030204" pitchFamily="34" charset="0"/>
                <a:cs typeface="Times New Roman" panose="02020603050405020304" pitchFamily="18" charset="0"/>
              </a:rPr>
              <a:t>l svenska länkar</a:t>
            </a:r>
            <a:endParaRPr lang="fi-FI"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i-FI" sz="2000" dirty="0"/>
          </a:p>
        </p:txBody>
      </p:sp>
    </p:spTree>
    <p:extLst>
      <p:ext uri="{BB962C8B-B14F-4D97-AF65-F5344CB8AC3E}">
        <p14:creationId xmlns:p14="http://schemas.microsoft.com/office/powerpoint/2010/main" val="113610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3544-3057-4EE1-B154-4816A144AE1C}"/>
              </a:ext>
            </a:extLst>
          </p:cNvPr>
          <p:cNvSpPr>
            <a:spLocks noGrp="1"/>
          </p:cNvSpPr>
          <p:nvPr>
            <p:ph type="ctrTitle"/>
          </p:nvPr>
        </p:nvSpPr>
        <p:spPr/>
        <p:txBody>
          <a:bodyPr/>
          <a:lstStyle/>
          <a:p>
            <a:r>
              <a:rPr lang="fi-FI" dirty="0"/>
              <a:t>4. </a:t>
            </a:r>
            <a:r>
              <a:rPr lang="fi-FI" dirty="0" err="1"/>
              <a:t>Teman</a:t>
            </a:r>
            <a:r>
              <a:rPr lang="fi-FI" dirty="0"/>
              <a:t> för </a:t>
            </a:r>
            <a:r>
              <a:rPr lang="fi-FI" dirty="0" err="1"/>
              <a:t>gruppaktiviteter</a:t>
            </a:r>
            <a:endParaRPr lang="fi-FI" dirty="0"/>
          </a:p>
        </p:txBody>
      </p:sp>
    </p:spTree>
    <p:extLst>
      <p:ext uri="{BB962C8B-B14F-4D97-AF65-F5344CB8AC3E}">
        <p14:creationId xmlns:p14="http://schemas.microsoft.com/office/powerpoint/2010/main" val="378571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694362" y="339601"/>
            <a:ext cx="10515600" cy="1325563"/>
          </a:xfrm>
        </p:spPr>
        <p:txBody>
          <a:bodyPr/>
          <a:lstStyle/>
          <a:p>
            <a:r>
              <a:rPr lang="fi-FI" dirty="0" err="1"/>
              <a:t>Innehåll</a:t>
            </a:r>
            <a:endParaRPr lang="fi-FI" dirty="0"/>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a:xfrm>
            <a:off x="612169" y="1541123"/>
            <a:ext cx="10515600" cy="3333365"/>
          </a:xfrm>
        </p:spPr>
        <p:txBody>
          <a:bodyPr/>
          <a:lstStyle/>
          <a:p>
            <a:pPr marL="342900" lvl="0" indent="-342900">
              <a:lnSpc>
                <a:spcPct val="107000"/>
              </a:lnSpc>
              <a:spcAft>
                <a:spcPts val="800"/>
              </a:spcAft>
              <a:buFont typeface="+mj-lt"/>
              <a:buAutoNum type="arabicPeriod"/>
              <a:tabLst>
                <a:tab pos="457200" algn="l"/>
              </a:tabLst>
            </a:pPr>
            <a:r>
              <a:rPr lang="sv-FI" sz="2400" dirty="0">
                <a:effectLst/>
                <a:latin typeface="Arial" panose="020B0604020202020204" pitchFamily="34" charset="0"/>
                <a:ea typeface="Calibri" panose="020F0502020204030204" pitchFamily="34" charset="0"/>
                <a:cs typeface="Times New Roman" panose="02020603050405020304" pitchFamily="18" charset="0"/>
              </a:rPr>
              <a:t>Allmänt om ensamhet</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FI" sz="2400" dirty="0">
                <a:effectLst/>
                <a:latin typeface="Arial" panose="020B0604020202020204" pitchFamily="34" charset="0"/>
                <a:ea typeface="Calibri" panose="020F0502020204030204" pitchFamily="34" charset="0"/>
                <a:cs typeface="Times New Roman" panose="02020603050405020304" pitchFamily="18" charset="0"/>
              </a:rPr>
              <a:t> Ensamhet och hälsa</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FI" sz="2400" dirty="0">
                <a:effectLst/>
                <a:latin typeface="Arial" panose="020B0604020202020204" pitchFamily="34" charset="0"/>
                <a:ea typeface="Calibri" panose="020F0502020204030204" pitchFamily="34" charset="0"/>
                <a:cs typeface="Times New Roman" panose="02020603050405020304" pitchFamily="18" charset="0"/>
              </a:rPr>
              <a:t> Hur kan man ingripa i ensamhet?</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FI" sz="2400" dirty="0">
                <a:effectLst/>
                <a:latin typeface="Arial" panose="020B0604020202020204" pitchFamily="34" charset="0"/>
                <a:ea typeface="Calibri" panose="020F0502020204030204" pitchFamily="34" charset="0"/>
                <a:cs typeface="Times New Roman" panose="02020603050405020304" pitchFamily="18" charset="0"/>
              </a:rPr>
              <a:t> Teman i gruppuppgifter</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2400" dirty="0"/>
          </a:p>
        </p:txBody>
      </p:sp>
    </p:spTree>
    <p:extLst>
      <p:ext uri="{BB962C8B-B14F-4D97-AF65-F5344CB8AC3E}">
        <p14:creationId xmlns:p14="http://schemas.microsoft.com/office/powerpoint/2010/main" val="454449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2D06-2944-4477-BC1E-5E9CD8C0EED6}"/>
              </a:ext>
            </a:extLst>
          </p:cNvPr>
          <p:cNvSpPr>
            <a:spLocks noGrp="1"/>
          </p:cNvSpPr>
          <p:nvPr>
            <p:ph type="title"/>
          </p:nvPr>
        </p:nvSpPr>
        <p:spPr>
          <a:xfrm>
            <a:off x="838200" y="628337"/>
            <a:ext cx="10515600" cy="781750"/>
          </a:xfrm>
        </p:spPr>
        <p:txBody>
          <a:bodyPr/>
          <a:lstStyle/>
          <a:p>
            <a:r>
              <a:rPr lang="fi-FI" dirty="0" err="1"/>
              <a:t>Teman</a:t>
            </a:r>
            <a:r>
              <a:rPr lang="fi-FI" dirty="0"/>
              <a:t> för </a:t>
            </a:r>
            <a:r>
              <a:rPr lang="fi-FI" dirty="0" err="1"/>
              <a:t>gruppaktiviteter</a:t>
            </a:r>
            <a:endParaRPr lang="fi-FI" dirty="0"/>
          </a:p>
        </p:txBody>
      </p:sp>
      <p:sp>
        <p:nvSpPr>
          <p:cNvPr id="3" name="Text Placeholder 2">
            <a:extLst>
              <a:ext uri="{FF2B5EF4-FFF2-40B4-BE49-F238E27FC236}">
                <a16:creationId xmlns:a16="http://schemas.microsoft.com/office/drawing/2014/main" id="{24A4200B-E503-493B-B2D3-D776A0372E93}"/>
              </a:ext>
            </a:extLst>
          </p:cNvPr>
          <p:cNvSpPr>
            <a:spLocks noGrp="1"/>
          </p:cNvSpPr>
          <p:nvPr>
            <p:ph type="body" sz="quarter" idx="11"/>
          </p:nvPr>
        </p:nvSpPr>
        <p:spPr>
          <a:xfrm>
            <a:off x="838200" y="1545626"/>
            <a:ext cx="10515600" cy="2944813"/>
          </a:xfrm>
        </p:spPr>
        <p:txBody>
          <a:bodyPr/>
          <a:lstStyle/>
          <a:p>
            <a:pPr marL="228600">
              <a:lnSpc>
                <a:spcPct val="107000"/>
              </a:lnSpc>
              <a:spcAft>
                <a:spcPts val="800"/>
              </a:spcAft>
            </a:pPr>
            <a:r>
              <a:rPr lang="sv-FI" dirty="0">
                <a:effectLst/>
                <a:latin typeface="Arial" panose="020B0604020202020204" pitchFamily="34" charset="0"/>
                <a:ea typeface="Calibri" panose="020F0502020204030204" pitchFamily="34" charset="0"/>
                <a:cs typeface="Times New Roman" panose="02020603050405020304" pitchFamily="18" charset="0"/>
              </a:rPr>
              <a:t>OBS. Dessa är endast förslag, egna teman är tillåtna och välkomna </a:t>
            </a:r>
            <a:r>
              <a:rPr lang="sv-FI"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sv-FI" dirty="0">
                <a:effectLst/>
                <a:latin typeface="Arial" panose="020B0604020202020204" pitchFamily="34" charset="0"/>
                <a:ea typeface="Calibri" panose="020F0502020204030204" pitchFamily="34" charset="0"/>
                <a:cs typeface="Times New Roman" panose="02020603050405020304" pitchFamily="18" charset="0"/>
              </a:rPr>
              <a:t> </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dirty="0">
                <a:effectLst/>
                <a:latin typeface="Arial" panose="020B0604020202020204" pitchFamily="34" charset="0"/>
                <a:ea typeface="Calibri" panose="020F0502020204030204" pitchFamily="34" charset="0"/>
                <a:cs typeface="Times New Roman" panose="02020603050405020304" pitchFamily="18" charset="0"/>
              </a:rPr>
              <a:t>Studera verktyget Föra ensamhet på tal och fundera på hur, var och när det kunde användas inom och till stöd för åtgärder att främja hälsa.</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dirty="0">
                <a:effectLst/>
                <a:latin typeface="Arial" panose="020B0604020202020204" pitchFamily="34" charset="0"/>
                <a:ea typeface="Calibri" panose="020F0502020204030204" pitchFamily="34" charset="0"/>
                <a:cs typeface="Times New Roman" panose="02020603050405020304" pitchFamily="18" charset="0"/>
              </a:rPr>
              <a:t>Titta på 1–2 personers berättelser om ensamhet på </a:t>
            </a:r>
            <a:r>
              <a:rPr lang="sv-FI" dirty="0" err="1">
                <a:effectLst/>
                <a:latin typeface="Arial" panose="020B0604020202020204" pitchFamily="34" charset="0"/>
                <a:ea typeface="Calibri" panose="020F0502020204030204" pitchFamily="34" charset="0"/>
                <a:cs typeface="Times New Roman" panose="02020603050405020304" pitchFamily="18" charset="0"/>
              </a:rPr>
              <a:t>Yles</a:t>
            </a:r>
            <a:r>
              <a:rPr lang="sv-FI" dirty="0">
                <a:effectLst/>
                <a:latin typeface="Arial" panose="020B0604020202020204" pitchFamily="34" charset="0"/>
                <a:ea typeface="Calibri" panose="020F0502020204030204" pitchFamily="34" charset="0"/>
                <a:cs typeface="Times New Roman" panose="02020603050405020304" pitchFamily="18" charset="0"/>
              </a:rPr>
              <a:t> webbplats (</a:t>
            </a:r>
            <a:r>
              <a:rPr lang="sv-FI"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Se på videorna: “</a:t>
            </a:r>
            <a:r>
              <a:rPr lang="sv-FI"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Haluaisin</a:t>
            </a:r>
            <a:r>
              <a:rPr lang="sv-FI"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 </a:t>
            </a:r>
            <a:r>
              <a:rPr lang="sv-FI"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kuulua</a:t>
            </a:r>
            <a:r>
              <a:rPr lang="sv-FI"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 </a:t>
            </a:r>
            <a:r>
              <a:rPr lang="sv-FI"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ihmisenä</a:t>
            </a:r>
            <a:r>
              <a:rPr lang="sv-FI"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 </a:t>
            </a:r>
            <a:r>
              <a:rPr lang="sv-FI"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ihmisten</a:t>
            </a:r>
            <a:r>
              <a:rPr lang="sv-FI"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 </a:t>
            </a:r>
            <a:r>
              <a:rPr lang="sv-FI"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joukkoon</a:t>
            </a:r>
            <a:r>
              <a:rPr lang="sv-FI"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 – 6 finländare om hur det är att vara riktigt ensam, (yle.fi)</a:t>
            </a:r>
            <a:r>
              <a:rPr lang="sv-FI" dirty="0">
                <a:effectLst/>
                <a:latin typeface="Arial" panose="020B0604020202020204" pitchFamily="34" charset="0"/>
                <a:ea typeface="Calibri" panose="020F0502020204030204" pitchFamily="34" charset="0"/>
                <a:cs typeface="Times New Roman" panose="02020603050405020304" pitchFamily="18" charset="0"/>
              </a:rPr>
              <a:t>, och fundera i er grupp på hur och hurdan frivilligverksamhet som kunde stödja personen i fråga ( endast på finska.)</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dirty="0">
                <a:effectLst/>
                <a:latin typeface="Arial" panose="020B0604020202020204" pitchFamily="34" charset="0"/>
                <a:ea typeface="Calibri" panose="020F0502020204030204" pitchFamily="34" charset="0"/>
                <a:cs typeface="Times New Roman" panose="02020603050405020304" pitchFamily="18" charset="0"/>
              </a:rPr>
              <a:t>Planera i er grupp ett hälsofrämjande evenemang där man beaktar ensamhet </a:t>
            </a:r>
            <a:r>
              <a:rPr lang="sv-FI" dirty="0">
                <a:ea typeface="Calibri" panose="020F0502020204030204" pitchFamily="34" charset="0"/>
                <a:cs typeface="Times New Roman" panose="02020603050405020304" pitchFamily="18" charset="0"/>
              </a:rPr>
              <a:t>samt</a:t>
            </a:r>
            <a:r>
              <a:rPr lang="sv-FI" dirty="0">
                <a:effectLst/>
                <a:latin typeface="Arial" panose="020B0604020202020204" pitchFamily="34" charset="0"/>
                <a:ea typeface="Calibri" panose="020F0502020204030204" pitchFamily="34" charset="0"/>
                <a:cs typeface="Times New Roman" panose="02020603050405020304" pitchFamily="18" charset="0"/>
              </a:rPr>
              <a:t> dithörande frågor.</a:t>
            </a:r>
          </a:p>
        </p:txBody>
      </p:sp>
    </p:spTree>
    <p:extLst>
      <p:ext uri="{BB962C8B-B14F-4D97-AF65-F5344CB8AC3E}">
        <p14:creationId xmlns:p14="http://schemas.microsoft.com/office/powerpoint/2010/main" val="89585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r>
              <a:rPr lang="en-GB" dirty="0"/>
              <a:t>Tack!</a:t>
            </a:r>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p:txBody>
          <a:bodyPr/>
          <a:lstStyle/>
          <a:p>
            <a:endParaRPr lang="en-GB" dirty="0"/>
          </a:p>
        </p:txBody>
      </p:sp>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11" name="Picture Placeholder 10">
            <a:extLst>
              <a:ext uri="{FF2B5EF4-FFF2-40B4-BE49-F238E27FC236}">
                <a16:creationId xmlns:a16="http://schemas.microsoft.com/office/drawing/2014/main" id="{6D0DD356-4734-45B0-985A-D6508B2E11DF}"/>
              </a:ext>
            </a:extLst>
          </p:cNvPr>
          <p:cNvPicPr>
            <a:picLocks noGrp="1" noChangeAspect="1"/>
          </p:cNvPicPr>
          <p:nvPr>
            <p:ph type="pic" sz="quarter" idx="17"/>
          </p:nvPr>
        </p:nvPicPr>
        <p:blipFill>
          <a:blip r:embed="rId2">
            <a:alphaModFix amt="35000"/>
          </a:blip>
          <a:srcRect l="30224" r="30224"/>
          <a:stretch>
            <a:fillRect/>
          </a:stretch>
        </p:blipFill>
        <p:spPr/>
      </p:pic>
    </p:spTree>
    <p:extLst>
      <p:ext uri="{BB962C8B-B14F-4D97-AF65-F5344CB8AC3E}">
        <p14:creationId xmlns:p14="http://schemas.microsoft.com/office/powerpoint/2010/main" val="174614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4269-C507-4652-B564-6E0837E815C1}"/>
              </a:ext>
            </a:extLst>
          </p:cNvPr>
          <p:cNvSpPr>
            <a:spLocks noGrp="1"/>
          </p:cNvSpPr>
          <p:nvPr>
            <p:ph type="ctrTitle"/>
          </p:nvPr>
        </p:nvSpPr>
        <p:spPr/>
        <p:txBody>
          <a:bodyPr/>
          <a:lstStyle/>
          <a:p>
            <a:r>
              <a:rPr lang="fi-FI" dirty="0"/>
              <a:t>1. </a:t>
            </a:r>
            <a:r>
              <a:rPr lang="fi-FI" dirty="0" err="1"/>
              <a:t>Allmänt</a:t>
            </a:r>
            <a:r>
              <a:rPr lang="fi-FI" dirty="0"/>
              <a:t> </a:t>
            </a:r>
            <a:r>
              <a:rPr lang="fi-FI" dirty="0" err="1"/>
              <a:t>om</a:t>
            </a:r>
            <a:r>
              <a:rPr lang="fi-FI" dirty="0"/>
              <a:t> </a:t>
            </a:r>
            <a:r>
              <a:rPr lang="fi-FI" dirty="0" err="1"/>
              <a:t>ensamhet</a:t>
            </a:r>
            <a:endParaRPr lang="fi-FI" dirty="0"/>
          </a:p>
        </p:txBody>
      </p:sp>
    </p:spTree>
    <p:extLst>
      <p:ext uri="{BB962C8B-B14F-4D97-AF65-F5344CB8AC3E}">
        <p14:creationId xmlns:p14="http://schemas.microsoft.com/office/powerpoint/2010/main" val="190288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87E6-D0B9-4D49-8FC0-E0B71C8613D4}"/>
              </a:ext>
            </a:extLst>
          </p:cNvPr>
          <p:cNvSpPr>
            <a:spLocks noGrp="1"/>
          </p:cNvSpPr>
          <p:nvPr>
            <p:ph type="title"/>
          </p:nvPr>
        </p:nvSpPr>
        <p:spPr/>
        <p:txBody>
          <a:bodyPr/>
          <a:lstStyle/>
          <a:p>
            <a:r>
              <a:rPr lang="fi-FI" dirty="0" err="1"/>
              <a:t>Vad</a:t>
            </a:r>
            <a:r>
              <a:rPr lang="fi-FI" dirty="0"/>
              <a:t> </a:t>
            </a:r>
            <a:r>
              <a:rPr lang="fi-FI" dirty="0" err="1"/>
              <a:t>är</a:t>
            </a:r>
            <a:r>
              <a:rPr lang="fi-FI" dirty="0"/>
              <a:t> </a:t>
            </a:r>
            <a:r>
              <a:rPr lang="fi-FI" dirty="0" err="1"/>
              <a:t>ensamhet</a:t>
            </a:r>
            <a:r>
              <a:rPr lang="fi-FI" dirty="0"/>
              <a:t>?</a:t>
            </a:r>
          </a:p>
        </p:txBody>
      </p:sp>
      <p:sp>
        <p:nvSpPr>
          <p:cNvPr id="3" name="Text Placeholder 2">
            <a:extLst>
              <a:ext uri="{FF2B5EF4-FFF2-40B4-BE49-F238E27FC236}">
                <a16:creationId xmlns:a16="http://schemas.microsoft.com/office/drawing/2014/main" id="{0FF8C856-12F3-4B4C-BC34-0C8085235B1A}"/>
              </a:ext>
            </a:extLst>
          </p:cNvPr>
          <p:cNvSpPr>
            <a:spLocks noGrp="1"/>
          </p:cNvSpPr>
          <p:nvPr>
            <p:ph type="body" sz="quarter" idx="11"/>
          </p:nvPr>
        </p:nvSpPr>
        <p:spPr>
          <a:xfrm>
            <a:off x="838200" y="1954618"/>
            <a:ext cx="10515600" cy="3346046"/>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Ensamhet är en individuell upplevelse hos en person.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En person är ensam om hen har färre nära relationer än hen skulle önska.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Det är således fråga om en konflikt mellan verklighet och önskemål.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Upplevelsen mäts i kvalitet, inte kvantitet.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Ensamhet är inte en faktor som mäts för stunden, utan </a:t>
            </a:r>
            <a:r>
              <a:rPr lang="fi-FI" sz="1800" dirty="0" err="1">
                <a:effectLst/>
                <a:latin typeface="Arial" panose="020B0604020202020204" pitchFamily="34" charset="0"/>
                <a:ea typeface="Calibri" panose="020F0502020204030204" pitchFamily="34" charset="0"/>
                <a:cs typeface="Times New Roman" panose="02020603050405020304" pitchFamily="18" charset="0"/>
              </a:rPr>
              <a:t>den</a:t>
            </a:r>
            <a:r>
              <a:rPr lang="fi-FI" sz="1800" dirty="0">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effectLst/>
                <a:latin typeface="Arial" panose="020B0604020202020204" pitchFamily="34" charset="0"/>
                <a:ea typeface="Calibri" panose="020F0502020204030204" pitchFamily="34" charset="0"/>
                <a:cs typeface="Times New Roman" panose="02020603050405020304" pitchFamily="18" charset="0"/>
              </a:rPr>
              <a:t>är</a:t>
            </a:r>
            <a:r>
              <a:rPr lang="fi-FI" sz="1800" dirty="0">
                <a:effectLst/>
                <a:latin typeface="Arial" panose="020B0604020202020204" pitchFamily="34" charset="0"/>
                <a:ea typeface="Calibri" panose="020F0502020204030204" pitchFamily="34" charset="0"/>
                <a:cs typeface="Times New Roman" panose="02020603050405020304" pitchFamily="18" charset="0"/>
              </a:rPr>
              <a:t> </a:t>
            </a:r>
            <a:r>
              <a:rPr lang="fi-FI" sz="1800" dirty="0" err="1">
                <a:effectLst/>
                <a:latin typeface="Arial" panose="020B0604020202020204" pitchFamily="34" charset="0"/>
                <a:ea typeface="Calibri" panose="020F0502020204030204" pitchFamily="34" charset="0"/>
                <a:cs typeface="Times New Roman" panose="02020603050405020304" pitchFamily="18" charset="0"/>
              </a:rPr>
              <a:t>kontinuerlig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Var och en är ibland ensam, till exempel </a:t>
            </a:r>
            <a:r>
              <a:rPr lang="sv-FI" sz="1800" dirty="0">
                <a:ea typeface="Calibri" panose="020F0502020204030204" pitchFamily="34" charset="0"/>
                <a:cs typeface="Times New Roman" panose="02020603050405020304" pitchFamily="18" charset="0"/>
              </a:rPr>
              <a:t>i samband med</a:t>
            </a:r>
            <a:r>
              <a:rPr lang="sv-FI" sz="1800" dirty="0">
                <a:effectLst/>
                <a:latin typeface="Arial" panose="020B0604020202020204" pitchFamily="34" charset="0"/>
                <a:ea typeface="Calibri" panose="020F0502020204030204" pitchFamily="34" charset="0"/>
                <a:cs typeface="Times New Roman" panose="02020603050405020304" pitchFamily="18" charset="0"/>
              </a:rPr>
              <a:t> livsförändringar.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Till livet hör upplevelser av ensamhet, men i normala fall går de över. Ensamheten blir ett problem </a:t>
            </a:r>
            <a:r>
              <a:rPr lang="sv-FI" sz="1800" dirty="0">
                <a:ea typeface="Calibri" panose="020F0502020204030204" pitchFamily="34" charset="0"/>
                <a:cs typeface="Times New Roman" panose="02020603050405020304" pitchFamily="18" charset="0"/>
              </a:rPr>
              <a:t>då</a:t>
            </a:r>
            <a:r>
              <a:rPr lang="sv-FI" sz="1800" dirty="0">
                <a:effectLst/>
                <a:latin typeface="Arial" panose="020B0604020202020204" pitchFamily="34" charset="0"/>
                <a:ea typeface="Calibri" panose="020F0502020204030204" pitchFamily="34" charset="0"/>
                <a:cs typeface="Times New Roman" panose="02020603050405020304" pitchFamily="18" charset="0"/>
              </a:rPr>
              <a:t> den bara fortsätter och personen upplever att hen inte kan påverka den.</a:t>
            </a: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(källa: https://yle.fi/aihe/a/20-10001535)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96987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3695-1360-4E59-9186-3190F440766D}"/>
              </a:ext>
            </a:extLst>
          </p:cNvPr>
          <p:cNvSpPr>
            <a:spLocks noGrp="1"/>
          </p:cNvSpPr>
          <p:nvPr>
            <p:ph type="title"/>
          </p:nvPr>
        </p:nvSpPr>
        <p:spPr/>
        <p:txBody>
          <a:bodyPr/>
          <a:lstStyle/>
          <a:p>
            <a:r>
              <a:rPr lang="sv-FI" sz="2800" dirty="0">
                <a:effectLst/>
                <a:latin typeface="Arial" panose="020B0604020202020204" pitchFamily="34" charset="0"/>
                <a:ea typeface="Calibri" panose="020F0502020204030204" pitchFamily="34" charset="0"/>
                <a:cs typeface="Times New Roman" panose="02020603050405020304" pitchFamily="18" charset="0"/>
              </a:rPr>
              <a:t>Ensamhet – en personlig tragedi och ett samhälleligt problem</a:t>
            </a:r>
            <a:br>
              <a:rPr lang="fi-FI" sz="2800" dirty="0">
                <a:effectLst/>
                <a:latin typeface="Calibri" panose="020F0502020204030204" pitchFamily="34" charset="0"/>
                <a:ea typeface="Calibri" panose="020F0502020204030204" pitchFamily="34" charset="0"/>
                <a:cs typeface="Times New Roman" panose="02020603050405020304" pitchFamily="18" charset="0"/>
              </a:rPr>
            </a:br>
            <a:endParaRPr lang="fi-FI" sz="2800" dirty="0"/>
          </a:p>
        </p:txBody>
      </p:sp>
      <p:sp>
        <p:nvSpPr>
          <p:cNvPr id="3" name="Text Placeholder 2">
            <a:extLst>
              <a:ext uri="{FF2B5EF4-FFF2-40B4-BE49-F238E27FC236}">
                <a16:creationId xmlns:a16="http://schemas.microsoft.com/office/drawing/2014/main" id="{C13FD1D8-73CE-40EE-8FCC-E1B12F394559}"/>
              </a:ext>
            </a:extLst>
          </p:cNvPr>
          <p:cNvSpPr>
            <a:spLocks noGrp="1"/>
          </p:cNvSpPr>
          <p:nvPr>
            <p:ph type="body"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Ensamhet är ett problem för både individen och samhället.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Utdragen ensamhet medför bland annat hälsoproblem, social rädsla, arbetslöshet och skuldsättning.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Det ensammaste människorna finns bland de fattigaste och mest </a:t>
            </a:r>
            <a:r>
              <a:rPr lang="sv-FI"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förfördelade</a:t>
            </a:r>
            <a:r>
              <a:rPr lang="sv-FI" sz="1800" dirty="0">
                <a:solidFill>
                  <a:srgbClr val="FF0000"/>
                </a:solidFill>
                <a:ea typeface="Calibri" panose="020F0502020204030204" pitchFamily="34" charset="0"/>
                <a:cs typeface="Times New Roman" panose="02020603050405020304" pitchFamily="18" charset="0"/>
              </a:rPr>
              <a:t>? </a:t>
            </a:r>
            <a:r>
              <a:rPr lang="sv-FI" sz="1800" dirty="0">
                <a:effectLst/>
                <a:latin typeface="Arial" panose="020B0604020202020204" pitchFamily="34" charset="0"/>
                <a:ea typeface="Calibri" panose="020F0502020204030204" pitchFamily="34" charset="0"/>
                <a:cs typeface="Times New Roman" panose="02020603050405020304" pitchFamily="18" charset="0"/>
              </a:rPr>
              <a:t>i samhället. </a:t>
            </a:r>
          </a:p>
        </p:txBody>
      </p:sp>
    </p:spTree>
    <p:extLst>
      <p:ext uri="{BB962C8B-B14F-4D97-AF65-F5344CB8AC3E}">
        <p14:creationId xmlns:p14="http://schemas.microsoft.com/office/powerpoint/2010/main" val="206258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49C60-CFA1-48B9-B6F4-72535FFA05EC}"/>
              </a:ext>
            </a:extLst>
          </p:cNvPr>
          <p:cNvSpPr>
            <a:spLocks noGrp="1"/>
          </p:cNvSpPr>
          <p:nvPr>
            <p:ph type="title"/>
          </p:nvPr>
        </p:nvSpPr>
        <p:spPr/>
        <p:txBody>
          <a:bodyPr/>
          <a:lstStyle/>
          <a:p>
            <a:r>
              <a:rPr lang="fi-FI" dirty="0"/>
              <a:t>Videon </a:t>
            </a:r>
            <a:r>
              <a:rPr lang="fi-FI" dirty="0" err="1"/>
              <a:t>kring</a:t>
            </a:r>
            <a:r>
              <a:rPr lang="fi-FI" dirty="0"/>
              <a:t> </a:t>
            </a:r>
            <a:r>
              <a:rPr lang="fi-FI" dirty="0" err="1"/>
              <a:t>temat</a:t>
            </a:r>
            <a:r>
              <a:rPr lang="fi-FI" dirty="0"/>
              <a:t> </a:t>
            </a:r>
            <a:r>
              <a:rPr lang="fi-FI" dirty="0" err="1"/>
              <a:t>ensamhet</a:t>
            </a:r>
            <a:endParaRPr lang="fi-FI" dirty="0"/>
          </a:p>
        </p:txBody>
      </p:sp>
      <p:sp>
        <p:nvSpPr>
          <p:cNvPr id="3" name="Text Placeholder 2">
            <a:extLst>
              <a:ext uri="{FF2B5EF4-FFF2-40B4-BE49-F238E27FC236}">
                <a16:creationId xmlns:a16="http://schemas.microsoft.com/office/drawing/2014/main" id="{AAA59008-591E-4786-9097-7FEC8EB9C405}"/>
              </a:ext>
            </a:extLst>
          </p:cNvPr>
          <p:cNvSpPr>
            <a:spLocks noGrp="1"/>
          </p:cNvSpPr>
          <p:nvPr>
            <p:ph type="body"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Allmänt om ensamhet: </a:t>
            </a:r>
            <a:r>
              <a:rPr lang="sv-F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Kompiskunskap 5: Ensamhet – YouTube</a:t>
            </a:r>
            <a:r>
              <a:rPr lang="sv-FI" sz="1800" dirty="0">
                <a:effectLst/>
                <a:latin typeface="Arial" panose="020B0604020202020204" pitchFamily="34" charset="0"/>
                <a:ea typeface="Calibri" panose="020F0502020204030204" pitchFamily="34" charset="0"/>
                <a:cs typeface="Times New Roman" panose="02020603050405020304" pitchFamily="18" charset="0"/>
              </a:rPr>
              <a:t>, SPR, längd 2,56 min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Om tiden/</a:t>
            </a:r>
            <a:r>
              <a:rPr lang="sv-FI" sz="1800" dirty="0">
                <a:ea typeface="Calibri" panose="020F0502020204030204" pitchFamily="34" charset="0"/>
                <a:cs typeface="Times New Roman" panose="02020603050405020304" pitchFamily="18" charset="0"/>
              </a:rPr>
              <a:t>intresse</a:t>
            </a:r>
            <a:r>
              <a:rPr lang="sv-FI" sz="1800" dirty="0">
                <a:effectLst/>
                <a:latin typeface="Arial" panose="020B0604020202020204" pitchFamily="34" charset="0"/>
                <a:ea typeface="Calibri" panose="020F0502020204030204" pitchFamily="34" charset="0"/>
                <a:cs typeface="Times New Roman" panose="02020603050405020304" pitchFamily="18" charset="0"/>
              </a:rPr>
              <a:t> finns kan man också titta på någon av följande videon om upplevelser av ensamhet: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sv-F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Ensam i </a:t>
            </a:r>
            <a:r>
              <a:rPr lang="sv-FI" sz="1800" u="none" strike="noStrike"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ålderdomens</a:t>
            </a:r>
            <a:r>
              <a:rPr lang="sv-F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 labyrint – YouTube</a:t>
            </a:r>
            <a:r>
              <a:rPr lang="sv-FI" sz="1800" dirty="0">
                <a:effectLst/>
                <a:latin typeface="Arial" panose="020B0604020202020204" pitchFamily="34" charset="0"/>
                <a:ea typeface="Calibri" panose="020F0502020204030204" pitchFamily="34" charset="0"/>
                <a:cs typeface="Times New Roman" panose="02020603050405020304" pitchFamily="18" charset="0"/>
              </a:rPr>
              <a:t>, Centralförbundet för de gamlas väl, längd 1,31 min </a:t>
            </a:r>
            <a:r>
              <a:rPr lang="sv-FI" sz="1800" dirty="0">
                <a:ea typeface="Calibri" panose="020F0502020204030204" pitchFamily="34" charset="0"/>
                <a:cs typeface="Times New Roman" panose="02020603050405020304" pitchFamily="18" charset="0"/>
              </a:rPr>
              <a:t>(</a:t>
            </a:r>
            <a:r>
              <a:rPr lang="sv-FI" sz="1800" dirty="0">
                <a:effectLst/>
                <a:latin typeface="Arial" panose="020B0604020202020204" pitchFamily="34" charset="0"/>
                <a:ea typeface="Calibri" panose="020F0502020204030204" pitchFamily="34" charset="0"/>
                <a:cs typeface="Times New Roman" panose="02020603050405020304" pitchFamily="18" charset="0"/>
              </a:rPr>
              <a:t>fokus på ensamhet hos äldre)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sv-F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Ensam studerande – hur känns det – YouTube</a:t>
            </a:r>
            <a:r>
              <a:rPr lang="sv-FI" sz="1800" dirty="0">
                <a:effectLst/>
                <a:latin typeface="Arial" panose="020B0604020202020204" pitchFamily="34" charset="0"/>
                <a:ea typeface="Calibri" panose="020F0502020204030204" pitchFamily="34" charset="0"/>
                <a:cs typeface="Times New Roman" panose="02020603050405020304" pitchFamily="18" charset="0"/>
              </a:rPr>
              <a:t>, </a:t>
            </a:r>
            <a:r>
              <a:rPr lang="sv-FI" sz="1800" dirty="0" err="1">
                <a:effectLst/>
                <a:latin typeface="Arial" panose="020B0604020202020204" pitchFamily="34" charset="0"/>
                <a:ea typeface="Calibri" panose="020F0502020204030204" pitchFamily="34" charset="0"/>
                <a:cs typeface="Times New Roman" panose="02020603050405020304" pitchFamily="18" charset="0"/>
              </a:rPr>
              <a:t>Nyyti</a:t>
            </a:r>
            <a:r>
              <a:rPr lang="sv-FI" sz="1800" dirty="0">
                <a:effectLst/>
                <a:latin typeface="Arial" panose="020B0604020202020204" pitchFamily="34" charset="0"/>
                <a:ea typeface="Calibri" panose="020F0502020204030204" pitchFamily="34" charset="0"/>
                <a:cs typeface="Times New Roman" panose="02020603050405020304" pitchFamily="18" charset="0"/>
              </a:rPr>
              <a:t> </a:t>
            </a:r>
            <a:r>
              <a:rPr lang="sv-FI" sz="1800" dirty="0" err="1">
                <a:effectLst/>
                <a:latin typeface="Arial" panose="020B0604020202020204" pitchFamily="34" charset="0"/>
                <a:ea typeface="Calibri" panose="020F0502020204030204" pitchFamily="34" charset="0"/>
                <a:cs typeface="Times New Roman" panose="02020603050405020304" pitchFamily="18" charset="0"/>
              </a:rPr>
              <a:t>ry</a:t>
            </a:r>
            <a:r>
              <a:rPr lang="sv-FI" sz="1800" dirty="0">
                <a:effectLst/>
                <a:latin typeface="Arial" panose="020B0604020202020204" pitchFamily="34" charset="0"/>
                <a:ea typeface="Calibri" panose="020F0502020204030204" pitchFamily="34" charset="0"/>
                <a:cs typeface="Times New Roman" panose="02020603050405020304" pitchFamily="18" charset="0"/>
              </a:rPr>
              <a:t>, längd 2,35 min (fokus på ensamhet hos studerande)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47265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9F26-FFD1-48A2-983E-2DBF6CFCE97C}"/>
              </a:ext>
            </a:extLst>
          </p:cNvPr>
          <p:cNvSpPr>
            <a:spLocks noGrp="1"/>
          </p:cNvSpPr>
          <p:nvPr>
            <p:ph type="title"/>
          </p:nvPr>
        </p:nvSpPr>
        <p:spPr>
          <a:xfrm>
            <a:off x="951216" y="669433"/>
            <a:ext cx="10515600" cy="781750"/>
          </a:xfrm>
        </p:spPr>
        <p:txBody>
          <a:bodyPr/>
          <a:lstStyle/>
          <a:p>
            <a:pPr>
              <a:lnSpc>
                <a:spcPct val="107000"/>
              </a:lnSpc>
              <a:spcAft>
                <a:spcPts val="800"/>
              </a:spcAft>
            </a:pPr>
            <a:r>
              <a:rPr lang="sv-FI" sz="2800" dirty="0">
                <a:effectLst/>
                <a:latin typeface="Arial" panose="020B0604020202020204" pitchFamily="34" charset="0"/>
                <a:ea typeface="Calibri" panose="020F0502020204030204" pitchFamily="34" charset="0"/>
                <a:cs typeface="Times New Roman" panose="02020603050405020304" pitchFamily="18" charset="0"/>
              </a:rPr>
              <a:t>FRK:s ensamhetsbarometer 2022 (dia 1/2)</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96E170F-5341-4FAE-8467-68DC0F46BFA6}"/>
              </a:ext>
            </a:extLst>
          </p:cNvPr>
          <p:cNvSpPr>
            <a:spLocks noGrp="1"/>
          </p:cNvSpPr>
          <p:nvPr>
            <p:ph type="body" sz="quarter" idx="11"/>
          </p:nvPr>
        </p:nvSpPr>
        <p:spPr>
          <a:xfrm>
            <a:off x="766281" y="1636119"/>
            <a:ext cx="10515600" cy="3346046"/>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Undersökningen utfördes av </a:t>
            </a:r>
            <a:r>
              <a:rPr lang="sv-FI" sz="2000" dirty="0" err="1">
                <a:effectLst/>
                <a:latin typeface="Arial" panose="020B0604020202020204" pitchFamily="34" charset="0"/>
                <a:ea typeface="Calibri" panose="020F0502020204030204" pitchFamily="34" charset="0"/>
                <a:cs typeface="Times New Roman" panose="02020603050405020304" pitchFamily="18" charset="0"/>
              </a:rPr>
              <a:t>Suomen</a:t>
            </a:r>
            <a:r>
              <a:rPr lang="sv-FI" sz="2000" dirty="0">
                <a:effectLst/>
                <a:latin typeface="Arial" panose="020B0604020202020204" pitchFamily="34" charset="0"/>
                <a:ea typeface="Calibri" panose="020F0502020204030204" pitchFamily="34" charset="0"/>
                <a:cs typeface="Times New Roman" panose="02020603050405020304" pitchFamily="18" charset="0"/>
              </a:rPr>
              <a:t> </a:t>
            </a:r>
            <a:r>
              <a:rPr lang="sv-FI" sz="2000" dirty="0" err="1">
                <a:effectLst/>
                <a:latin typeface="Arial" panose="020B0604020202020204" pitchFamily="34" charset="0"/>
                <a:ea typeface="Calibri" panose="020F0502020204030204" pitchFamily="34" charset="0"/>
                <a:cs typeface="Times New Roman" panose="02020603050405020304" pitchFamily="18" charset="0"/>
              </a:rPr>
              <a:t>Taloustutkimus</a:t>
            </a:r>
            <a:r>
              <a:rPr lang="sv-FI" sz="2000" dirty="0">
                <a:effectLst/>
                <a:latin typeface="Arial" panose="020B0604020202020204" pitchFamily="34" charset="0"/>
                <a:ea typeface="Calibri" panose="020F0502020204030204" pitchFamily="34" charset="0"/>
                <a:cs typeface="Times New Roman" panose="02020603050405020304" pitchFamily="18" charset="0"/>
              </a:rPr>
              <a:t> (januari 2022) och målgruppen bestod av personer i åldern 15–84, boende i Finland med undantag för Åland)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 berör varannan person som bor i Finland.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Över hälften berättar att de har upplevt ensamhet åtminstone ibland under det senaste året.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I synnerhet syns </a:t>
            </a:r>
            <a:r>
              <a:rPr lang="sv-FI" sz="2000" dirty="0">
                <a:ea typeface="Calibri" panose="020F0502020204030204" pitchFamily="34" charset="0"/>
                <a:cs typeface="Times New Roman" panose="02020603050405020304" pitchFamily="18" charset="0"/>
              </a:rPr>
              <a:t>den svåra situationen</a:t>
            </a:r>
            <a:r>
              <a:rPr lang="sv-FI" sz="2000" dirty="0">
                <a:effectLst/>
                <a:latin typeface="Arial" panose="020B0604020202020204" pitchFamily="34" charset="0"/>
                <a:ea typeface="Calibri" panose="020F0502020204030204" pitchFamily="34" charset="0"/>
                <a:cs typeface="Times New Roman" panose="02020603050405020304" pitchFamily="18" charset="0"/>
              </a:rPr>
              <a:t> bland ungdomar, unga vuxna och äldre personer alarmerande i resultaten av ensamhetsbarometern.</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r>
              <a:rPr lang="sv-FI" sz="2000" dirty="0">
                <a:effectLst/>
                <a:latin typeface="Arial" panose="020B0604020202020204" pitchFamily="34" charset="0"/>
                <a:ea typeface="Calibri" panose="020F0502020204030204" pitchFamily="34" charset="0"/>
              </a:rPr>
              <a:t>70 procent av svararna uppgav att </a:t>
            </a:r>
            <a:r>
              <a:rPr lang="sv-FI" sz="2000" dirty="0" err="1">
                <a:effectLst/>
                <a:latin typeface="Arial" panose="020B0604020202020204" pitchFamily="34" charset="0"/>
                <a:ea typeface="Calibri" panose="020F0502020204030204" pitchFamily="34" charset="0"/>
              </a:rPr>
              <a:t>coronabegränsningarna</a:t>
            </a:r>
            <a:r>
              <a:rPr lang="sv-FI" sz="2000" dirty="0">
                <a:effectLst/>
                <a:latin typeface="Arial" panose="020B0604020202020204" pitchFamily="34" charset="0"/>
                <a:ea typeface="Calibri" panose="020F0502020204030204" pitchFamily="34" charset="0"/>
              </a:rPr>
              <a:t> och att undvika smitta var de viktigaste orsakerna till ensamhet. </a:t>
            </a:r>
          </a:p>
        </p:txBody>
      </p:sp>
    </p:spTree>
    <p:extLst>
      <p:ext uri="{BB962C8B-B14F-4D97-AF65-F5344CB8AC3E}">
        <p14:creationId xmlns:p14="http://schemas.microsoft.com/office/powerpoint/2010/main" val="389707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A8EF-D8BD-42C2-9007-61FD18F05E96}"/>
              </a:ext>
            </a:extLst>
          </p:cNvPr>
          <p:cNvSpPr>
            <a:spLocks noGrp="1"/>
          </p:cNvSpPr>
          <p:nvPr>
            <p:ph type="title"/>
          </p:nvPr>
        </p:nvSpPr>
        <p:spPr/>
        <p:txBody>
          <a:bodyPr/>
          <a:lstStyle/>
          <a:p>
            <a:r>
              <a:rPr lang="sv-FI" sz="2400" dirty="0">
                <a:effectLst/>
                <a:latin typeface="Arial" panose="020B0604020202020204" pitchFamily="34" charset="0"/>
                <a:ea typeface="Calibri" panose="020F0502020204030204" pitchFamily="34" charset="0"/>
                <a:cs typeface="Times New Roman" panose="02020603050405020304" pitchFamily="18" charset="0"/>
              </a:rPr>
              <a:t>FRK:s ensamhetsbarometer 2022 (dia 2/2)</a:t>
            </a:r>
            <a:br>
              <a:rPr lang="fi-FI" sz="2400" dirty="0">
                <a:effectLst/>
                <a:latin typeface="Calibri" panose="020F0502020204030204" pitchFamily="34" charset="0"/>
                <a:ea typeface="Calibri" panose="020F0502020204030204" pitchFamily="34" charset="0"/>
                <a:cs typeface="Times New Roman" panose="02020603050405020304" pitchFamily="18" charset="0"/>
              </a:rPr>
            </a:br>
            <a:endParaRPr lang="fi-FI" sz="2400" dirty="0"/>
          </a:p>
        </p:txBody>
      </p:sp>
      <p:sp>
        <p:nvSpPr>
          <p:cNvPr id="3" name="Text Placeholder 2">
            <a:extLst>
              <a:ext uri="{FF2B5EF4-FFF2-40B4-BE49-F238E27FC236}">
                <a16:creationId xmlns:a16="http://schemas.microsoft.com/office/drawing/2014/main" id="{C977F6B0-3493-4B99-999D-C54B136888F3}"/>
              </a:ext>
            </a:extLst>
          </p:cNvPr>
          <p:cNvSpPr>
            <a:spLocks noGrp="1"/>
          </p:cNvSpPr>
          <p:nvPr>
            <p:ph type="body"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Ensamheten har pågått i minst ett år hos varannan svarare och i över fem år hos var fjärde. Den allvarliga situationen kan alltså inte förklaras enbart med </a:t>
            </a:r>
            <a:r>
              <a:rPr lang="sv-FI" sz="2000" dirty="0" err="1">
                <a:effectLst/>
                <a:latin typeface="Arial" panose="020B0604020202020204" pitchFamily="34" charset="0"/>
                <a:ea typeface="Calibri" panose="020F0502020204030204" pitchFamily="34" charset="0"/>
                <a:cs typeface="Times New Roman" panose="02020603050405020304" pitchFamily="18" charset="0"/>
              </a:rPr>
              <a:t>corona</a:t>
            </a:r>
            <a:r>
              <a:rPr lang="sv-FI" sz="2000" dirty="0">
                <a:effectLst/>
                <a:latin typeface="Arial" panose="020B0604020202020204" pitchFamily="34" charset="0"/>
                <a:ea typeface="Calibri" panose="020F0502020204030204" pitchFamily="34" charset="0"/>
                <a:cs typeface="Times New Roman" panose="02020603050405020304" pitchFamily="18" charset="0"/>
              </a:rPr>
              <a: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Speciellt svarare under 25 år, studerande, personer med små inkomster och ensamboende kände sig ofta eller ständigt ensamma.</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Över hälften upplever känslor av isolering, åtminstone ibland. Nästan hälften av svararna upplever åtminstone ibland känslor av utanförskap.</a:t>
            </a:r>
          </a:p>
        </p:txBody>
      </p:sp>
    </p:spTree>
    <p:extLst>
      <p:ext uri="{BB962C8B-B14F-4D97-AF65-F5344CB8AC3E}">
        <p14:creationId xmlns:p14="http://schemas.microsoft.com/office/powerpoint/2010/main" val="59059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084A-2C73-4E24-8BE8-492FAEDC37A6}"/>
              </a:ext>
            </a:extLst>
          </p:cNvPr>
          <p:cNvSpPr>
            <a:spLocks noGrp="1"/>
          </p:cNvSpPr>
          <p:nvPr>
            <p:ph type="title"/>
          </p:nvPr>
        </p:nvSpPr>
        <p:spPr/>
        <p:txBody>
          <a:bodyPr/>
          <a:lstStyle/>
          <a:p>
            <a:r>
              <a:rPr lang="sv-FI" sz="2400" dirty="0">
                <a:effectLst/>
                <a:latin typeface="Arial" panose="020B0604020202020204" pitchFamily="34" charset="0"/>
                <a:ea typeface="Calibri" panose="020F0502020204030204" pitchFamily="34" charset="0"/>
              </a:rPr>
              <a:t>Ensamhet har samband med </a:t>
            </a:r>
            <a:r>
              <a:rPr lang="sv-FI" sz="2400" dirty="0">
                <a:ea typeface="Calibri" panose="020F0502020204030204" pitchFamily="34" charset="0"/>
              </a:rPr>
              <a:t>o</a:t>
            </a:r>
            <a:r>
              <a:rPr lang="sv-FI" sz="2400" dirty="0">
                <a:effectLst/>
                <a:latin typeface="Arial" panose="020B0604020202020204" pitchFamily="34" charset="0"/>
                <a:ea typeface="Calibri" panose="020F0502020204030204" pitchFamily="34" charset="0"/>
              </a:rPr>
              <a:t>jämlikhet i samhället</a:t>
            </a:r>
            <a:endParaRPr lang="fi-FI" sz="2400" dirty="0"/>
          </a:p>
        </p:txBody>
      </p:sp>
      <p:sp>
        <p:nvSpPr>
          <p:cNvPr id="3" name="Text Placeholder 2">
            <a:extLst>
              <a:ext uri="{FF2B5EF4-FFF2-40B4-BE49-F238E27FC236}">
                <a16:creationId xmlns:a16="http://schemas.microsoft.com/office/drawing/2014/main" id="{84CF7B22-5922-4967-ABAF-276E6752B496}"/>
              </a:ext>
            </a:extLst>
          </p:cNvPr>
          <p:cNvSpPr>
            <a:spLocks noGrp="1"/>
          </p:cNvSpPr>
          <p:nvPr>
            <p:ph type="body" sz="quarter" idx="1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Ju mer ojämlikhet i samhället, desto mer upplevs ensamhet regelbundet.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De djupaste upplevelserna av ensamhet finns i brödköer och övriga mycket sårbara grupper.</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2000" dirty="0">
                <a:effectLst/>
                <a:latin typeface="Arial" panose="020B0604020202020204" pitchFamily="34" charset="0"/>
                <a:ea typeface="Calibri" panose="020F0502020204030204" pitchFamily="34" charset="0"/>
                <a:cs typeface="Times New Roman" panose="02020603050405020304" pitchFamily="18" charset="0"/>
              </a:rPr>
              <a:t>Det förs klart </a:t>
            </a:r>
            <a:r>
              <a:rPr lang="sv-FI" sz="2000" dirty="0">
                <a:ea typeface="Calibri" panose="020F0502020204030204" pitchFamily="34" charset="0"/>
                <a:cs typeface="Times New Roman" panose="02020603050405020304" pitchFamily="18" charset="0"/>
              </a:rPr>
              <a:t>mindre </a:t>
            </a:r>
            <a:r>
              <a:rPr lang="sv-FI" sz="2000" dirty="0">
                <a:effectLst/>
                <a:latin typeface="Arial" panose="020B0604020202020204" pitchFamily="34" charset="0"/>
                <a:ea typeface="Calibri" panose="020F0502020204030204" pitchFamily="34" charset="0"/>
                <a:cs typeface="Times New Roman" panose="02020603050405020304" pitchFamily="18" charset="0"/>
              </a:rPr>
              <a:t>statistik över ensamhet i Finland och de övriga nordiska länderna än i andra länder. Välfärdsstaten och jämlikheten verkar minska på ensamheten.</a:t>
            </a:r>
          </a:p>
          <a:p>
            <a:pPr marL="0" indent="0">
              <a:lnSpc>
                <a:spcPct val="107000"/>
              </a:lnSpc>
              <a:spcAft>
                <a:spcPts val="800"/>
              </a:spcAft>
              <a:buNone/>
            </a:pPr>
            <a:r>
              <a:rPr lang="sv-FI" sz="2000" dirty="0">
                <a:effectLst/>
                <a:latin typeface="Arial" panose="020B0604020202020204" pitchFamily="34" charset="0"/>
                <a:ea typeface="Calibri" panose="020F0502020204030204" pitchFamily="34" charset="0"/>
                <a:cs typeface="Times New Roman" panose="02020603050405020304" pitchFamily="18" charset="0"/>
              </a:rPr>
              <a:t>(källa: https://yle.fi/uutiset/3-9194161)</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dirty="0"/>
          </a:p>
        </p:txBody>
      </p:sp>
    </p:spTree>
    <p:extLst>
      <p:ext uri="{BB962C8B-B14F-4D97-AF65-F5344CB8AC3E}">
        <p14:creationId xmlns:p14="http://schemas.microsoft.com/office/powerpoint/2010/main" val="1263026789"/>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8995</TotalTime>
  <Words>1352</Words>
  <Application>Microsoft Office PowerPoint</Application>
  <PresentationFormat>Bredbild</PresentationFormat>
  <Paragraphs>90</Paragraphs>
  <Slides>21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Georgia</vt:lpstr>
      <vt:lpstr>SPR</vt:lpstr>
      <vt:lpstr>Om ensamhet  och hur den påverkar hälsan  (material för gruppträffar 2023) </vt:lpstr>
      <vt:lpstr>Innehåll</vt:lpstr>
      <vt:lpstr>1. Allmänt om ensamhet</vt:lpstr>
      <vt:lpstr>Vad är ensamhet?</vt:lpstr>
      <vt:lpstr>Ensamhet – en personlig tragedi och ett samhälleligt problem </vt:lpstr>
      <vt:lpstr>Videon kring temat ensamhet</vt:lpstr>
      <vt:lpstr>FRK:s ensamhetsbarometer 2022 (dia 1/2)</vt:lpstr>
      <vt:lpstr>FRK:s ensamhetsbarometer 2022 (dia 2/2) </vt:lpstr>
      <vt:lpstr>Ensamhet har samband med ojämlikhet i samhället</vt:lpstr>
      <vt:lpstr>Ensamhet finns i bakgrunden till många problem</vt:lpstr>
      <vt:lpstr>2. Ensamhet och hälsa</vt:lpstr>
      <vt:lpstr>Ensamhet är ett hot mot hälsan </vt:lpstr>
      <vt:lpstr>Ensamhet är ett folkhälsoproblem</vt:lpstr>
      <vt:lpstr>Ensamhet är ett folkhälsoproblem</vt:lpstr>
      <vt:lpstr>Ensamhet är ett folkhälsoproblem</vt:lpstr>
      <vt:lpstr>3. Hur kan man ingripa i ensamhet?</vt:lpstr>
      <vt:lpstr>Hur kan man ingripa i ensamhet?</vt:lpstr>
      <vt:lpstr>Röda Korsets verksamhetsmetoder och ensamhet</vt:lpstr>
      <vt:lpstr>4. Teman för gruppaktiviteter</vt:lpstr>
      <vt:lpstr>Teman för gruppaktiviteter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Andersson Martina</cp:lastModifiedBy>
  <cp:revision>139</cp:revision>
  <dcterms:created xsi:type="dcterms:W3CDTF">2022-01-20T10:13:04Z</dcterms:created>
  <dcterms:modified xsi:type="dcterms:W3CDTF">2023-01-09T15:05:02Z</dcterms:modified>
</cp:coreProperties>
</file>