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60" r:id="rId2"/>
    <p:sldId id="361" r:id="rId3"/>
    <p:sldId id="362" r:id="rId4"/>
    <p:sldId id="363" r:id="rId5"/>
    <p:sldId id="364" r:id="rId6"/>
    <p:sldId id="365" r:id="rId7"/>
    <p:sldId id="366" r:id="rId8"/>
    <p:sldId id="367" r:id="rId9"/>
    <p:sldId id="368" r:id="rId10"/>
    <p:sldId id="369" r:id="rId11"/>
    <p:sldId id="370" r:id="rId12"/>
    <p:sldId id="371" r:id="rId13"/>
    <p:sldId id="372" r:id="rId14"/>
    <p:sldId id="373" r:id="rId15"/>
    <p:sldId id="374" r:id="rId16"/>
    <p:sldId id="375" r:id="rId17"/>
    <p:sldId id="376" r:id="rId18"/>
    <p:sldId id="377" r:id="rId19"/>
    <p:sldId id="378" r:id="rId20"/>
    <p:sldId id="379" r:id="rId21"/>
    <p:sldId id="380" r:id="rId22"/>
    <p:sldId id="381" r:id="rId23"/>
    <p:sldId id="382" r:id="rId24"/>
    <p:sldId id="383" r:id="rId25"/>
    <p:sldId id="384" r:id="rId26"/>
    <p:sldId id="385" r:id="rId27"/>
    <p:sldId id="386" r:id="rId28"/>
    <p:sldId id="387" r:id="rId29"/>
    <p:sldId id="388" r:id="rId30"/>
    <p:sldId id="389" r:id="rId31"/>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A996"/>
    <a:srgbClr val="7F181B"/>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697486-A58C-4B24-9302-61465B61F7DB}" v="2" dt="2025-02-06T12:13:07.4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098"/>
    <p:restoredTop sz="72834"/>
  </p:normalViewPr>
  <p:slideViewPr>
    <p:cSldViewPr snapToGrid="0" snapToObjects="1">
      <p:cViewPr varScale="1">
        <p:scale>
          <a:sx n="78" d="100"/>
          <a:sy n="78" d="100"/>
        </p:scale>
        <p:origin x="120"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ljanen Maria" userId="ef2914df-85cd-4116-bc6e-c37d9064300d" providerId="ADAL" clId="{A0697486-A58C-4B24-9302-61465B61F7DB}"/>
    <pc:docChg chg="modSld">
      <pc:chgData name="Viljanen Maria" userId="ef2914df-85cd-4116-bc6e-c37d9064300d" providerId="ADAL" clId="{A0697486-A58C-4B24-9302-61465B61F7DB}" dt="2025-02-06T12:13:07.408" v="1"/>
      <pc:docMkLst>
        <pc:docMk/>
      </pc:docMkLst>
      <pc:sldChg chg="modSp">
        <pc:chgData name="Viljanen Maria" userId="ef2914df-85cd-4116-bc6e-c37d9064300d" providerId="ADAL" clId="{A0697486-A58C-4B24-9302-61465B61F7DB}" dt="2025-02-06T12:12:53.535" v="0"/>
        <pc:sldMkLst>
          <pc:docMk/>
          <pc:sldMk cId="3836115609" sldId="364"/>
        </pc:sldMkLst>
        <pc:graphicFrameChg chg="mod">
          <ac:chgData name="Viljanen Maria" userId="ef2914df-85cd-4116-bc6e-c37d9064300d" providerId="ADAL" clId="{A0697486-A58C-4B24-9302-61465B61F7DB}" dt="2025-02-06T12:12:53.535" v="0"/>
          <ac:graphicFrameMkLst>
            <pc:docMk/>
            <pc:sldMk cId="3836115609" sldId="364"/>
            <ac:graphicFrameMk id="11" creationId="{15E5EC04-12DE-F89B-7106-3F1A7D9D56E1}"/>
          </ac:graphicFrameMkLst>
        </pc:graphicFrameChg>
      </pc:sldChg>
      <pc:sldChg chg="modSp">
        <pc:chgData name="Viljanen Maria" userId="ef2914df-85cd-4116-bc6e-c37d9064300d" providerId="ADAL" clId="{A0697486-A58C-4B24-9302-61465B61F7DB}" dt="2025-02-06T12:13:07.408" v="1"/>
        <pc:sldMkLst>
          <pc:docMk/>
          <pc:sldMk cId="637397882" sldId="378"/>
        </pc:sldMkLst>
        <pc:graphicFrameChg chg="mod">
          <ac:chgData name="Viljanen Maria" userId="ef2914df-85cd-4116-bc6e-c37d9064300d" providerId="ADAL" clId="{A0697486-A58C-4B24-9302-61465B61F7DB}" dt="2025-02-06T12:13:07.408" v="1"/>
          <ac:graphicFrameMkLst>
            <pc:docMk/>
            <pc:sldMk cId="637397882" sldId="378"/>
            <ac:graphicFrameMk id="11" creationId="{15E5EC04-12DE-F89B-7106-3F1A7D9D56E1}"/>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31ADF-C746-499F-898D-30AD21B09FDB}"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sv-fi"/>
        </a:p>
      </dgm:t>
    </dgm:pt>
    <dgm:pt modelId="{5F1B09BB-C977-4B6D-B20D-559EB8FF9FFD}">
      <dgm:prSet phldrT="[Teksti]"/>
      <dgm:spPr>
        <a:solidFill>
          <a:srgbClr val="FFC000"/>
        </a:solidFill>
      </dgm:spPr>
      <dgm:t>
        <a:bodyPr/>
        <a:lstStyle/>
        <a:p>
          <a:pPr algn="ctr" rtl="0"/>
          <a:r>
            <a:rPr lang="sv-FI" b="1" i="0" u="none" baseline="0" dirty="0">
              <a:solidFill>
                <a:schemeClr val="tx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b="1" i="0" u="none" baseline="0" dirty="0">
              <a:solidFill>
                <a:schemeClr val="tx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a:t>
          </a:r>
        </a:p>
      </dgm:t>
    </dgm:pt>
    <dgm:pt modelId="{82A0A876-D75E-469C-BB4D-B84DCCCAF2AE}" type="parTrans" cxnId="{19599CEC-E66E-40DE-8EC6-993B9901E520}">
      <dgm:prSet/>
      <dgm:spPr/>
      <dgm:t>
        <a:bodyPr/>
        <a:lstStyle/>
        <a:p>
          <a:endParaRPr lang="sv-fi"/>
        </a:p>
      </dgm:t>
    </dgm:pt>
    <dgm:pt modelId="{7E203587-7786-4168-87B2-0AB6A199D71D}" type="sibTrans" cxnId="{19599CEC-E66E-40DE-8EC6-993B9901E520}">
      <dgm:prSet/>
      <dgm:spPr>
        <a:solidFill>
          <a:srgbClr val="FFC000"/>
        </a:solidFill>
      </dgm:spPr>
      <dgm:t>
        <a:bodyPr/>
        <a:lstStyle/>
        <a:p>
          <a:endParaRPr lang="sv-fi"/>
        </a:p>
      </dgm:t>
    </dgm:pt>
    <dgm:pt modelId="{C8B85417-1B38-4CD5-9019-BA354F728337}">
      <dgm:prSet phldrT="[Teksti]" custT="1"/>
      <dgm:spPr>
        <a:ln w="76200">
          <a:solidFill>
            <a:srgbClr val="FFC000"/>
          </a:solidFill>
        </a:ln>
      </dgm:spPr>
      <dgm:t>
        <a:bodyPr anchor="ctr"/>
        <a:lstStyle/>
        <a:p>
          <a:pPr algn="ctr" rtl="0">
            <a:buClrTx/>
            <a:buSzTx/>
            <a:buFontTx/>
            <a:buNone/>
          </a:pPr>
          <a:r>
            <a:rPr kumimoji="0" lang="sv-fi" sz="1700" b="1" i="0" u="none" strike="noStrike" cap="none" spc="0" normalizeH="0" baseline="0">
              <a:ln>
                <a:noFill/>
              </a:ln>
              <a:solidFill>
                <a:srgbClr val="000000"/>
              </a:solidFill>
              <a:effectLst/>
              <a:uLnTx/>
              <a:uFillTx/>
              <a:latin typeface="Georgia" panose="02040502050405020303" pitchFamily="18" charset="0"/>
              <a:ea typeface="+mn-ea"/>
              <a:cs typeface="+mn-cs"/>
            </a:rPr>
            <a:t>som avslutning på varje sammanträde, gruppkväll och hjälpuppgift</a:t>
          </a:r>
          <a:endParaRPr lang="sv-fi" sz="1700" b="1"/>
        </a:p>
      </dgm:t>
    </dgm:pt>
    <dgm:pt modelId="{DA0409FD-C210-41CA-86DC-234236A88666}" type="parTrans" cxnId="{3646623B-00D7-4B97-BC6A-123F6551CA67}">
      <dgm:prSet/>
      <dgm:spPr/>
      <dgm:t>
        <a:bodyPr/>
        <a:lstStyle/>
        <a:p>
          <a:endParaRPr lang="sv-fi"/>
        </a:p>
      </dgm:t>
    </dgm:pt>
    <dgm:pt modelId="{A3F0F2DC-A058-4801-9753-7788D55CDCE9}" type="sibTrans" cxnId="{3646623B-00D7-4B97-BC6A-123F6551CA67}">
      <dgm:prSet/>
      <dgm:spPr/>
      <dgm:t>
        <a:bodyPr/>
        <a:lstStyle/>
        <a:p>
          <a:endParaRPr lang="sv-fi"/>
        </a:p>
      </dgm:t>
    </dgm:pt>
    <dgm:pt modelId="{DED5C851-598A-4A07-8D2E-F8EC34D68B0E}">
      <dgm:prSet phldrT="[Teksti]"/>
      <dgm:spPr/>
      <dgm:t>
        <a:bodyPr/>
        <a:lstStyle/>
        <a:p>
          <a:pPr algn="ctr" rtl="0"/>
          <a:r>
            <a:rPr lang="sv-fi"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Avlastningssamtal</a:t>
          </a:r>
        </a:p>
      </dgm:t>
    </dgm:pt>
    <dgm:pt modelId="{1B41E156-66AB-4279-83F6-F428C3888FA0}" type="parTrans" cxnId="{EB1D079D-A303-446A-A7A8-9E493CD2838E}">
      <dgm:prSet/>
      <dgm:spPr/>
      <dgm:t>
        <a:bodyPr/>
        <a:lstStyle/>
        <a:p>
          <a:endParaRPr lang="sv-fi"/>
        </a:p>
      </dgm:t>
    </dgm:pt>
    <dgm:pt modelId="{BE267B8E-BC97-4B4C-A9F1-E260DFBEE023}" type="sibTrans" cxnId="{EB1D079D-A303-446A-A7A8-9E493CD2838E}">
      <dgm:prSet/>
      <dgm:spPr>
        <a:solidFill>
          <a:schemeClr val="accent1"/>
        </a:solidFill>
      </dgm:spPr>
      <dgm:t>
        <a:bodyPr/>
        <a:lstStyle/>
        <a:p>
          <a:endParaRPr lang="sv-fi"/>
        </a:p>
      </dgm:t>
    </dgm:pt>
    <dgm:pt modelId="{796E7D22-0321-4170-BDB7-6E6B038F278E}">
      <dgm:prSet phldrT="[Teksti]"/>
      <dgm:spPr>
        <a:solidFill>
          <a:srgbClr val="7030A0"/>
        </a:solidFill>
      </dgm:spPr>
      <dgm:t>
        <a:bodyPr/>
        <a:lstStyle/>
        <a:p>
          <a:pPr algn="ctr" rtl="0"/>
          <a:r>
            <a:rPr lang="sv-fi"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Extra stöd</a:t>
          </a:r>
        </a:p>
      </dgm:t>
    </dgm:pt>
    <dgm:pt modelId="{84A41B30-57A5-466A-AED1-6D703C78C4F5}" type="parTrans" cxnId="{DFC88E6A-34D4-4629-BF27-14E635DA64C9}">
      <dgm:prSet/>
      <dgm:spPr/>
      <dgm:t>
        <a:bodyPr/>
        <a:lstStyle/>
        <a:p>
          <a:endParaRPr lang="sv-fi"/>
        </a:p>
      </dgm:t>
    </dgm:pt>
    <dgm:pt modelId="{DF401079-645A-44F6-80D0-946F142F6FCA}" type="sibTrans" cxnId="{DFC88E6A-34D4-4629-BF27-14E635DA64C9}">
      <dgm:prSet/>
      <dgm:spPr/>
      <dgm:t>
        <a:bodyPr/>
        <a:lstStyle/>
        <a:p>
          <a:endParaRPr lang="sv-fi"/>
        </a:p>
      </dgm:t>
    </dgm:pt>
    <dgm:pt modelId="{DC9948DB-1893-4FE0-A497-36AAF3829993}">
      <dgm:prSet phldrT="[Teksti]" custT="1"/>
      <dgm:spPr>
        <a:ln w="76200">
          <a:solidFill>
            <a:schemeClr val="accent1"/>
          </a:solidFill>
        </a:ln>
      </dgm:spPr>
      <dgm:t>
        <a:bodyPr anchor="t"/>
        <a:lstStyle/>
        <a:p>
          <a:pPr algn="ctr" rtl="0">
            <a:buNone/>
          </a:pPr>
          <a:r>
            <a:rPr lang="sv-fi" sz="1700"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Om uppgiften, </a:t>
          </a:r>
          <a:endParaRPr lang="sv-fi" sz="1700">
            <a:latin typeface="Georgia" panose="02040502050405020303" pitchFamily="18" charset="0"/>
          </a:endParaRPr>
        </a:p>
      </dgm:t>
    </dgm:pt>
    <dgm:pt modelId="{8ECAA65E-149D-499C-A7A7-1D53AA0AA4D3}" type="parTrans" cxnId="{25619B97-5C1C-4189-A7FF-6B932932959E}">
      <dgm:prSet/>
      <dgm:spPr/>
      <dgm:t>
        <a:bodyPr/>
        <a:lstStyle/>
        <a:p>
          <a:endParaRPr lang="sv-fi"/>
        </a:p>
      </dgm:t>
    </dgm:pt>
    <dgm:pt modelId="{18D155B8-884C-4F86-8AAB-09596A80B28D}" type="sibTrans" cxnId="{25619B97-5C1C-4189-A7FF-6B932932959E}">
      <dgm:prSet/>
      <dgm:spPr/>
      <dgm:t>
        <a:bodyPr/>
        <a:lstStyle/>
        <a:p>
          <a:endParaRPr lang="sv-fi"/>
        </a:p>
      </dgm:t>
    </dgm:pt>
    <dgm:pt modelId="{374ECF15-F348-4514-8FB6-46D5E006806C}">
      <dgm:prSet phldrT="[Teksti]" custT="1"/>
      <dgm:spPr>
        <a:ln w="76200">
          <a:solidFill>
            <a:srgbClr val="FFC000"/>
          </a:solidFill>
        </a:ln>
      </dgm:spPr>
      <dgm:t>
        <a:bodyPr anchor="ctr"/>
        <a:lstStyle/>
        <a:p>
          <a:pPr algn="ctr" rtl="0">
            <a:buClrTx/>
            <a:buSzTx/>
            <a:buFontTx/>
            <a:buNone/>
          </a:pPr>
          <a:r>
            <a:rPr kumimoji="0" lang="sv-fi" sz="1700" b="1" i="0" u="none" strike="noStrike" cap="none" spc="0" normalizeH="0" baseline="0">
              <a:ln>
                <a:noFill/>
              </a:ln>
              <a:solidFill>
                <a:srgbClr val="000000"/>
              </a:solidFill>
              <a:effectLst/>
              <a:uLnTx/>
              <a:uFillTx/>
              <a:latin typeface="Georgia" panose="02040502050405020303" pitchFamily="18" charset="0"/>
              <a:ea typeface="+mn-ea"/>
              <a:cs typeface="+mn-cs"/>
            </a:rPr>
            <a:t>I verksamheten i vardagen</a:t>
          </a:r>
          <a:endParaRPr lang="sv-fi" sz="1600"/>
        </a:p>
      </dgm:t>
    </dgm:pt>
    <dgm:pt modelId="{41CEE194-1D38-43C5-8A0A-190AD7A814A6}" type="parTrans" cxnId="{37CEEE3C-C630-4266-B20E-04FC6C4C903A}">
      <dgm:prSet/>
      <dgm:spPr/>
      <dgm:t>
        <a:bodyPr/>
        <a:lstStyle/>
        <a:p>
          <a:endParaRPr lang="sv-fi"/>
        </a:p>
      </dgm:t>
    </dgm:pt>
    <dgm:pt modelId="{B0A7C4FC-0C6D-4729-9155-E17DCDBF8129}" type="sibTrans" cxnId="{37CEEE3C-C630-4266-B20E-04FC6C4C903A}">
      <dgm:prSet/>
      <dgm:spPr/>
      <dgm:t>
        <a:bodyPr/>
        <a:lstStyle/>
        <a:p>
          <a:endParaRPr lang="sv-fi"/>
        </a:p>
      </dgm:t>
    </dgm:pt>
    <dgm:pt modelId="{672C71D6-4DE9-4698-A1ED-4607A802E6C7}">
      <dgm:prSet phldrT="[Teksti]"/>
      <dgm:spPr>
        <a:ln w="76200">
          <a:solidFill>
            <a:srgbClr val="7030A0"/>
          </a:solidFill>
        </a:ln>
      </dgm:spPr>
      <dgm:t>
        <a:bodyPr anchor="ctr"/>
        <a:lstStyle/>
        <a:p>
          <a:pPr algn="ctr" rtl="0">
            <a:buClrTx/>
            <a:buSzTx/>
            <a:buFontTx/>
            <a:buNone/>
          </a:pPr>
          <a:r>
            <a:rPr kumimoji="0" lang="sv-fi" sz="1700" b="1" i="0" u="none" strike="noStrike" cap="none" spc="0" normalizeH="0" baseline="0">
              <a:ln>
                <a:noFill/>
              </a:ln>
              <a:solidFill>
                <a:schemeClr val="tx1"/>
              </a:solidFill>
              <a:effectLst/>
              <a:uLnTx/>
              <a:uFillTx/>
              <a:latin typeface="Georgia" panose="02040502050405020303" pitchFamily="18" charset="0"/>
              <a:ea typeface="+mn-ea"/>
              <a:cs typeface="+mn-cs"/>
            </a:rPr>
            <a:t>av den anställda,</a:t>
          </a:r>
          <a:endParaRPr lang="sv-fi" sz="1700" b="1">
            <a:solidFill>
              <a:schemeClr val="tx1"/>
            </a:solidFill>
          </a:endParaRPr>
        </a:p>
      </dgm:t>
    </dgm:pt>
    <dgm:pt modelId="{1F723020-99C4-4443-BBBD-5BBB18E99716}" type="parTrans" cxnId="{CA5147FB-55DE-409B-8351-61EA8FE0C950}">
      <dgm:prSet/>
      <dgm:spPr/>
      <dgm:t>
        <a:bodyPr/>
        <a:lstStyle/>
        <a:p>
          <a:endParaRPr lang="sv-fi"/>
        </a:p>
      </dgm:t>
    </dgm:pt>
    <dgm:pt modelId="{D2681CEE-AC74-45E8-B4FA-D459524AFBC8}" type="sibTrans" cxnId="{CA5147FB-55DE-409B-8351-61EA8FE0C950}">
      <dgm:prSet/>
      <dgm:spPr/>
      <dgm:t>
        <a:bodyPr/>
        <a:lstStyle/>
        <a:p>
          <a:endParaRPr lang="sv-fi"/>
        </a:p>
      </dgm:t>
    </dgm:pt>
    <dgm:pt modelId="{1F4F3C94-BA0F-46A0-808C-603F4030852C}">
      <dgm:prSet/>
      <dgm:spPr>
        <a:ln w="76200">
          <a:solidFill>
            <a:srgbClr val="7030A0"/>
          </a:solidFill>
        </a:ln>
      </dgm:spPr>
      <dgm:t>
        <a:bodyPr anchor="ctr"/>
        <a:lstStyle/>
        <a:p>
          <a:pPr algn="ctr" rtl="0">
            <a:buNone/>
          </a:pPr>
          <a:r>
            <a:rPr kumimoji="0" lang="sv-fi" sz="1700" b="1" i="0" u="none" strike="noStrike" cap="none" spc="0" normalizeH="0" baseline="0">
              <a:ln>
                <a:noFill/>
              </a:ln>
              <a:solidFill>
                <a:schemeClr val="tx1"/>
              </a:solidFill>
              <a:effectLst/>
              <a:uLnTx/>
              <a:uFillTx/>
              <a:latin typeface="Georgia" panose="02040502050405020303" pitchFamily="18" charset="0"/>
              <a:ea typeface="+mn-ea"/>
              <a:cs typeface="+mn-cs"/>
            </a:rPr>
            <a:t>den offentliga hälso- och sjukvården,</a:t>
          </a:r>
        </a:p>
      </dgm:t>
    </dgm:pt>
    <dgm:pt modelId="{BB1A4433-BF6F-4CF5-BA45-31AE8DE6BFBC}" type="parTrans" cxnId="{C38C00EB-B17A-43D8-AE2F-10D7929A50BA}">
      <dgm:prSet/>
      <dgm:spPr/>
      <dgm:t>
        <a:bodyPr/>
        <a:lstStyle/>
        <a:p>
          <a:endParaRPr lang="sv-fi"/>
        </a:p>
      </dgm:t>
    </dgm:pt>
    <dgm:pt modelId="{7D587950-A7B3-4859-8C53-62500BD5A06E}" type="sibTrans" cxnId="{C38C00EB-B17A-43D8-AE2F-10D7929A50BA}">
      <dgm:prSet/>
      <dgm:spPr/>
      <dgm:t>
        <a:bodyPr/>
        <a:lstStyle/>
        <a:p>
          <a:endParaRPr lang="sv-fi"/>
        </a:p>
      </dgm:t>
    </dgm:pt>
    <dgm:pt modelId="{ABAB1123-3931-46C0-B3EF-C34AECBA249B}">
      <dgm:prSet phldrT="[Teksti]"/>
      <dgm:spPr>
        <a:ln w="76200">
          <a:solidFill>
            <a:srgbClr val="7030A0"/>
          </a:solidFill>
        </a:ln>
      </dgm:spPr>
      <dgm:t>
        <a:bodyPr anchor="ctr"/>
        <a:lstStyle/>
        <a:p>
          <a:pPr algn="ctr" rtl="0">
            <a:buClrTx/>
            <a:buSzTx/>
            <a:buFontTx/>
            <a:buNone/>
          </a:pPr>
          <a:r>
            <a:rPr kumimoji="0" lang="sv-fi" sz="1700" b="1" i="0" u="none" strike="noStrike" cap="none" spc="0" normalizeH="0" baseline="0">
              <a:ln>
                <a:noFill/>
              </a:ln>
              <a:solidFill>
                <a:schemeClr val="tx1"/>
              </a:solidFill>
              <a:effectLst/>
              <a:uLnTx/>
              <a:uFillTx/>
              <a:latin typeface="Georgia" panose="02040502050405020303" pitchFamily="18" charset="0"/>
              <a:ea typeface="+mn-ea"/>
              <a:cs typeface="+mn-cs"/>
            </a:rPr>
            <a:t>Extra stöd</a:t>
          </a:r>
          <a:endParaRPr lang="sv-fi" sz="1700" b="1">
            <a:solidFill>
              <a:schemeClr val="tx1"/>
            </a:solidFill>
          </a:endParaRPr>
        </a:p>
      </dgm:t>
    </dgm:pt>
    <dgm:pt modelId="{80DA45B4-5DB9-4537-854F-AFCE421440BE}" type="parTrans" cxnId="{9599D3F3-8284-4503-9D66-71446B29FAAA}">
      <dgm:prSet/>
      <dgm:spPr/>
      <dgm:t>
        <a:bodyPr/>
        <a:lstStyle/>
        <a:p>
          <a:endParaRPr lang="sv-fi"/>
        </a:p>
      </dgm:t>
    </dgm:pt>
    <dgm:pt modelId="{FF0EAFE1-EE10-4027-B0E1-436116E83C3C}" type="sibTrans" cxnId="{9599D3F3-8284-4503-9D66-71446B29FAAA}">
      <dgm:prSet/>
      <dgm:spPr/>
      <dgm:t>
        <a:bodyPr/>
        <a:lstStyle/>
        <a:p>
          <a:endParaRPr lang="sv-fi"/>
        </a:p>
      </dgm:t>
    </dgm:pt>
    <dgm:pt modelId="{4A72E566-10CF-46A0-9B0B-1AD2279101BB}">
      <dgm:prSet/>
      <dgm:spPr>
        <a:ln w="76200">
          <a:solidFill>
            <a:srgbClr val="7030A0"/>
          </a:solidFill>
        </a:ln>
      </dgm:spPr>
      <dgm:t>
        <a:bodyPr anchor="ctr"/>
        <a:lstStyle/>
        <a:p>
          <a:pPr algn="ctr" rtl="0">
            <a:buNone/>
          </a:pPr>
          <a:r>
            <a:rPr kumimoji="0" lang="sv-fi" sz="1700" b="1" i="0" u="none" strike="noStrike" cap="none" spc="0" normalizeH="0" baseline="0">
              <a:ln>
                <a:noFill/>
              </a:ln>
              <a:solidFill>
                <a:schemeClr val="tx1"/>
              </a:solidFill>
              <a:effectLst/>
              <a:uLnTx/>
              <a:uFillTx/>
              <a:latin typeface="Georgia" panose="02040502050405020303" pitchFamily="18" charset="0"/>
              <a:ea typeface="+mn-ea"/>
              <a:cs typeface="+mn-cs"/>
            </a:rPr>
            <a:t>FRK:s psykologiska nationella beredskapsgrupp </a:t>
          </a:r>
        </a:p>
      </dgm:t>
    </dgm:pt>
    <dgm:pt modelId="{61E3C4EA-0E2F-47DE-A69F-7FA898C9D77B}" type="parTrans" cxnId="{091CD541-4FAC-4FC3-A928-EDB483E54BD3}">
      <dgm:prSet/>
      <dgm:spPr/>
      <dgm:t>
        <a:bodyPr/>
        <a:lstStyle/>
        <a:p>
          <a:endParaRPr lang="sv-fi"/>
        </a:p>
      </dgm:t>
    </dgm:pt>
    <dgm:pt modelId="{8BF5B5C9-125E-4CA9-8229-A1E02770476C}" type="sibTrans" cxnId="{091CD541-4FAC-4FC3-A928-EDB483E54BD3}">
      <dgm:prSet/>
      <dgm:spPr/>
      <dgm:t>
        <a:bodyPr/>
        <a:lstStyle/>
        <a:p>
          <a:endParaRPr lang="sv-fi"/>
        </a:p>
      </dgm:t>
    </dgm:pt>
    <dgm:pt modelId="{4C24A110-E1CB-4738-AD3A-D70FEC2122F8}">
      <dgm:prSet phldrT="[Teksti]" custT="1"/>
      <dgm:spPr>
        <a:ln w="76200">
          <a:solidFill>
            <a:schemeClr val="accent1"/>
          </a:solidFill>
        </a:ln>
      </dgm:spPr>
      <dgm:t>
        <a:bodyPr anchor="t"/>
        <a:lstStyle/>
        <a:p>
          <a:pPr algn="ctr" rtl="0">
            <a:buNone/>
          </a:pPr>
          <a:r>
            <a:rPr lang="sv-fi" sz="1700"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händelsen eller situationen har varit psykiskt belastande, ordnas avlastningssamtal</a:t>
          </a:r>
          <a:endParaRPr lang="sv-fi" sz="1700">
            <a:latin typeface="Georgia" panose="02040502050405020303" pitchFamily="18" charset="0"/>
          </a:endParaRPr>
        </a:p>
      </dgm:t>
    </dgm:pt>
    <dgm:pt modelId="{9B4EFAD9-CD30-4B5A-88E4-21C99B606C2E}" type="parTrans" cxnId="{831D6236-02A1-44A3-AB32-7891AD0113E0}">
      <dgm:prSet/>
      <dgm:spPr/>
      <dgm:t>
        <a:bodyPr/>
        <a:lstStyle/>
        <a:p>
          <a:endParaRPr lang="sv-fi"/>
        </a:p>
      </dgm:t>
    </dgm:pt>
    <dgm:pt modelId="{69C0D52A-A16D-4994-8DB2-73E67C4BFAFC}" type="sibTrans" cxnId="{831D6236-02A1-44A3-AB32-7891AD0113E0}">
      <dgm:prSet/>
      <dgm:spPr/>
      <dgm:t>
        <a:bodyPr/>
        <a:lstStyle/>
        <a:p>
          <a:endParaRPr lang="sv-fi"/>
        </a:p>
      </dgm:t>
    </dgm:pt>
    <dgm:pt modelId="{CA6D34E3-59C9-48BD-8305-31CAB14352EF}">
      <dgm:prSet phldrT="[Teksti]" custT="1"/>
      <dgm:spPr>
        <a:ln w="76200">
          <a:solidFill>
            <a:schemeClr val="accent1"/>
          </a:solidFill>
        </a:ln>
      </dgm:spPr>
      <dgm:t>
        <a:bodyPr anchor="t"/>
        <a:lstStyle/>
        <a:p>
          <a:pPr algn="ctr" rtl="0">
            <a:buNone/>
          </a:pPr>
          <a:endParaRPr lang="sv-fi" sz="700">
            <a:latin typeface="Georgia" panose="02040502050405020303" pitchFamily="18" charset="0"/>
          </a:endParaRPr>
        </a:p>
      </dgm:t>
    </dgm:pt>
    <dgm:pt modelId="{DB878B55-A916-4F12-A8C6-9AEC32837463}" type="parTrans" cxnId="{52C8E525-A8F5-43D6-B333-7204DE496D4E}">
      <dgm:prSet/>
      <dgm:spPr/>
      <dgm:t>
        <a:bodyPr/>
        <a:lstStyle/>
        <a:p>
          <a:endParaRPr lang="fi-FI"/>
        </a:p>
      </dgm:t>
    </dgm:pt>
    <dgm:pt modelId="{390AAB5D-AE8A-4B0E-97F4-346D2B701608}" type="sibTrans" cxnId="{52C8E525-A8F5-43D6-B333-7204DE496D4E}">
      <dgm:prSet/>
      <dgm:spPr/>
      <dgm:t>
        <a:bodyPr/>
        <a:lstStyle/>
        <a:p>
          <a:endParaRPr lang="fi-FI"/>
        </a:p>
      </dgm:t>
    </dgm:pt>
    <dgm:pt modelId="{421A85B0-63D2-446E-9193-E422A8FB0C4F}">
      <dgm:prSet phldrT="[Teksti]" custT="1"/>
      <dgm:spPr>
        <a:ln w="76200">
          <a:solidFill>
            <a:srgbClr val="FFC000"/>
          </a:solidFill>
        </a:ln>
      </dgm:spPr>
      <dgm:t>
        <a:bodyPr anchor="ctr"/>
        <a:lstStyle/>
        <a:p>
          <a:pPr algn="ctr" rtl="0">
            <a:buClrTx/>
            <a:buSzTx/>
            <a:buFontTx/>
            <a:buNone/>
          </a:pPr>
          <a:endParaRPr lang="sv-fi" sz="700"/>
        </a:p>
      </dgm:t>
    </dgm:pt>
    <dgm:pt modelId="{07A76EDD-C954-4181-BF91-4F0B75AD2E5B}" type="parTrans" cxnId="{D077EB49-04FF-44CC-9AFA-F50CA902064A}">
      <dgm:prSet/>
      <dgm:spPr/>
      <dgm:t>
        <a:bodyPr/>
        <a:lstStyle/>
        <a:p>
          <a:endParaRPr lang="fi-FI"/>
        </a:p>
      </dgm:t>
    </dgm:pt>
    <dgm:pt modelId="{BEAA1ECD-D31A-428C-8108-6B1952E060E1}" type="sibTrans" cxnId="{D077EB49-04FF-44CC-9AFA-F50CA902064A}">
      <dgm:prSet/>
      <dgm:spPr/>
      <dgm:t>
        <a:bodyPr/>
        <a:lstStyle/>
        <a:p>
          <a:endParaRPr lang="fi-FI"/>
        </a:p>
      </dgm:t>
    </dgm:pt>
    <dgm:pt modelId="{2C1CD5E5-BDD5-4043-9957-BC8E861093AC}" type="pres">
      <dgm:prSet presAssocID="{48231ADF-C746-499F-898D-30AD21B09FDB}" presName="Name0" presStyleCnt="0">
        <dgm:presLayoutVars>
          <dgm:dir/>
          <dgm:animLvl val="lvl"/>
          <dgm:resizeHandles val="exact"/>
        </dgm:presLayoutVars>
      </dgm:prSet>
      <dgm:spPr/>
    </dgm:pt>
    <dgm:pt modelId="{FC457A6A-3BE2-4B67-9C89-9CFE69FF11AE}" type="pres">
      <dgm:prSet presAssocID="{48231ADF-C746-499F-898D-30AD21B09FDB}" presName="tSp" presStyleCnt="0"/>
      <dgm:spPr/>
    </dgm:pt>
    <dgm:pt modelId="{DC1B0D72-64B1-4CD3-942E-1BB85B378AF6}" type="pres">
      <dgm:prSet presAssocID="{48231ADF-C746-499F-898D-30AD21B09FDB}" presName="bSp" presStyleCnt="0"/>
      <dgm:spPr/>
    </dgm:pt>
    <dgm:pt modelId="{4E3DBEB1-BD10-4B9E-9EEC-44314454ECB7}" type="pres">
      <dgm:prSet presAssocID="{48231ADF-C746-499F-898D-30AD21B09FDB}" presName="process" presStyleCnt="0"/>
      <dgm:spPr/>
    </dgm:pt>
    <dgm:pt modelId="{861774D3-8391-45CE-8180-90253345B3AB}" type="pres">
      <dgm:prSet presAssocID="{5F1B09BB-C977-4B6D-B20D-559EB8FF9FFD}" presName="composite1" presStyleCnt="0"/>
      <dgm:spPr/>
    </dgm:pt>
    <dgm:pt modelId="{B18BA2B5-8E25-4F5E-8025-3E858F45A2FF}" type="pres">
      <dgm:prSet presAssocID="{5F1B09BB-C977-4B6D-B20D-559EB8FF9FFD}" presName="dummyNode1" presStyleLbl="node1" presStyleIdx="0" presStyleCnt="3"/>
      <dgm:spPr/>
    </dgm:pt>
    <dgm:pt modelId="{60623C22-8C54-440D-AF5A-4F7E4313BE74}" type="pres">
      <dgm:prSet presAssocID="{5F1B09BB-C977-4B6D-B20D-559EB8FF9FFD}" presName="childNode1" presStyleLbl="bgAcc1" presStyleIdx="0" presStyleCnt="3" custScaleX="113581" custScaleY="109124" custLinFactNeighborX="-3968">
        <dgm:presLayoutVars>
          <dgm:bulletEnabled val="1"/>
        </dgm:presLayoutVars>
      </dgm:prSet>
      <dgm:spPr/>
    </dgm:pt>
    <dgm:pt modelId="{5DCDFB31-A5E2-46B3-BCBA-449105C4A867}" type="pres">
      <dgm:prSet presAssocID="{5F1B09BB-C977-4B6D-B20D-559EB8FF9FFD}" presName="childNode1tx" presStyleLbl="bgAcc1" presStyleIdx="0" presStyleCnt="3">
        <dgm:presLayoutVars>
          <dgm:bulletEnabled val="1"/>
        </dgm:presLayoutVars>
      </dgm:prSet>
      <dgm:spPr/>
    </dgm:pt>
    <dgm:pt modelId="{B7E63FB7-C05D-46A0-9416-4016011CDA27}" type="pres">
      <dgm:prSet presAssocID="{5F1B09BB-C977-4B6D-B20D-559EB8FF9FFD}" presName="parentNode1" presStyleLbl="node1" presStyleIdx="0" presStyleCnt="3">
        <dgm:presLayoutVars>
          <dgm:chMax val="1"/>
          <dgm:bulletEnabled val="1"/>
        </dgm:presLayoutVars>
      </dgm:prSet>
      <dgm:spPr/>
    </dgm:pt>
    <dgm:pt modelId="{59887E16-CA14-4215-A9EE-52D1A5EE3C36}" type="pres">
      <dgm:prSet presAssocID="{5F1B09BB-C977-4B6D-B20D-559EB8FF9FFD}" presName="connSite1" presStyleCnt="0"/>
      <dgm:spPr/>
    </dgm:pt>
    <dgm:pt modelId="{1D5B295D-B7E3-4852-AC7A-10CEEEDFFCF0}" type="pres">
      <dgm:prSet presAssocID="{7E203587-7786-4168-87B2-0AB6A199D71D}" presName="Name9" presStyleLbl="sibTrans2D1" presStyleIdx="0" presStyleCnt="2"/>
      <dgm:spPr/>
    </dgm:pt>
    <dgm:pt modelId="{A6482C20-9444-4332-85DD-6E7124873E3D}" type="pres">
      <dgm:prSet presAssocID="{DED5C851-598A-4A07-8D2E-F8EC34D68B0E}" presName="composite2" presStyleCnt="0"/>
      <dgm:spPr/>
    </dgm:pt>
    <dgm:pt modelId="{144C31D4-340E-4B85-B768-443826DB2FF0}" type="pres">
      <dgm:prSet presAssocID="{DED5C851-598A-4A07-8D2E-F8EC34D68B0E}" presName="dummyNode2" presStyleLbl="node1" presStyleIdx="0" presStyleCnt="3"/>
      <dgm:spPr/>
    </dgm:pt>
    <dgm:pt modelId="{89AB1558-E5F4-4DAE-A399-0E1CB8BFEB97}" type="pres">
      <dgm:prSet presAssocID="{DED5C851-598A-4A07-8D2E-F8EC34D68B0E}" presName="childNode2" presStyleLbl="bgAcc1" presStyleIdx="1" presStyleCnt="3" custScaleX="117624" custScaleY="110459">
        <dgm:presLayoutVars>
          <dgm:bulletEnabled val="1"/>
        </dgm:presLayoutVars>
      </dgm:prSet>
      <dgm:spPr/>
    </dgm:pt>
    <dgm:pt modelId="{2D3C1E2B-03F5-4186-8C79-216A3CC9F758}" type="pres">
      <dgm:prSet presAssocID="{DED5C851-598A-4A07-8D2E-F8EC34D68B0E}" presName="childNode2tx" presStyleLbl="bgAcc1" presStyleIdx="1" presStyleCnt="3">
        <dgm:presLayoutVars>
          <dgm:bulletEnabled val="1"/>
        </dgm:presLayoutVars>
      </dgm:prSet>
      <dgm:spPr/>
    </dgm:pt>
    <dgm:pt modelId="{10FEC877-D2FD-4011-8D1E-E46DF12380F0}" type="pres">
      <dgm:prSet presAssocID="{DED5C851-598A-4A07-8D2E-F8EC34D68B0E}" presName="parentNode2" presStyleLbl="node1" presStyleIdx="1" presStyleCnt="3" custLinFactNeighborX="3189" custLinFactNeighborY="-2291">
        <dgm:presLayoutVars>
          <dgm:chMax val="0"/>
          <dgm:bulletEnabled val="1"/>
        </dgm:presLayoutVars>
      </dgm:prSet>
      <dgm:spPr/>
    </dgm:pt>
    <dgm:pt modelId="{B5521C85-FF19-4320-AFCF-42DB788512AA}" type="pres">
      <dgm:prSet presAssocID="{DED5C851-598A-4A07-8D2E-F8EC34D68B0E}" presName="connSite2" presStyleCnt="0"/>
      <dgm:spPr/>
    </dgm:pt>
    <dgm:pt modelId="{9210A925-2135-4DDA-9AFF-29613512447A}" type="pres">
      <dgm:prSet presAssocID="{BE267B8E-BC97-4B4C-A9F1-E260DFBEE023}" presName="Name18" presStyleLbl="sibTrans2D1" presStyleIdx="1" presStyleCnt="2" custLinFactNeighborX="22967" custLinFactNeighborY="8832"/>
      <dgm:spPr/>
    </dgm:pt>
    <dgm:pt modelId="{3BC6C15C-3304-497F-8C4D-C87DA0A192DD}" type="pres">
      <dgm:prSet presAssocID="{796E7D22-0321-4170-BDB7-6E6B038F278E}" presName="composite1" presStyleCnt="0"/>
      <dgm:spPr/>
    </dgm:pt>
    <dgm:pt modelId="{D6D4E22C-3AA3-407D-9C46-69DACF8946C6}" type="pres">
      <dgm:prSet presAssocID="{796E7D22-0321-4170-BDB7-6E6B038F278E}" presName="dummyNode1" presStyleLbl="node1" presStyleIdx="1" presStyleCnt="3"/>
      <dgm:spPr/>
    </dgm:pt>
    <dgm:pt modelId="{7511FD1A-1308-465C-9A6A-A7D597345492}" type="pres">
      <dgm:prSet presAssocID="{796E7D22-0321-4170-BDB7-6E6B038F278E}" presName="childNode1" presStyleLbl="bgAcc1" presStyleIdx="2" presStyleCnt="3" custScaleX="119090" custScaleY="109623">
        <dgm:presLayoutVars>
          <dgm:bulletEnabled val="1"/>
        </dgm:presLayoutVars>
      </dgm:prSet>
      <dgm:spPr/>
    </dgm:pt>
    <dgm:pt modelId="{950F5691-02BA-40A2-81D3-F2513B04A7BF}" type="pres">
      <dgm:prSet presAssocID="{796E7D22-0321-4170-BDB7-6E6B038F278E}" presName="childNode1tx" presStyleLbl="bgAcc1" presStyleIdx="2" presStyleCnt="3">
        <dgm:presLayoutVars>
          <dgm:bulletEnabled val="1"/>
        </dgm:presLayoutVars>
      </dgm:prSet>
      <dgm:spPr/>
    </dgm:pt>
    <dgm:pt modelId="{553B9EF0-D5AA-4540-A6B4-00A077676503}" type="pres">
      <dgm:prSet presAssocID="{796E7D22-0321-4170-BDB7-6E6B038F278E}" presName="parentNode1" presStyleLbl="node1" presStyleIdx="2" presStyleCnt="3" custLinFactNeighborX="4285" custLinFactNeighborY="-1100">
        <dgm:presLayoutVars>
          <dgm:chMax val="1"/>
          <dgm:bulletEnabled val="1"/>
        </dgm:presLayoutVars>
      </dgm:prSet>
      <dgm:spPr/>
    </dgm:pt>
    <dgm:pt modelId="{A2A61634-C1F0-446A-918C-1AA6ADD09BCB}" type="pres">
      <dgm:prSet presAssocID="{796E7D22-0321-4170-BDB7-6E6B038F278E}" presName="connSite1" presStyleCnt="0"/>
      <dgm:spPr/>
    </dgm:pt>
  </dgm:ptLst>
  <dgm:cxnLst>
    <dgm:cxn modelId="{4FE50201-7BC1-41E4-ADAF-9A42E4716823}" type="presOf" srcId="{CA6D34E3-59C9-48BD-8305-31CAB14352EF}" destId="{89AB1558-E5F4-4DAE-A399-0E1CB8BFEB97}" srcOrd="0" destOrd="0" presId="urn:microsoft.com/office/officeart/2005/8/layout/hProcess4"/>
    <dgm:cxn modelId="{C38BE50A-1B5D-4CC2-9A1A-A16C5513DAB8}" type="presOf" srcId="{DED5C851-598A-4A07-8D2E-F8EC34D68B0E}" destId="{10FEC877-D2FD-4011-8D1E-E46DF12380F0}" srcOrd="0" destOrd="0" presId="urn:microsoft.com/office/officeart/2005/8/layout/hProcess4"/>
    <dgm:cxn modelId="{973DA51F-F535-44A7-BAAF-766C9FA26102}" type="presOf" srcId="{4A72E566-10CF-46A0-9B0B-1AD2279101BB}" destId="{7511FD1A-1308-465C-9A6A-A7D597345492}" srcOrd="0" destOrd="3" presId="urn:microsoft.com/office/officeart/2005/8/layout/hProcess4"/>
    <dgm:cxn modelId="{52C8E525-A8F5-43D6-B333-7204DE496D4E}" srcId="{DED5C851-598A-4A07-8D2E-F8EC34D68B0E}" destId="{CA6D34E3-59C9-48BD-8305-31CAB14352EF}" srcOrd="0" destOrd="0" parTransId="{DB878B55-A916-4F12-A8C6-9AEC32837463}" sibTransId="{390AAB5D-AE8A-4B0E-97F4-346D2B701608}"/>
    <dgm:cxn modelId="{79437828-A5AD-47CE-9F67-B52E830A8AD2}" type="presOf" srcId="{BE267B8E-BC97-4B4C-A9F1-E260DFBEE023}" destId="{9210A925-2135-4DDA-9AFF-29613512447A}" srcOrd="0" destOrd="0" presId="urn:microsoft.com/office/officeart/2005/8/layout/hProcess4"/>
    <dgm:cxn modelId="{D2D5B22A-64E8-4C9F-8C15-69629497C6E5}" type="presOf" srcId="{672C71D6-4DE9-4698-A1ED-4607A802E6C7}" destId="{7511FD1A-1308-465C-9A6A-A7D597345492}" srcOrd="0" destOrd="1" presId="urn:microsoft.com/office/officeart/2005/8/layout/hProcess4"/>
    <dgm:cxn modelId="{E4402734-7674-4C8B-9D21-D7AA6D6B8508}" type="presOf" srcId="{421A85B0-63D2-446E-9193-E422A8FB0C4F}" destId="{60623C22-8C54-440D-AF5A-4F7E4313BE74}" srcOrd="0" destOrd="0" presId="urn:microsoft.com/office/officeart/2005/8/layout/hProcess4"/>
    <dgm:cxn modelId="{831D6236-02A1-44A3-AB32-7891AD0113E0}" srcId="{DED5C851-598A-4A07-8D2E-F8EC34D68B0E}" destId="{4C24A110-E1CB-4738-AD3A-D70FEC2122F8}" srcOrd="2" destOrd="0" parTransId="{9B4EFAD9-CD30-4B5A-88E4-21C99B606C2E}" sibTransId="{69C0D52A-A16D-4994-8DB2-73E67C4BFAFC}"/>
    <dgm:cxn modelId="{3646623B-00D7-4B97-BC6A-123F6551CA67}" srcId="{5F1B09BB-C977-4B6D-B20D-559EB8FF9FFD}" destId="{C8B85417-1B38-4CD5-9019-BA354F728337}" srcOrd="2" destOrd="0" parTransId="{DA0409FD-C210-41CA-86DC-234236A88666}" sibTransId="{A3F0F2DC-A058-4801-9753-7788D55CDCE9}"/>
    <dgm:cxn modelId="{37CEEE3C-C630-4266-B20E-04FC6C4C903A}" srcId="{5F1B09BB-C977-4B6D-B20D-559EB8FF9FFD}" destId="{374ECF15-F348-4514-8FB6-46D5E006806C}" srcOrd="1" destOrd="0" parTransId="{41CEE194-1D38-43C5-8A0A-190AD7A814A6}" sibTransId="{B0A7C4FC-0C6D-4729-9155-E17DCDBF8129}"/>
    <dgm:cxn modelId="{9E2D585D-246D-42F3-930D-C8149AFF1141}" type="presOf" srcId="{4C24A110-E1CB-4738-AD3A-D70FEC2122F8}" destId="{2D3C1E2B-03F5-4186-8C79-216A3CC9F758}" srcOrd="1" destOrd="2" presId="urn:microsoft.com/office/officeart/2005/8/layout/hProcess4"/>
    <dgm:cxn modelId="{76866F60-47DD-42BD-B439-C1DBF29E2664}" type="presOf" srcId="{C8B85417-1B38-4CD5-9019-BA354F728337}" destId="{60623C22-8C54-440D-AF5A-4F7E4313BE74}" srcOrd="0" destOrd="2" presId="urn:microsoft.com/office/officeart/2005/8/layout/hProcess4"/>
    <dgm:cxn modelId="{091CD541-4FAC-4FC3-A928-EDB483E54BD3}" srcId="{796E7D22-0321-4170-BDB7-6E6B038F278E}" destId="{4A72E566-10CF-46A0-9B0B-1AD2279101BB}" srcOrd="3" destOrd="0" parTransId="{61E3C4EA-0E2F-47DE-A69F-7FA898C9D77B}" sibTransId="{8BF5B5C9-125E-4CA9-8229-A1E02770476C}"/>
    <dgm:cxn modelId="{D077EB49-04FF-44CC-9AFA-F50CA902064A}" srcId="{5F1B09BB-C977-4B6D-B20D-559EB8FF9FFD}" destId="{421A85B0-63D2-446E-9193-E422A8FB0C4F}" srcOrd="0" destOrd="0" parTransId="{07A76EDD-C954-4181-BF91-4F0B75AD2E5B}" sibTransId="{BEAA1ECD-D31A-428C-8108-6B1952E060E1}"/>
    <dgm:cxn modelId="{DFC88E6A-34D4-4629-BF27-14E635DA64C9}" srcId="{48231ADF-C746-499F-898D-30AD21B09FDB}" destId="{796E7D22-0321-4170-BDB7-6E6B038F278E}" srcOrd="2" destOrd="0" parTransId="{84A41B30-57A5-466A-AED1-6D703C78C4F5}" sibTransId="{DF401079-645A-44F6-80D0-946F142F6FCA}"/>
    <dgm:cxn modelId="{4E4E1E4B-18E9-4CAE-94BC-2DDC6E643CB0}" type="presOf" srcId="{672C71D6-4DE9-4698-A1ED-4607A802E6C7}" destId="{950F5691-02BA-40A2-81D3-F2513B04A7BF}" srcOrd="1" destOrd="1" presId="urn:microsoft.com/office/officeart/2005/8/layout/hProcess4"/>
    <dgm:cxn modelId="{CEE8F84B-3A7A-4A32-8E52-EF6A79869ADB}" type="presOf" srcId="{7E203587-7786-4168-87B2-0AB6A199D71D}" destId="{1D5B295D-B7E3-4852-AC7A-10CEEEDFFCF0}" srcOrd="0" destOrd="0" presId="urn:microsoft.com/office/officeart/2005/8/layout/hProcess4"/>
    <dgm:cxn modelId="{C78CF04C-86C3-4E3E-9107-91CD6B0D4238}" type="presOf" srcId="{796E7D22-0321-4170-BDB7-6E6B038F278E}" destId="{553B9EF0-D5AA-4540-A6B4-00A077676503}" srcOrd="0" destOrd="0" presId="urn:microsoft.com/office/officeart/2005/8/layout/hProcess4"/>
    <dgm:cxn modelId="{BBE3BA55-C4C1-40F5-A6C9-B65A4A3AF6DE}" type="presOf" srcId="{4C24A110-E1CB-4738-AD3A-D70FEC2122F8}" destId="{89AB1558-E5F4-4DAE-A399-0E1CB8BFEB97}" srcOrd="0" destOrd="2" presId="urn:microsoft.com/office/officeart/2005/8/layout/hProcess4"/>
    <dgm:cxn modelId="{5D64917A-884F-48AE-BC98-5B9835AA9C83}" type="presOf" srcId="{C8B85417-1B38-4CD5-9019-BA354F728337}" destId="{5DCDFB31-A5E2-46B3-BCBA-449105C4A867}" srcOrd="1" destOrd="2" presId="urn:microsoft.com/office/officeart/2005/8/layout/hProcess4"/>
    <dgm:cxn modelId="{4149937A-0D7E-4EFA-8B8C-914EC8DE2607}" type="presOf" srcId="{4A72E566-10CF-46A0-9B0B-1AD2279101BB}" destId="{950F5691-02BA-40A2-81D3-F2513B04A7BF}" srcOrd="1" destOrd="3" presId="urn:microsoft.com/office/officeart/2005/8/layout/hProcess4"/>
    <dgm:cxn modelId="{BF262D81-69D3-414E-AFA2-7036AA565CCA}" type="presOf" srcId="{DC9948DB-1893-4FE0-A497-36AAF3829993}" destId="{2D3C1E2B-03F5-4186-8C79-216A3CC9F758}" srcOrd="1" destOrd="1" presId="urn:microsoft.com/office/officeart/2005/8/layout/hProcess4"/>
    <dgm:cxn modelId="{D683EF83-2108-4FB8-9BE4-66A14EBF21B5}" type="presOf" srcId="{421A85B0-63D2-446E-9193-E422A8FB0C4F}" destId="{5DCDFB31-A5E2-46B3-BCBA-449105C4A867}" srcOrd="1" destOrd="0" presId="urn:microsoft.com/office/officeart/2005/8/layout/hProcess4"/>
    <dgm:cxn modelId="{25619B97-5C1C-4189-A7FF-6B932932959E}" srcId="{DED5C851-598A-4A07-8D2E-F8EC34D68B0E}" destId="{DC9948DB-1893-4FE0-A497-36AAF3829993}" srcOrd="1" destOrd="0" parTransId="{8ECAA65E-149D-499C-A7A7-1D53AA0AA4D3}" sibTransId="{18D155B8-884C-4F86-8AAB-09596A80B28D}"/>
    <dgm:cxn modelId="{EB1D079D-A303-446A-A7A8-9E493CD2838E}" srcId="{48231ADF-C746-499F-898D-30AD21B09FDB}" destId="{DED5C851-598A-4A07-8D2E-F8EC34D68B0E}" srcOrd="1" destOrd="0" parTransId="{1B41E156-66AB-4279-83F6-F428C3888FA0}" sibTransId="{BE267B8E-BC97-4B4C-A9F1-E260DFBEE023}"/>
    <dgm:cxn modelId="{238105B9-9C80-4C58-A98B-8D7C9AD28F44}" type="presOf" srcId="{374ECF15-F348-4514-8FB6-46D5E006806C}" destId="{60623C22-8C54-440D-AF5A-4F7E4313BE74}" srcOrd="0" destOrd="1" presId="urn:microsoft.com/office/officeart/2005/8/layout/hProcess4"/>
    <dgm:cxn modelId="{9E46A7BA-CBC7-4EB6-B521-8B6A459F1FC4}" type="presOf" srcId="{48231ADF-C746-499F-898D-30AD21B09FDB}" destId="{2C1CD5E5-BDD5-4043-9957-BC8E861093AC}" srcOrd="0" destOrd="0" presId="urn:microsoft.com/office/officeart/2005/8/layout/hProcess4"/>
    <dgm:cxn modelId="{A13FC7C0-E3EE-4A09-ABE6-04ED00537A06}" type="presOf" srcId="{1F4F3C94-BA0F-46A0-808C-603F4030852C}" destId="{7511FD1A-1308-465C-9A6A-A7D597345492}" srcOrd="0" destOrd="2" presId="urn:microsoft.com/office/officeart/2005/8/layout/hProcess4"/>
    <dgm:cxn modelId="{67D7BCC2-7683-44FB-AFC1-6A97FBB5680C}" type="presOf" srcId="{DC9948DB-1893-4FE0-A497-36AAF3829993}" destId="{89AB1558-E5F4-4DAE-A399-0E1CB8BFEB97}" srcOrd="0" destOrd="1" presId="urn:microsoft.com/office/officeart/2005/8/layout/hProcess4"/>
    <dgm:cxn modelId="{29C755C8-84E8-4E6A-A503-E4DF6F515D65}" type="presOf" srcId="{CA6D34E3-59C9-48BD-8305-31CAB14352EF}" destId="{2D3C1E2B-03F5-4186-8C79-216A3CC9F758}" srcOrd="1" destOrd="0" presId="urn:microsoft.com/office/officeart/2005/8/layout/hProcess4"/>
    <dgm:cxn modelId="{B36C8BC8-D46F-4229-9BB9-1BF3696B76AA}" type="presOf" srcId="{374ECF15-F348-4514-8FB6-46D5E006806C}" destId="{5DCDFB31-A5E2-46B3-BCBA-449105C4A867}" srcOrd="1" destOrd="1" presId="urn:microsoft.com/office/officeart/2005/8/layout/hProcess4"/>
    <dgm:cxn modelId="{26F369D9-2EA6-4C59-93FF-B52E2FD0E5B2}" type="presOf" srcId="{1F4F3C94-BA0F-46A0-808C-603F4030852C}" destId="{950F5691-02BA-40A2-81D3-F2513B04A7BF}" srcOrd="1" destOrd="2" presId="urn:microsoft.com/office/officeart/2005/8/layout/hProcess4"/>
    <dgm:cxn modelId="{CF5D0BDA-ADC0-4DCE-B34A-BAFBCD54374C}" type="presOf" srcId="{ABAB1123-3931-46C0-B3EF-C34AECBA249B}" destId="{7511FD1A-1308-465C-9A6A-A7D597345492}" srcOrd="0" destOrd="0" presId="urn:microsoft.com/office/officeart/2005/8/layout/hProcess4"/>
    <dgm:cxn modelId="{DA64A0DB-1C26-453F-8A8D-501733802657}" type="presOf" srcId="{5F1B09BB-C977-4B6D-B20D-559EB8FF9FFD}" destId="{B7E63FB7-C05D-46A0-9416-4016011CDA27}" srcOrd="0" destOrd="0" presId="urn:microsoft.com/office/officeart/2005/8/layout/hProcess4"/>
    <dgm:cxn modelId="{4F2C20DC-CE1E-4E8C-936B-99179239FA27}" type="presOf" srcId="{ABAB1123-3931-46C0-B3EF-C34AECBA249B}" destId="{950F5691-02BA-40A2-81D3-F2513B04A7BF}" srcOrd="1" destOrd="0" presId="urn:microsoft.com/office/officeart/2005/8/layout/hProcess4"/>
    <dgm:cxn modelId="{C38C00EB-B17A-43D8-AE2F-10D7929A50BA}" srcId="{796E7D22-0321-4170-BDB7-6E6B038F278E}" destId="{1F4F3C94-BA0F-46A0-808C-603F4030852C}" srcOrd="2" destOrd="0" parTransId="{BB1A4433-BF6F-4CF5-BA45-31AE8DE6BFBC}" sibTransId="{7D587950-A7B3-4859-8C53-62500BD5A06E}"/>
    <dgm:cxn modelId="{19599CEC-E66E-40DE-8EC6-993B9901E520}" srcId="{48231ADF-C746-499F-898D-30AD21B09FDB}" destId="{5F1B09BB-C977-4B6D-B20D-559EB8FF9FFD}" srcOrd="0" destOrd="0" parTransId="{82A0A876-D75E-469C-BB4D-B84DCCCAF2AE}" sibTransId="{7E203587-7786-4168-87B2-0AB6A199D71D}"/>
    <dgm:cxn modelId="{9599D3F3-8284-4503-9D66-71446B29FAAA}" srcId="{796E7D22-0321-4170-BDB7-6E6B038F278E}" destId="{ABAB1123-3931-46C0-B3EF-C34AECBA249B}" srcOrd="0" destOrd="0" parTransId="{80DA45B4-5DB9-4537-854F-AFCE421440BE}" sibTransId="{FF0EAFE1-EE10-4027-B0E1-436116E83C3C}"/>
    <dgm:cxn modelId="{CA5147FB-55DE-409B-8351-61EA8FE0C950}" srcId="{796E7D22-0321-4170-BDB7-6E6B038F278E}" destId="{672C71D6-4DE9-4698-A1ED-4607A802E6C7}" srcOrd="1" destOrd="0" parTransId="{1F723020-99C4-4443-BBBD-5BBB18E99716}" sibTransId="{D2681CEE-AC74-45E8-B4FA-D459524AFBC8}"/>
    <dgm:cxn modelId="{60A92A86-2B24-47C8-BB1E-5EACDB9C9494}" type="presParOf" srcId="{2C1CD5E5-BDD5-4043-9957-BC8E861093AC}" destId="{FC457A6A-3BE2-4B67-9C89-9CFE69FF11AE}" srcOrd="0" destOrd="0" presId="urn:microsoft.com/office/officeart/2005/8/layout/hProcess4"/>
    <dgm:cxn modelId="{F3936C1D-5B32-43BF-9F94-7BA8F37747D9}" type="presParOf" srcId="{2C1CD5E5-BDD5-4043-9957-BC8E861093AC}" destId="{DC1B0D72-64B1-4CD3-942E-1BB85B378AF6}" srcOrd="1" destOrd="0" presId="urn:microsoft.com/office/officeart/2005/8/layout/hProcess4"/>
    <dgm:cxn modelId="{034AECF6-0D15-4C7B-8C3E-9F7157504950}" type="presParOf" srcId="{2C1CD5E5-BDD5-4043-9957-BC8E861093AC}" destId="{4E3DBEB1-BD10-4B9E-9EEC-44314454ECB7}" srcOrd="2" destOrd="0" presId="urn:microsoft.com/office/officeart/2005/8/layout/hProcess4"/>
    <dgm:cxn modelId="{D92C1FC0-9951-4BA9-8C36-DEEB0B038771}" type="presParOf" srcId="{4E3DBEB1-BD10-4B9E-9EEC-44314454ECB7}" destId="{861774D3-8391-45CE-8180-90253345B3AB}" srcOrd="0" destOrd="0" presId="urn:microsoft.com/office/officeart/2005/8/layout/hProcess4"/>
    <dgm:cxn modelId="{ABE59821-BC7A-41A9-924B-0DA62AEE2FEB}" type="presParOf" srcId="{861774D3-8391-45CE-8180-90253345B3AB}" destId="{B18BA2B5-8E25-4F5E-8025-3E858F45A2FF}" srcOrd="0" destOrd="0" presId="urn:microsoft.com/office/officeart/2005/8/layout/hProcess4"/>
    <dgm:cxn modelId="{F4EC6634-718E-4550-800A-CFD10FEABAEF}" type="presParOf" srcId="{861774D3-8391-45CE-8180-90253345B3AB}" destId="{60623C22-8C54-440D-AF5A-4F7E4313BE74}" srcOrd="1" destOrd="0" presId="urn:microsoft.com/office/officeart/2005/8/layout/hProcess4"/>
    <dgm:cxn modelId="{8C953698-7567-499F-A3AA-B3DF2DF83B1F}" type="presParOf" srcId="{861774D3-8391-45CE-8180-90253345B3AB}" destId="{5DCDFB31-A5E2-46B3-BCBA-449105C4A867}" srcOrd="2" destOrd="0" presId="urn:microsoft.com/office/officeart/2005/8/layout/hProcess4"/>
    <dgm:cxn modelId="{642241CB-95DF-433D-B408-F162F69C1F62}" type="presParOf" srcId="{861774D3-8391-45CE-8180-90253345B3AB}" destId="{B7E63FB7-C05D-46A0-9416-4016011CDA27}" srcOrd="3" destOrd="0" presId="urn:microsoft.com/office/officeart/2005/8/layout/hProcess4"/>
    <dgm:cxn modelId="{D2970AB6-B95D-4B2B-BBA7-EF279DD60791}" type="presParOf" srcId="{861774D3-8391-45CE-8180-90253345B3AB}" destId="{59887E16-CA14-4215-A9EE-52D1A5EE3C36}" srcOrd="4" destOrd="0" presId="urn:microsoft.com/office/officeart/2005/8/layout/hProcess4"/>
    <dgm:cxn modelId="{72BBBDDF-924B-498D-86D1-797224EEEB3E}" type="presParOf" srcId="{4E3DBEB1-BD10-4B9E-9EEC-44314454ECB7}" destId="{1D5B295D-B7E3-4852-AC7A-10CEEEDFFCF0}" srcOrd="1" destOrd="0" presId="urn:microsoft.com/office/officeart/2005/8/layout/hProcess4"/>
    <dgm:cxn modelId="{0593A2FC-375F-428B-A2BC-87225AF21A5B}" type="presParOf" srcId="{4E3DBEB1-BD10-4B9E-9EEC-44314454ECB7}" destId="{A6482C20-9444-4332-85DD-6E7124873E3D}" srcOrd="2" destOrd="0" presId="urn:microsoft.com/office/officeart/2005/8/layout/hProcess4"/>
    <dgm:cxn modelId="{01D625FB-2694-44E9-9849-FEA4D8A0986A}" type="presParOf" srcId="{A6482C20-9444-4332-85DD-6E7124873E3D}" destId="{144C31D4-340E-4B85-B768-443826DB2FF0}" srcOrd="0" destOrd="0" presId="urn:microsoft.com/office/officeart/2005/8/layout/hProcess4"/>
    <dgm:cxn modelId="{7EBA6E8C-FA33-4DF8-9D7D-33CAACC41C03}" type="presParOf" srcId="{A6482C20-9444-4332-85DD-6E7124873E3D}" destId="{89AB1558-E5F4-4DAE-A399-0E1CB8BFEB97}" srcOrd="1" destOrd="0" presId="urn:microsoft.com/office/officeart/2005/8/layout/hProcess4"/>
    <dgm:cxn modelId="{4079CC6E-69B8-48C6-90E6-914BC22FE2B5}" type="presParOf" srcId="{A6482C20-9444-4332-85DD-6E7124873E3D}" destId="{2D3C1E2B-03F5-4186-8C79-216A3CC9F758}" srcOrd="2" destOrd="0" presId="urn:microsoft.com/office/officeart/2005/8/layout/hProcess4"/>
    <dgm:cxn modelId="{DAD09588-D997-4367-BBBD-2A7AA18F11DC}" type="presParOf" srcId="{A6482C20-9444-4332-85DD-6E7124873E3D}" destId="{10FEC877-D2FD-4011-8D1E-E46DF12380F0}" srcOrd="3" destOrd="0" presId="urn:microsoft.com/office/officeart/2005/8/layout/hProcess4"/>
    <dgm:cxn modelId="{2449BF34-2E38-493F-93EB-1D9243E24766}" type="presParOf" srcId="{A6482C20-9444-4332-85DD-6E7124873E3D}" destId="{B5521C85-FF19-4320-AFCF-42DB788512AA}" srcOrd="4" destOrd="0" presId="urn:microsoft.com/office/officeart/2005/8/layout/hProcess4"/>
    <dgm:cxn modelId="{07496263-CF78-4169-8EF6-BD11AB1E6D6E}" type="presParOf" srcId="{4E3DBEB1-BD10-4B9E-9EEC-44314454ECB7}" destId="{9210A925-2135-4DDA-9AFF-29613512447A}" srcOrd="3" destOrd="0" presId="urn:microsoft.com/office/officeart/2005/8/layout/hProcess4"/>
    <dgm:cxn modelId="{AED80BDF-FA50-4094-9390-78857CF017D0}" type="presParOf" srcId="{4E3DBEB1-BD10-4B9E-9EEC-44314454ECB7}" destId="{3BC6C15C-3304-497F-8C4D-C87DA0A192DD}" srcOrd="4" destOrd="0" presId="urn:microsoft.com/office/officeart/2005/8/layout/hProcess4"/>
    <dgm:cxn modelId="{18834C5A-5458-440F-8E11-CC41C6A1C258}" type="presParOf" srcId="{3BC6C15C-3304-497F-8C4D-C87DA0A192DD}" destId="{D6D4E22C-3AA3-407D-9C46-69DACF8946C6}" srcOrd="0" destOrd="0" presId="urn:microsoft.com/office/officeart/2005/8/layout/hProcess4"/>
    <dgm:cxn modelId="{372A34AD-1815-4F0D-9A9C-887C582A90A9}" type="presParOf" srcId="{3BC6C15C-3304-497F-8C4D-C87DA0A192DD}" destId="{7511FD1A-1308-465C-9A6A-A7D597345492}" srcOrd="1" destOrd="0" presId="urn:microsoft.com/office/officeart/2005/8/layout/hProcess4"/>
    <dgm:cxn modelId="{EAA85CBE-097E-41C5-A270-87372255F44C}" type="presParOf" srcId="{3BC6C15C-3304-497F-8C4D-C87DA0A192DD}" destId="{950F5691-02BA-40A2-81D3-F2513B04A7BF}" srcOrd="2" destOrd="0" presId="urn:microsoft.com/office/officeart/2005/8/layout/hProcess4"/>
    <dgm:cxn modelId="{C7DDE93A-FB5F-40FE-9A89-A75E6AE4333D}" type="presParOf" srcId="{3BC6C15C-3304-497F-8C4D-C87DA0A192DD}" destId="{553B9EF0-D5AA-4540-A6B4-00A077676503}" srcOrd="3" destOrd="0" presId="urn:microsoft.com/office/officeart/2005/8/layout/hProcess4"/>
    <dgm:cxn modelId="{D13D4EB6-004B-4CB0-89D9-E76C6F8EB65E}" type="presParOf" srcId="{3BC6C15C-3304-497F-8C4D-C87DA0A192DD}" destId="{A2A61634-C1F0-446A-918C-1AA6ADD09BCB}"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31ADF-C746-499F-898D-30AD21B09FDB}"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sv-fi"/>
        </a:p>
      </dgm:t>
    </dgm:pt>
    <dgm:pt modelId="{5F1B09BB-C977-4B6D-B20D-559EB8FF9FFD}">
      <dgm:prSet phldrT="[Teksti]"/>
      <dgm:spPr>
        <a:solidFill>
          <a:srgbClr val="FFC000"/>
        </a:solidFill>
      </dgm:spPr>
      <dgm:t>
        <a:bodyPr/>
        <a:lstStyle/>
        <a:p>
          <a:pPr algn="ctr" rtl="0"/>
          <a:r>
            <a:rPr lang="sv-FI" b="1" i="0" u="none" baseline="0" dirty="0">
              <a:solidFill>
                <a:schemeClr val="tx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b="1" i="0" u="none" baseline="0" dirty="0">
              <a:solidFill>
                <a:schemeClr val="tx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a:t>
          </a:r>
        </a:p>
      </dgm:t>
    </dgm:pt>
    <dgm:pt modelId="{82A0A876-D75E-469C-BB4D-B84DCCCAF2AE}" type="parTrans" cxnId="{19599CEC-E66E-40DE-8EC6-993B9901E520}">
      <dgm:prSet/>
      <dgm:spPr/>
      <dgm:t>
        <a:bodyPr/>
        <a:lstStyle/>
        <a:p>
          <a:endParaRPr lang="sv-fi"/>
        </a:p>
      </dgm:t>
    </dgm:pt>
    <dgm:pt modelId="{7E203587-7786-4168-87B2-0AB6A199D71D}" type="sibTrans" cxnId="{19599CEC-E66E-40DE-8EC6-993B9901E520}">
      <dgm:prSet/>
      <dgm:spPr>
        <a:solidFill>
          <a:srgbClr val="FFC000"/>
        </a:solidFill>
      </dgm:spPr>
      <dgm:t>
        <a:bodyPr/>
        <a:lstStyle/>
        <a:p>
          <a:endParaRPr lang="sv-fi"/>
        </a:p>
      </dgm:t>
    </dgm:pt>
    <dgm:pt modelId="{C8B85417-1B38-4CD5-9019-BA354F728337}">
      <dgm:prSet phldrT="[Teksti]" custT="1"/>
      <dgm:spPr>
        <a:ln w="76200">
          <a:solidFill>
            <a:srgbClr val="FFC000"/>
          </a:solidFill>
        </a:ln>
      </dgm:spPr>
      <dgm:t>
        <a:bodyPr anchor="ctr"/>
        <a:lstStyle/>
        <a:p>
          <a:pPr algn="ctr" rtl="0">
            <a:buClrTx/>
            <a:buSzTx/>
            <a:buFontTx/>
            <a:buNone/>
          </a:pPr>
          <a:r>
            <a:rPr kumimoji="0" lang="sv-fi" sz="1700" b="1" i="0" u="none" strike="noStrike" cap="none" spc="0" normalizeH="0" baseline="0">
              <a:ln>
                <a:noFill/>
              </a:ln>
              <a:solidFill>
                <a:srgbClr val="000000"/>
              </a:solidFill>
              <a:effectLst/>
              <a:uLnTx/>
              <a:uFillTx/>
              <a:latin typeface="Georgia" panose="02040502050405020303" pitchFamily="18" charset="0"/>
              <a:ea typeface="+mn-ea"/>
              <a:cs typeface="+mn-cs"/>
            </a:rPr>
            <a:t>som avslutning på varje sammanträde, gruppkväll och hjälpuppgift</a:t>
          </a:r>
          <a:endParaRPr lang="sv-fi" sz="1700" b="1"/>
        </a:p>
      </dgm:t>
    </dgm:pt>
    <dgm:pt modelId="{DA0409FD-C210-41CA-86DC-234236A88666}" type="parTrans" cxnId="{3646623B-00D7-4B97-BC6A-123F6551CA67}">
      <dgm:prSet/>
      <dgm:spPr/>
      <dgm:t>
        <a:bodyPr/>
        <a:lstStyle/>
        <a:p>
          <a:endParaRPr lang="sv-fi"/>
        </a:p>
      </dgm:t>
    </dgm:pt>
    <dgm:pt modelId="{A3F0F2DC-A058-4801-9753-7788D55CDCE9}" type="sibTrans" cxnId="{3646623B-00D7-4B97-BC6A-123F6551CA67}">
      <dgm:prSet/>
      <dgm:spPr/>
      <dgm:t>
        <a:bodyPr/>
        <a:lstStyle/>
        <a:p>
          <a:endParaRPr lang="sv-fi"/>
        </a:p>
      </dgm:t>
    </dgm:pt>
    <dgm:pt modelId="{DED5C851-598A-4A07-8D2E-F8EC34D68B0E}">
      <dgm:prSet phldrT="[Teksti]"/>
      <dgm:spPr/>
      <dgm:t>
        <a:bodyPr/>
        <a:lstStyle/>
        <a:p>
          <a:pPr algn="ctr" rtl="0"/>
          <a:r>
            <a:rPr lang="sv-fi"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Avlastningssamtal</a:t>
          </a:r>
        </a:p>
      </dgm:t>
    </dgm:pt>
    <dgm:pt modelId="{1B41E156-66AB-4279-83F6-F428C3888FA0}" type="parTrans" cxnId="{EB1D079D-A303-446A-A7A8-9E493CD2838E}">
      <dgm:prSet/>
      <dgm:spPr/>
      <dgm:t>
        <a:bodyPr/>
        <a:lstStyle/>
        <a:p>
          <a:endParaRPr lang="sv-fi"/>
        </a:p>
      </dgm:t>
    </dgm:pt>
    <dgm:pt modelId="{BE267B8E-BC97-4B4C-A9F1-E260DFBEE023}" type="sibTrans" cxnId="{EB1D079D-A303-446A-A7A8-9E493CD2838E}">
      <dgm:prSet/>
      <dgm:spPr>
        <a:solidFill>
          <a:schemeClr val="accent1"/>
        </a:solidFill>
      </dgm:spPr>
      <dgm:t>
        <a:bodyPr/>
        <a:lstStyle/>
        <a:p>
          <a:endParaRPr lang="sv-fi"/>
        </a:p>
      </dgm:t>
    </dgm:pt>
    <dgm:pt modelId="{796E7D22-0321-4170-BDB7-6E6B038F278E}">
      <dgm:prSet phldrT="[Teksti]"/>
      <dgm:spPr>
        <a:solidFill>
          <a:srgbClr val="7030A0"/>
        </a:solidFill>
      </dgm:spPr>
      <dgm:t>
        <a:bodyPr/>
        <a:lstStyle/>
        <a:p>
          <a:pPr algn="ctr" rtl="0"/>
          <a:r>
            <a:rPr lang="sv-fi"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Extra stöd</a:t>
          </a:r>
        </a:p>
      </dgm:t>
    </dgm:pt>
    <dgm:pt modelId="{84A41B30-57A5-466A-AED1-6D703C78C4F5}" type="parTrans" cxnId="{DFC88E6A-34D4-4629-BF27-14E635DA64C9}">
      <dgm:prSet/>
      <dgm:spPr/>
      <dgm:t>
        <a:bodyPr/>
        <a:lstStyle/>
        <a:p>
          <a:endParaRPr lang="sv-fi"/>
        </a:p>
      </dgm:t>
    </dgm:pt>
    <dgm:pt modelId="{DF401079-645A-44F6-80D0-946F142F6FCA}" type="sibTrans" cxnId="{DFC88E6A-34D4-4629-BF27-14E635DA64C9}">
      <dgm:prSet/>
      <dgm:spPr/>
      <dgm:t>
        <a:bodyPr/>
        <a:lstStyle/>
        <a:p>
          <a:endParaRPr lang="sv-fi"/>
        </a:p>
      </dgm:t>
    </dgm:pt>
    <dgm:pt modelId="{DC9948DB-1893-4FE0-A497-36AAF3829993}">
      <dgm:prSet phldrT="[Teksti]" custT="1"/>
      <dgm:spPr>
        <a:ln w="76200">
          <a:solidFill>
            <a:schemeClr val="accent1"/>
          </a:solidFill>
        </a:ln>
      </dgm:spPr>
      <dgm:t>
        <a:bodyPr anchor="t"/>
        <a:lstStyle/>
        <a:p>
          <a:pPr algn="ctr" rtl="0">
            <a:buNone/>
          </a:pPr>
          <a:r>
            <a:rPr lang="sv-fi" sz="1700"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Om uppgiften, </a:t>
          </a:r>
          <a:endParaRPr lang="sv-fi" sz="1700">
            <a:latin typeface="Georgia" panose="02040502050405020303" pitchFamily="18" charset="0"/>
          </a:endParaRPr>
        </a:p>
      </dgm:t>
    </dgm:pt>
    <dgm:pt modelId="{8ECAA65E-149D-499C-A7A7-1D53AA0AA4D3}" type="parTrans" cxnId="{25619B97-5C1C-4189-A7FF-6B932932959E}">
      <dgm:prSet/>
      <dgm:spPr/>
      <dgm:t>
        <a:bodyPr/>
        <a:lstStyle/>
        <a:p>
          <a:endParaRPr lang="sv-fi"/>
        </a:p>
      </dgm:t>
    </dgm:pt>
    <dgm:pt modelId="{18D155B8-884C-4F86-8AAB-09596A80B28D}" type="sibTrans" cxnId="{25619B97-5C1C-4189-A7FF-6B932932959E}">
      <dgm:prSet/>
      <dgm:spPr/>
      <dgm:t>
        <a:bodyPr/>
        <a:lstStyle/>
        <a:p>
          <a:endParaRPr lang="sv-fi"/>
        </a:p>
      </dgm:t>
    </dgm:pt>
    <dgm:pt modelId="{374ECF15-F348-4514-8FB6-46D5E006806C}">
      <dgm:prSet phldrT="[Teksti]" custT="1"/>
      <dgm:spPr>
        <a:ln w="76200">
          <a:solidFill>
            <a:srgbClr val="FFC000"/>
          </a:solidFill>
        </a:ln>
      </dgm:spPr>
      <dgm:t>
        <a:bodyPr anchor="ctr"/>
        <a:lstStyle/>
        <a:p>
          <a:pPr algn="ctr" rtl="0">
            <a:buClrTx/>
            <a:buSzTx/>
            <a:buFontTx/>
            <a:buNone/>
          </a:pPr>
          <a:r>
            <a:rPr kumimoji="0" lang="sv-fi" sz="1700" b="1" i="0" u="none" strike="noStrike" cap="none" spc="0" normalizeH="0" baseline="0">
              <a:ln>
                <a:noFill/>
              </a:ln>
              <a:solidFill>
                <a:srgbClr val="000000"/>
              </a:solidFill>
              <a:effectLst/>
              <a:uLnTx/>
              <a:uFillTx/>
              <a:latin typeface="Georgia" panose="02040502050405020303" pitchFamily="18" charset="0"/>
              <a:ea typeface="+mn-ea"/>
              <a:cs typeface="+mn-cs"/>
            </a:rPr>
            <a:t>I verksamheten i vardagen</a:t>
          </a:r>
          <a:endParaRPr lang="sv-fi" sz="1600"/>
        </a:p>
      </dgm:t>
    </dgm:pt>
    <dgm:pt modelId="{41CEE194-1D38-43C5-8A0A-190AD7A814A6}" type="parTrans" cxnId="{37CEEE3C-C630-4266-B20E-04FC6C4C903A}">
      <dgm:prSet/>
      <dgm:spPr/>
      <dgm:t>
        <a:bodyPr/>
        <a:lstStyle/>
        <a:p>
          <a:endParaRPr lang="sv-fi"/>
        </a:p>
      </dgm:t>
    </dgm:pt>
    <dgm:pt modelId="{B0A7C4FC-0C6D-4729-9155-E17DCDBF8129}" type="sibTrans" cxnId="{37CEEE3C-C630-4266-B20E-04FC6C4C903A}">
      <dgm:prSet/>
      <dgm:spPr/>
      <dgm:t>
        <a:bodyPr/>
        <a:lstStyle/>
        <a:p>
          <a:endParaRPr lang="sv-fi"/>
        </a:p>
      </dgm:t>
    </dgm:pt>
    <dgm:pt modelId="{672C71D6-4DE9-4698-A1ED-4607A802E6C7}">
      <dgm:prSet phldrT="[Teksti]"/>
      <dgm:spPr>
        <a:ln w="76200">
          <a:solidFill>
            <a:srgbClr val="7030A0"/>
          </a:solidFill>
        </a:ln>
      </dgm:spPr>
      <dgm:t>
        <a:bodyPr anchor="ctr"/>
        <a:lstStyle/>
        <a:p>
          <a:pPr algn="ctr" rtl="0">
            <a:buClrTx/>
            <a:buSzTx/>
            <a:buFontTx/>
            <a:buNone/>
          </a:pPr>
          <a:r>
            <a:rPr kumimoji="0" lang="sv-fi" sz="1700" b="1" i="0" u="none" strike="noStrike" cap="none" spc="0" normalizeH="0" baseline="0">
              <a:ln>
                <a:noFill/>
              </a:ln>
              <a:solidFill>
                <a:schemeClr val="tx1"/>
              </a:solidFill>
              <a:effectLst/>
              <a:uLnTx/>
              <a:uFillTx/>
              <a:latin typeface="Georgia" panose="02040502050405020303" pitchFamily="18" charset="0"/>
              <a:ea typeface="+mn-ea"/>
              <a:cs typeface="+mn-cs"/>
            </a:rPr>
            <a:t>av den anställda,</a:t>
          </a:r>
          <a:endParaRPr lang="sv-fi" sz="1700" b="1">
            <a:solidFill>
              <a:schemeClr val="tx1"/>
            </a:solidFill>
          </a:endParaRPr>
        </a:p>
      </dgm:t>
    </dgm:pt>
    <dgm:pt modelId="{1F723020-99C4-4443-BBBD-5BBB18E99716}" type="parTrans" cxnId="{CA5147FB-55DE-409B-8351-61EA8FE0C950}">
      <dgm:prSet/>
      <dgm:spPr/>
      <dgm:t>
        <a:bodyPr/>
        <a:lstStyle/>
        <a:p>
          <a:endParaRPr lang="sv-fi"/>
        </a:p>
      </dgm:t>
    </dgm:pt>
    <dgm:pt modelId="{D2681CEE-AC74-45E8-B4FA-D459524AFBC8}" type="sibTrans" cxnId="{CA5147FB-55DE-409B-8351-61EA8FE0C950}">
      <dgm:prSet/>
      <dgm:spPr/>
      <dgm:t>
        <a:bodyPr/>
        <a:lstStyle/>
        <a:p>
          <a:endParaRPr lang="sv-fi"/>
        </a:p>
      </dgm:t>
    </dgm:pt>
    <dgm:pt modelId="{1F4F3C94-BA0F-46A0-808C-603F4030852C}">
      <dgm:prSet/>
      <dgm:spPr>
        <a:ln w="76200">
          <a:solidFill>
            <a:srgbClr val="7030A0"/>
          </a:solidFill>
        </a:ln>
      </dgm:spPr>
      <dgm:t>
        <a:bodyPr anchor="ctr"/>
        <a:lstStyle/>
        <a:p>
          <a:pPr algn="ctr" rtl="0">
            <a:buNone/>
          </a:pPr>
          <a:r>
            <a:rPr kumimoji="0" lang="sv-fi" sz="1700" b="1" i="0" u="none" strike="noStrike" cap="none" spc="0" normalizeH="0" baseline="0">
              <a:ln>
                <a:noFill/>
              </a:ln>
              <a:solidFill>
                <a:schemeClr val="tx1"/>
              </a:solidFill>
              <a:effectLst/>
              <a:uLnTx/>
              <a:uFillTx/>
              <a:latin typeface="Georgia" panose="02040502050405020303" pitchFamily="18" charset="0"/>
              <a:ea typeface="+mn-ea"/>
              <a:cs typeface="+mn-cs"/>
            </a:rPr>
            <a:t>den offentliga hälso- och sjukvården,</a:t>
          </a:r>
        </a:p>
      </dgm:t>
    </dgm:pt>
    <dgm:pt modelId="{BB1A4433-BF6F-4CF5-BA45-31AE8DE6BFBC}" type="parTrans" cxnId="{C38C00EB-B17A-43D8-AE2F-10D7929A50BA}">
      <dgm:prSet/>
      <dgm:spPr/>
      <dgm:t>
        <a:bodyPr/>
        <a:lstStyle/>
        <a:p>
          <a:endParaRPr lang="sv-fi"/>
        </a:p>
      </dgm:t>
    </dgm:pt>
    <dgm:pt modelId="{7D587950-A7B3-4859-8C53-62500BD5A06E}" type="sibTrans" cxnId="{C38C00EB-B17A-43D8-AE2F-10D7929A50BA}">
      <dgm:prSet/>
      <dgm:spPr/>
      <dgm:t>
        <a:bodyPr/>
        <a:lstStyle/>
        <a:p>
          <a:endParaRPr lang="sv-fi"/>
        </a:p>
      </dgm:t>
    </dgm:pt>
    <dgm:pt modelId="{ABAB1123-3931-46C0-B3EF-C34AECBA249B}">
      <dgm:prSet phldrT="[Teksti]"/>
      <dgm:spPr>
        <a:ln w="76200">
          <a:solidFill>
            <a:srgbClr val="7030A0"/>
          </a:solidFill>
        </a:ln>
      </dgm:spPr>
      <dgm:t>
        <a:bodyPr anchor="ctr"/>
        <a:lstStyle/>
        <a:p>
          <a:pPr algn="ctr" rtl="0">
            <a:buClrTx/>
            <a:buSzTx/>
            <a:buFontTx/>
            <a:buNone/>
          </a:pPr>
          <a:r>
            <a:rPr kumimoji="0" lang="sv-fi" sz="1700" b="1" i="0" u="none" strike="noStrike" cap="none" spc="0" normalizeH="0" baseline="0">
              <a:ln>
                <a:noFill/>
              </a:ln>
              <a:solidFill>
                <a:schemeClr val="tx1"/>
              </a:solidFill>
              <a:effectLst/>
              <a:uLnTx/>
              <a:uFillTx/>
              <a:latin typeface="Georgia" panose="02040502050405020303" pitchFamily="18" charset="0"/>
              <a:ea typeface="+mn-ea"/>
              <a:cs typeface="+mn-cs"/>
            </a:rPr>
            <a:t>Extra stöd</a:t>
          </a:r>
          <a:endParaRPr lang="sv-fi" sz="1700" b="1">
            <a:solidFill>
              <a:schemeClr val="tx1"/>
            </a:solidFill>
          </a:endParaRPr>
        </a:p>
      </dgm:t>
    </dgm:pt>
    <dgm:pt modelId="{80DA45B4-5DB9-4537-854F-AFCE421440BE}" type="parTrans" cxnId="{9599D3F3-8284-4503-9D66-71446B29FAAA}">
      <dgm:prSet/>
      <dgm:spPr/>
      <dgm:t>
        <a:bodyPr/>
        <a:lstStyle/>
        <a:p>
          <a:endParaRPr lang="sv-fi"/>
        </a:p>
      </dgm:t>
    </dgm:pt>
    <dgm:pt modelId="{FF0EAFE1-EE10-4027-B0E1-436116E83C3C}" type="sibTrans" cxnId="{9599D3F3-8284-4503-9D66-71446B29FAAA}">
      <dgm:prSet/>
      <dgm:spPr/>
      <dgm:t>
        <a:bodyPr/>
        <a:lstStyle/>
        <a:p>
          <a:endParaRPr lang="sv-fi"/>
        </a:p>
      </dgm:t>
    </dgm:pt>
    <dgm:pt modelId="{4A72E566-10CF-46A0-9B0B-1AD2279101BB}">
      <dgm:prSet/>
      <dgm:spPr>
        <a:ln w="76200">
          <a:solidFill>
            <a:srgbClr val="7030A0"/>
          </a:solidFill>
        </a:ln>
      </dgm:spPr>
      <dgm:t>
        <a:bodyPr anchor="ctr"/>
        <a:lstStyle/>
        <a:p>
          <a:pPr algn="ctr" rtl="0">
            <a:buNone/>
          </a:pPr>
          <a:r>
            <a:rPr kumimoji="0" lang="sv-fi" sz="1700" b="1" i="0" u="none" strike="noStrike" cap="none" spc="0" normalizeH="0" baseline="0">
              <a:ln>
                <a:noFill/>
              </a:ln>
              <a:solidFill>
                <a:schemeClr val="tx1"/>
              </a:solidFill>
              <a:effectLst/>
              <a:uLnTx/>
              <a:uFillTx/>
              <a:latin typeface="Georgia" panose="02040502050405020303" pitchFamily="18" charset="0"/>
              <a:ea typeface="+mn-ea"/>
              <a:cs typeface="+mn-cs"/>
            </a:rPr>
            <a:t>FRK:s psykologiska nationella beredskapsgrupp </a:t>
          </a:r>
        </a:p>
      </dgm:t>
    </dgm:pt>
    <dgm:pt modelId="{61E3C4EA-0E2F-47DE-A69F-7FA898C9D77B}" type="parTrans" cxnId="{091CD541-4FAC-4FC3-A928-EDB483E54BD3}">
      <dgm:prSet/>
      <dgm:spPr/>
      <dgm:t>
        <a:bodyPr/>
        <a:lstStyle/>
        <a:p>
          <a:endParaRPr lang="sv-fi"/>
        </a:p>
      </dgm:t>
    </dgm:pt>
    <dgm:pt modelId="{8BF5B5C9-125E-4CA9-8229-A1E02770476C}" type="sibTrans" cxnId="{091CD541-4FAC-4FC3-A928-EDB483E54BD3}">
      <dgm:prSet/>
      <dgm:spPr/>
      <dgm:t>
        <a:bodyPr/>
        <a:lstStyle/>
        <a:p>
          <a:endParaRPr lang="sv-fi"/>
        </a:p>
      </dgm:t>
    </dgm:pt>
    <dgm:pt modelId="{4C24A110-E1CB-4738-AD3A-D70FEC2122F8}">
      <dgm:prSet phldrT="[Teksti]" custT="1"/>
      <dgm:spPr>
        <a:ln w="76200">
          <a:solidFill>
            <a:schemeClr val="accent1"/>
          </a:solidFill>
        </a:ln>
      </dgm:spPr>
      <dgm:t>
        <a:bodyPr anchor="t"/>
        <a:lstStyle/>
        <a:p>
          <a:pPr algn="ctr" rtl="0">
            <a:buNone/>
          </a:pPr>
          <a:r>
            <a:rPr lang="sv-fi" sz="1700"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händelsen eller situationen har varit psykiskt belastande, ordnas avlastningssamtal</a:t>
          </a:r>
          <a:endParaRPr lang="sv-fi" sz="1700">
            <a:latin typeface="Georgia" panose="02040502050405020303" pitchFamily="18" charset="0"/>
          </a:endParaRPr>
        </a:p>
      </dgm:t>
    </dgm:pt>
    <dgm:pt modelId="{9B4EFAD9-CD30-4B5A-88E4-21C99B606C2E}" type="parTrans" cxnId="{831D6236-02A1-44A3-AB32-7891AD0113E0}">
      <dgm:prSet/>
      <dgm:spPr/>
      <dgm:t>
        <a:bodyPr/>
        <a:lstStyle/>
        <a:p>
          <a:endParaRPr lang="sv-fi"/>
        </a:p>
      </dgm:t>
    </dgm:pt>
    <dgm:pt modelId="{69C0D52A-A16D-4994-8DB2-73E67C4BFAFC}" type="sibTrans" cxnId="{831D6236-02A1-44A3-AB32-7891AD0113E0}">
      <dgm:prSet/>
      <dgm:spPr/>
      <dgm:t>
        <a:bodyPr/>
        <a:lstStyle/>
        <a:p>
          <a:endParaRPr lang="sv-fi"/>
        </a:p>
      </dgm:t>
    </dgm:pt>
    <dgm:pt modelId="{CA6D34E3-59C9-48BD-8305-31CAB14352EF}">
      <dgm:prSet phldrT="[Teksti]" custT="1"/>
      <dgm:spPr>
        <a:ln w="76200">
          <a:solidFill>
            <a:schemeClr val="accent1"/>
          </a:solidFill>
        </a:ln>
      </dgm:spPr>
      <dgm:t>
        <a:bodyPr anchor="t"/>
        <a:lstStyle/>
        <a:p>
          <a:pPr algn="ctr" rtl="0">
            <a:buNone/>
          </a:pPr>
          <a:endParaRPr lang="sv-fi" sz="700">
            <a:latin typeface="Georgia" panose="02040502050405020303" pitchFamily="18" charset="0"/>
          </a:endParaRPr>
        </a:p>
      </dgm:t>
    </dgm:pt>
    <dgm:pt modelId="{DB878B55-A916-4F12-A8C6-9AEC32837463}" type="parTrans" cxnId="{52C8E525-A8F5-43D6-B333-7204DE496D4E}">
      <dgm:prSet/>
      <dgm:spPr/>
      <dgm:t>
        <a:bodyPr/>
        <a:lstStyle/>
        <a:p>
          <a:endParaRPr lang="sv-fi"/>
        </a:p>
      </dgm:t>
    </dgm:pt>
    <dgm:pt modelId="{390AAB5D-AE8A-4B0E-97F4-346D2B701608}" type="sibTrans" cxnId="{52C8E525-A8F5-43D6-B333-7204DE496D4E}">
      <dgm:prSet/>
      <dgm:spPr/>
      <dgm:t>
        <a:bodyPr/>
        <a:lstStyle/>
        <a:p>
          <a:endParaRPr lang="sv-fi"/>
        </a:p>
      </dgm:t>
    </dgm:pt>
    <dgm:pt modelId="{421A85B0-63D2-446E-9193-E422A8FB0C4F}">
      <dgm:prSet phldrT="[Teksti]" custT="1"/>
      <dgm:spPr>
        <a:ln w="76200">
          <a:solidFill>
            <a:srgbClr val="FFC000"/>
          </a:solidFill>
        </a:ln>
      </dgm:spPr>
      <dgm:t>
        <a:bodyPr anchor="ctr"/>
        <a:lstStyle/>
        <a:p>
          <a:pPr algn="ctr" rtl="0">
            <a:buClrTx/>
            <a:buSzTx/>
            <a:buFontTx/>
            <a:buNone/>
          </a:pPr>
          <a:endParaRPr lang="sv-fi" sz="700"/>
        </a:p>
      </dgm:t>
    </dgm:pt>
    <dgm:pt modelId="{07A76EDD-C954-4181-BF91-4F0B75AD2E5B}" type="parTrans" cxnId="{D077EB49-04FF-44CC-9AFA-F50CA902064A}">
      <dgm:prSet/>
      <dgm:spPr/>
      <dgm:t>
        <a:bodyPr/>
        <a:lstStyle/>
        <a:p>
          <a:endParaRPr lang="sv-fi"/>
        </a:p>
      </dgm:t>
    </dgm:pt>
    <dgm:pt modelId="{BEAA1ECD-D31A-428C-8108-6B1952E060E1}" type="sibTrans" cxnId="{D077EB49-04FF-44CC-9AFA-F50CA902064A}">
      <dgm:prSet/>
      <dgm:spPr/>
      <dgm:t>
        <a:bodyPr/>
        <a:lstStyle/>
        <a:p>
          <a:endParaRPr lang="sv-fi"/>
        </a:p>
      </dgm:t>
    </dgm:pt>
    <dgm:pt modelId="{2C1CD5E5-BDD5-4043-9957-BC8E861093AC}" type="pres">
      <dgm:prSet presAssocID="{48231ADF-C746-499F-898D-30AD21B09FDB}" presName="Name0" presStyleCnt="0">
        <dgm:presLayoutVars>
          <dgm:dir/>
          <dgm:animLvl val="lvl"/>
          <dgm:resizeHandles val="exact"/>
        </dgm:presLayoutVars>
      </dgm:prSet>
      <dgm:spPr/>
    </dgm:pt>
    <dgm:pt modelId="{FC457A6A-3BE2-4B67-9C89-9CFE69FF11AE}" type="pres">
      <dgm:prSet presAssocID="{48231ADF-C746-499F-898D-30AD21B09FDB}" presName="tSp" presStyleCnt="0"/>
      <dgm:spPr/>
    </dgm:pt>
    <dgm:pt modelId="{DC1B0D72-64B1-4CD3-942E-1BB85B378AF6}" type="pres">
      <dgm:prSet presAssocID="{48231ADF-C746-499F-898D-30AD21B09FDB}" presName="bSp" presStyleCnt="0"/>
      <dgm:spPr/>
    </dgm:pt>
    <dgm:pt modelId="{4E3DBEB1-BD10-4B9E-9EEC-44314454ECB7}" type="pres">
      <dgm:prSet presAssocID="{48231ADF-C746-499F-898D-30AD21B09FDB}" presName="process" presStyleCnt="0"/>
      <dgm:spPr/>
    </dgm:pt>
    <dgm:pt modelId="{861774D3-8391-45CE-8180-90253345B3AB}" type="pres">
      <dgm:prSet presAssocID="{5F1B09BB-C977-4B6D-B20D-559EB8FF9FFD}" presName="composite1" presStyleCnt="0"/>
      <dgm:spPr/>
    </dgm:pt>
    <dgm:pt modelId="{B18BA2B5-8E25-4F5E-8025-3E858F45A2FF}" type="pres">
      <dgm:prSet presAssocID="{5F1B09BB-C977-4B6D-B20D-559EB8FF9FFD}" presName="dummyNode1" presStyleLbl="node1" presStyleIdx="0" presStyleCnt="3"/>
      <dgm:spPr/>
    </dgm:pt>
    <dgm:pt modelId="{60623C22-8C54-440D-AF5A-4F7E4313BE74}" type="pres">
      <dgm:prSet presAssocID="{5F1B09BB-C977-4B6D-B20D-559EB8FF9FFD}" presName="childNode1" presStyleLbl="bgAcc1" presStyleIdx="0" presStyleCnt="3" custScaleX="113581" custScaleY="109124" custLinFactNeighborX="-3968">
        <dgm:presLayoutVars>
          <dgm:bulletEnabled val="1"/>
        </dgm:presLayoutVars>
      </dgm:prSet>
      <dgm:spPr/>
    </dgm:pt>
    <dgm:pt modelId="{5DCDFB31-A5E2-46B3-BCBA-449105C4A867}" type="pres">
      <dgm:prSet presAssocID="{5F1B09BB-C977-4B6D-B20D-559EB8FF9FFD}" presName="childNode1tx" presStyleLbl="bgAcc1" presStyleIdx="0" presStyleCnt="3">
        <dgm:presLayoutVars>
          <dgm:bulletEnabled val="1"/>
        </dgm:presLayoutVars>
      </dgm:prSet>
      <dgm:spPr/>
    </dgm:pt>
    <dgm:pt modelId="{B7E63FB7-C05D-46A0-9416-4016011CDA27}" type="pres">
      <dgm:prSet presAssocID="{5F1B09BB-C977-4B6D-B20D-559EB8FF9FFD}" presName="parentNode1" presStyleLbl="node1" presStyleIdx="0" presStyleCnt="3">
        <dgm:presLayoutVars>
          <dgm:chMax val="1"/>
          <dgm:bulletEnabled val="1"/>
        </dgm:presLayoutVars>
      </dgm:prSet>
      <dgm:spPr/>
    </dgm:pt>
    <dgm:pt modelId="{59887E16-CA14-4215-A9EE-52D1A5EE3C36}" type="pres">
      <dgm:prSet presAssocID="{5F1B09BB-C977-4B6D-B20D-559EB8FF9FFD}" presName="connSite1" presStyleCnt="0"/>
      <dgm:spPr/>
    </dgm:pt>
    <dgm:pt modelId="{1D5B295D-B7E3-4852-AC7A-10CEEEDFFCF0}" type="pres">
      <dgm:prSet presAssocID="{7E203587-7786-4168-87B2-0AB6A199D71D}" presName="Name9" presStyleLbl="sibTrans2D1" presStyleIdx="0" presStyleCnt="2"/>
      <dgm:spPr/>
    </dgm:pt>
    <dgm:pt modelId="{A6482C20-9444-4332-85DD-6E7124873E3D}" type="pres">
      <dgm:prSet presAssocID="{DED5C851-598A-4A07-8D2E-F8EC34D68B0E}" presName="composite2" presStyleCnt="0"/>
      <dgm:spPr/>
    </dgm:pt>
    <dgm:pt modelId="{144C31D4-340E-4B85-B768-443826DB2FF0}" type="pres">
      <dgm:prSet presAssocID="{DED5C851-598A-4A07-8D2E-F8EC34D68B0E}" presName="dummyNode2" presStyleLbl="node1" presStyleIdx="0" presStyleCnt="3"/>
      <dgm:spPr/>
    </dgm:pt>
    <dgm:pt modelId="{89AB1558-E5F4-4DAE-A399-0E1CB8BFEB97}" type="pres">
      <dgm:prSet presAssocID="{DED5C851-598A-4A07-8D2E-F8EC34D68B0E}" presName="childNode2" presStyleLbl="bgAcc1" presStyleIdx="1" presStyleCnt="3" custScaleX="117624" custScaleY="110459">
        <dgm:presLayoutVars>
          <dgm:bulletEnabled val="1"/>
        </dgm:presLayoutVars>
      </dgm:prSet>
      <dgm:spPr/>
    </dgm:pt>
    <dgm:pt modelId="{2D3C1E2B-03F5-4186-8C79-216A3CC9F758}" type="pres">
      <dgm:prSet presAssocID="{DED5C851-598A-4A07-8D2E-F8EC34D68B0E}" presName="childNode2tx" presStyleLbl="bgAcc1" presStyleIdx="1" presStyleCnt="3">
        <dgm:presLayoutVars>
          <dgm:bulletEnabled val="1"/>
        </dgm:presLayoutVars>
      </dgm:prSet>
      <dgm:spPr/>
    </dgm:pt>
    <dgm:pt modelId="{10FEC877-D2FD-4011-8D1E-E46DF12380F0}" type="pres">
      <dgm:prSet presAssocID="{DED5C851-598A-4A07-8D2E-F8EC34D68B0E}" presName="parentNode2" presStyleLbl="node1" presStyleIdx="1" presStyleCnt="3" custLinFactNeighborX="3189" custLinFactNeighborY="-2291">
        <dgm:presLayoutVars>
          <dgm:chMax val="0"/>
          <dgm:bulletEnabled val="1"/>
        </dgm:presLayoutVars>
      </dgm:prSet>
      <dgm:spPr/>
    </dgm:pt>
    <dgm:pt modelId="{B5521C85-FF19-4320-AFCF-42DB788512AA}" type="pres">
      <dgm:prSet presAssocID="{DED5C851-598A-4A07-8D2E-F8EC34D68B0E}" presName="connSite2" presStyleCnt="0"/>
      <dgm:spPr/>
    </dgm:pt>
    <dgm:pt modelId="{9210A925-2135-4DDA-9AFF-29613512447A}" type="pres">
      <dgm:prSet presAssocID="{BE267B8E-BC97-4B4C-A9F1-E260DFBEE023}" presName="Name18" presStyleLbl="sibTrans2D1" presStyleIdx="1" presStyleCnt="2" custLinFactNeighborX="21575" custLinFactNeighborY="7233"/>
      <dgm:spPr/>
    </dgm:pt>
    <dgm:pt modelId="{3BC6C15C-3304-497F-8C4D-C87DA0A192DD}" type="pres">
      <dgm:prSet presAssocID="{796E7D22-0321-4170-BDB7-6E6B038F278E}" presName="composite1" presStyleCnt="0"/>
      <dgm:spPr/>
    </dgm:pt>
    <dgm:pt modelId="{D6D4E22C-3AA3-407D-9C46-69DACF8946C6}" type="pres">
      <dgm:prSet presAssocID="{796E7D22-0321-4170-BDB7-6E6B038F278E}" presName="dummyNode1" presStyleLbl="node1" presStyleIdx="1" presStyleCnt="3"/>
      <dgm:spPr/>
    </dgm:pt>
    <dgm:pt modelId="{7511FD1A-1308-465C-9A6A-A7D597345492}" type="pres">
      <dgm:prSet presAssocID="{796E7D22-0321-4170-BDB7-6E6B038F278E}" presName="childNode1" presStyleLbl="bgAcc1" presStyleIdx="2" presStyleCnt="3" custScaleX="119090" custScaleY="109623">
        <dgm:presLayoutVars>
          <dgm:bulletEnabled val="1"/>
        </dgm:presLayoutVars>
      </dgm:prSet>
      <dgm:spPr/>
    </dgm:pt>
    <dgm:pt modelId="{950F5691-02BA-40A2-81D3-F2513B04A7BF}" type="pres">
      <dgm:prSet presAssocID="{796E7D22-0321-4170-BDB7-6E6B038F278E}" presName="childNode1tx" presStyleLbl="bgAcc1" presStyleIdx="2" presStyleCnt="3">
        <dgm:presLayoutVars>
          <dgm:bulletEnabled val="1"/>
        </dgm:presLayoutVars>
      </dgm:prSet>
      <dgm:spPr/>
    </dgm:pt>
    <dgm:pt modelId="{553B9EF0-D5AA-4540-A6B4-00A077676503}" type="pres">
      <dgm:prSet presAssocID="{796E7D22-0321-4170-BDB7-6E6B038F278E}" presName="parentNode1" presStyleLbl="node1" presStyleIdx="2" presStyleCnt="3" custLinFactNeighborX="4285" custLinFactNeighborY="-1100">
        <dgm:presLayoutVars>
          <dgm:chMax val="1"/>
          <dgm:bulletEnabled val="1"/>
        </dgm:presLayoutVars>
      </dgm:prSet>
      <dgm:spPr/>
    </dgm:pt>
    <dgm:pt modelId="{A2A61634-C1F0-446A-918C-1AA6ADD09BCB}" type="pres">
      <dgm:prSet presAssocID="{796E7D22-0321-4170-BDB7-6E6B038F278E}" presName="connSite1" presStyleCnt="0"/>
      <dgm:spPr/>
    </dgm:pt>
  </dgm:ptLst>
  <dgm:cxnLst>
    <dgm:cxn modelId="{4FE50201-7BC1-41E4-ADAF-9A42E4716823}" type="presOf" srcId="{CA6D34E3-59C9-48BD-8305-31CAB14352EF}" destId="{89AB1558-E5F4-4DAE-A399-0E1CB8BFEB97}" srcOrd="0" destOrd="0" presId="urn:microsoft.com/office/officeart/2005/8/layout/hProcess4"/>
    <dgm:cxn modelId="{C38BE50A-1B5D-4CC2-9A1A-A16C5513DAB8}" type="presOf" srcId="{DED5C851-598A-4A07-8D2E-F8EC34D68B0E}" destId="{10FEC877-D2FD-4011-8D1E-E46DF12380F0}" srcOrd="0" destOrd="0" presId="urn:microsoft.com/office/officeart/2005/8/layout/hProcess4"/>
    <dgm:cxn modelId="{973DA51F-F535-44A7-BAAF-766C9FA26102}" type="presOf" srcId="{4A72E566-10CF-46A0-9B0B-1AD2279101BB}" destId="{7511FD1A-1308-465C-9A6A-A7D597345492}" srcOrd="0" destOrd="3" presId="urn:microsoft.com/office/officeart/2005/8/layout/hProcess4"/>
    <dgm:cxn modelId="{52C8E525-A8F5-43D6-B333-7204DE496D4E}" srcId="{DED5C851-598A-4A07-8D2E-F8EC34D68B0E}" destId="{CA6D34E3-59C9-48BD-8305-31CAB14352EF}" srcOrd="0" destOrd="0" parTransId="{DB878B55-A916-4F12-A8C6-9AEC32837463}" sibTransId="{390AAB5D-AE8A-4B0E-97F4-346D2B701608}"/>
    <dgm:cxn modelId="{79437828-A5AD-47CE-9F67-B52E830A8AD2}" type="presOf" srcId="{BE267B8E-BC97-4B4C-A9F1-E260DFBEE023}" destId="{9210A925-2135-4DDA-9AFF-29613512447A}" srcOrd="0" destOrd="0" presId="urn:microsoft.com/office/officeart/2005/8/layout/hProcess4"/>
    <dgm:cxn modelId="{D2D5B22A-64E8-4C9F-8C15-69629497C6E5}" type="presOf" srcId="{672C71D6-4DE9-4698-A1ED-4607A802E6C7}" destId="{7511FD1A-1308-465C-9A6A-A7D597345492}" srcOrd="0" destOrd="1" presId="urn:microsoft.com/office/officeart/2005/8/layout/hProcess4"/>
    <dgm:cxn modelId="{E4402734-7674-4C8B-9D21-D7AA6D6B8508}" type="presOf" srcId="{421A85B0-63D2-446E-9193-E422A8FB0C4F}" destId="{60623C22-8C54-440D-AF5A-4F7E4313BE74}" srcOrd="0" destOrd="0" presId="urn:microsoft.com/office/officeart/2005/8/layout/hProcess4"/>
    <dgm:cxn modelId="{831D6236-02A1-44A3-AB32-7891AD0113E0}" srcId="{DED5C851-598A-4A07-8D2E-F8EC34D68B0E}" destId="{4C24A110-E1CB-4738-AD3A-D70FEC2122F8}" srcOrd="2" destOrd="0" parTransId="{9B4EFAD9-CD30-4B5A-88E4-21C99B606C2E}" sibTransId="{69C0D52A-A16D-4994-8DB2-73E67C4BFAFC}"/>
    <dgm:cxn modelId="{3646623B-00D7-4B97-BC6A-123F6551CA67}" srcId="{5F1B09BB-C977-4B6D-B20D-559EB8FF9FFD}" destId="{C8B85417-1B38-4CD5-9019-BA354F728337}" srcOrd="2" destOrd="0" parTransId="{DA0409FD-C210-41CA-86DC-234236A88666}" sibTransId="{A3F0F2DC-A058-4801-9753-7788D55CDCE9}"/>
    <dgm:cxn modelId="{37CEEE3C-C630-4266-B20E-04FC6C4C903A}" srcId="{5F1B09BB-C977-4B6D-B20D-559EB8FF9FFD}" destId="{374ECF15-F348-4514-8FB6-46D5E006806C}" srcOrd="1" destOrd="0" parTransId="{41CEE194-1D38-43C5-8A0A-190AD7A814A6}" sibTransId="{B0A7C4FC-0C6D-4729-9155-E17DCDBF8129}"/>
    <dgm:cxn modelId="{9E2D585D-246D-42F3-930D-C8149AFF1141}" type="presOf" srcId="{4C24A110-E1CB-4738-AD3A-D70FEC2122F8}" destId="{2D3C1E2B-03F5-4186-8C79-216A3CC9F758}" srcOrd="1" destOrd="2" presId="urn:microsoft.com/office/officeart/2005/8/layout/hProcess4"/>
    <dgm:cxn modelId="{76866F60-47DD-42BD-B439-C1DBF29E2664}" type="presOf" srcId="{C8B85417-1B38-4CD5-9019-BA354F728337}" destId="{60623C22-8C54-440D-AF5A-4F7E4313BE74}" srcOrd="0" destOrd="2" presId="urn:microsoft.com/office/officeart/2005/8/layout/hProcess4"/>
    <dgm:cxn modelId="{091CD541-4FAC-4FC3-A928-EDB483E54BD3}" srcId="{796E7D22-0321-4170-BDB7-6E6B038F278E}" destId="{4A72E566-10CF-46A0-9B0B-1AD2279101BB}" srcOrd="3" destOrd="0" parTransId="{61E3C4EA-0E2F-47DE-A69F-7FA898C9D77B}" sibTransId="{8BF5B5C9-125E-4CA9-8229-A1E02770476C}"/>
    <dgm:cxn modelId="{D077EB49-04FF-44CC-9AFA-F50CA902064A}" srcId="{5F1B09BB-C977-4B6D-B20D-559EB8FF9FFD}" destId="{421A85B0-63D2-446E-9193-E422A8FB0C4F}" srcOrd="0" destOrd="0" parTransId="{07A76EDD-C954-4181-BF91-4F0B75AD2E5B}" sibTransId="{BEAA1ECD-D31A-428C-8108-6B1952E060E1}"/>
    <dgm:cxn modelId="{DFC88E6A-34D4-4629-BF27-14E635DA64C9}" srcId="{48231ADF-C746-499F-898D-30AD21B09FDB}" destId="{796E7D22-0321-4170-BDB7-6E6B038F278E}" srcOrd="2" destOrd="0" parTransId="{84A41B30-57A5-466A-AED1-6D703C78C4F5}" sibTransId="{DF401079-645A-44F6-80D0-946F142F6FCA}"/>
    <dgm:cxn modelId="{4E4E1E4B-18E9-4CAE-94BC-2DDC6E643CB0}" type="presOf" srcId="{672C71D6-4DE9-4698-A1ED-4607A802E6C7}" destId="{950F5691-02BA-40A2-81D3-F2513B04A7BF}" srcOrd="1" destOrd="1" presId="urn:microsoft.com/office/officeart/2005/8/layout/hProcess4"/>
    <dgm:cxn modelId="{CEE8F84B-3A7A-4A32-8E52-EF6A79869ADB}" type="presOf" srcId="{7E203587-7786-4168-87B2-0AB6A199D71D}" destId="{1D5B295D-B7E3-4852-AC7A-10CEEEDFFCF0}" srcOrd="0" destOrd="0" presId="urn:microsoft.com/office/officeart/2005/8/layout/hProcess4"/>
    <dgm:cxn modelId="{C78CF04C-86C3-4E3E-9107-91CD6B0D4238}" type="presOf" srcId="{796E7D22-0321-4170-BDB7-6E6B038F278E}" destId="{553B9EF0-D5AA-4540-A6B4-00A077676503}" srcOrd="0" destOrd="0" presId="urn:microsoft.com/office/officeart/2005/8/layout/hProcess4"/>
    <dgm:cxn modelId="{BBE3BA55-C4C1-40F5-A6C9-B65A4A3AF6DE}" type="presOf" srcId="{4C24A110-E1CB-4738-AD3A-D70FEC2122F8}" destId="{89AB1558-E5F4-4DAE-A399-0E1CB8BFEB97}" srcOrd="0" destOrd="2" presId="urn:microsoft.com/office/officeart/2005/8/layout/hProcess4"/>
    <dgm:cxn modelId="{5D64917A-884F-48AE-BC98-5B9835AA9C83}" type="presOf" srcId="{C8B85417-1B38-4CD5-9019-BA354F728337}" destId="{5DCDFB31-A5E2-46B3-BCBA-449105C4A867}" srcOrd="1" destOrd="2" presId="urn:microsoft.com/office/officeart/2005/8/layout/hProcess4"/>
    <dgm:cxn modelId="{4149937A-0D7E-4EFA-8B8C-914EC8DE2607}" type="presOf" srcId="{4A72E566-10CF-46A0-9B0B-1AD2279101BB}" destId="{950F5691-02BA-40A2-81D3-F2513B04A7BF}" srcOrd="1" destOrd="3" presId="urn:microsoft.com/office/officeart/2005/8/layout/hProcess4"/>
    <dgm:cxn modelId="{BF262D81-69D3-414E-AFA2-7036AA565CCA}" type="presOf" srcId="{DC9948DB-1893-4FE0-A497-36AAF3829993}" destId="{2D3C1E2B-03F5-4186-8C79-216A3CC9F758}" srcOrd="1" destOrd="1" presId="urn:microsoft.com/office/officeart/2005/8/layout/hProcess4"/>
    <dgm:cxn modelId="{D683EF83-2108-4FB8-9BE4-66A14EBF21B5}" type="presOf" srcId="{421A85B0-63D2-446E-9193-E422A8FB0C4F}" destId="{5DCDFB31-A5E2-46B3-BCBA-449105C4A867}" srcOrd="1" destOrd="0" presId="urn:microsoft.com/office/officeart/2005/8/layout/hProcess4"/>
    <dgm:cxn modelId="{25619B97-5C1C-4189-A7FF-6B932932959E}" srcId="{DED5C851-598A-4A07-8D2E-F8EC34D68B0E}" destId="{DC9948DB-1893-4FE0-A497-36AAF3829993}" srcOrd="1" destOrd="0" parTransId="{8ECAA65E-149D-499C-A7A7-1D53AA0AA4D3}" sibTransId="{18D155B8-884C-4F86-8AAB-09596A80B28D}"/>
    <dgm:cxn modelId="{EB1D079D-A303-446A-A7A8-9E493CD2838E}" srcId="{48231ADF-C746-499F-898D-30AD21B09FDB}" destId="{DED5C851-598A-4A07-8D2E-F8EC34D68B0E}" srcOrd="1" destOrd="0" parTransId="{1B41E156-66AB-4279-83F6-F428C3888FA0}" sibTransId="{BE267B8E-BC97-4B4C-A9F1-E260DFBEE023}"/>
    <dgm:cxn modelId="{238105B9-9C80-4C58-A98B-8D7C9AD28F44}" type="presOf" srcId="{374ECF15-F348-4514-8FB6-46D5E006806C}" destId="{60623C22-8C54-440D-AF5A-4F7E4313BE74}" srcOrd="0" destOrd="1" presId="urn:microsoft.com/office/officeart/2005/8/layout/hProcess4"/>
    <dgm:cxn modelId="{9E46A7BA-CBC7-4EB6-B521-8B6A459F1FC4}" type="presOf" srcId="{48231ADF-C746-499F-898D-30AD21B09FDB}" destId="{2C1CD5E5-BDD5-4043-9957-BC8E861093AC}" srcOrd="0" destOrd="0" presId="urn:microsoft.com/office/officeart/2005/8/layout/hProcess4"/>
    <dgm:cxn modelId="{A13FC7C0-E3EE-4A09-ABE6-04ED00537A06}" type="presOf" srcId="{1F4F3C94-BA0F-46A0-808C-603F4030852C}" destId="{7511FD1A-1308-465C-9A6A-A7D597345492}" srcOrd="0" destOrd="2" presId="urn:microsoft.com/office/officeart/2005/8/layout/hProcess4"/>
    <dgm:cxn modelId="{67D7BCC2-7683-44FB-AFC1-6A97FBB5680C}" type="presOf" srcId="{DC9948DB-1893-4FE0-A497-36AAF3829993}" destId="{89AB1558-E5F4-4DAE-A399-0E1CB8BFEB97}" srcOrd="0" destOrd="1" presId="urn:microsoft.com/office/officeart/2005/8/layout/hProcess4"/>
    <dgm:cxn modelId="{29C755C8-84E8-4E6A-A503-E4DF6F515D65}" type="presOf" srcId="{CA6D34E3-59C9-48BD-8305-31CAB14352EF}" destId="{2D3C1E2B-03F5-4186-8C79-216A3CC9F758}" srcOrd="1" destOrd="0" presId="urn:microsoft.com/office/officeart/2005/8/layout/hProcess4"/>
    <dgm:cxn modelId="{B36C8BC8-D46F-4229-9BB9-1BF3696B76AA}" type="presOf" srcId="{374ECF15-F348-4514-8FB6-46D5E006806C}" destId="{5DCDFB31-A5E2-46B3-BCBA-449105C4A867}" srcOrd="1" destOrd="1" presId="urn:microsoft.com/office/officeart/2005/8/layout/hProcess4"/>
    <dgm:cxn modelId="{26F369D9-2EA6-4C59-93FF-B52E2FD0E5B2}" type="presOf" srcId="{1F4F3C94-BA0F-46A0-808C-603F4030852C}" destId="{950F5691-02BA-40A2-81D3-F2513B04A7BF}" srcOrd="1" destOrd="2" presId="urn:microsoft.com/office/officeart/2005/8/layout/hProcess4"/>
    <dgm:cxn modelId="{CF5D0BDA-ADC0-4DCE-B34A-BAFBCD54374C}" type="presOf" srcId="{ABAB1123-3931-46C0-B3EF-C34AECBA249B}" destId="{7511FD1A-1308-465C-9A6A-A7D597345492}" srcOrd="0" destOrd="0" presId="urn:microsoft.com/office/officeart/2005/8/layout/hProcess4"/>
    <dgm:cxn modelId="{DA64A0DB-1C26-453F-8A8D-501733802657}" type="presOf" srcId="{5F1B09BB-C977-4B6D-B20D-559EB8FF9FFD}" destId="{B7E63FB7-C05D-46A0-9416-4016011CDA27}" srcOrd="0" destOrd="0" presId="urn:microsoft.com/office/officeart/2005/8/layout/hProcess4"/>
    <dgm:cxn modelId="{4F2C20DC-CE1E-4E8C-936B-99179239FA27}" type="presOf" srcId="{ABAB1123-3931-46C0-B3EF-C34AECBA249B}" destId="{950F5691-02BA-40A2-81D3-F2513B04A7BF}" srcOrd="1" destOrd="0" presId="urn:microsoft.com/office/officeart/2005/8/layout/hProcess4"/>
    <dgm:cxn modelId="{C38C00EB-B17A-43D8-AE2F-10D7929A50BA}" srcId="{796E7D22-0321-4170-BDB7-6E6B038F278E}" destId="{1F4F3C94-BA0F-46A0-808C-603F4030852C}" srcOrd="2" destOrd="0" parTransId="{BB1A4433-BF6F-4CF5-BA45-31AE8DE6BFBC}" sibTransId="{7D587950-A7B3-4859-8C53-62500BD5A06E}"/>
    <dgm:cxn modelId="{19599CEC-E66E-40DE-8EC6-993B9901E520}" srcId="{48231ADF-C746-499F-898D-30AD21B09FDB}" destId="{5F1B09BB-C977-4B6D-B20D-559EB8FF9FFD}" srcOrd="0" destOrd="0" parTransId="{82A0A876-D75E-469C-BB4D-B84DCCCAF2AE}" sibTransId="{7E203587-7786-4168-87B2-0AB6A199D71D}"/>
    <dgm:cxn modelId="{9599D3F3-8284-4503-9D66-71446B29FAAA}" srcId="{796E7D22-0321-4170-BDB7-6E6B038F278E}" destId="{ABAB1123-3931-46C0-B3EF-C34AECBA249B}" srcOrd="0" destOrd="0" parTransId="{80DA45B4-5DB9-4537-854F-AFCE421440BE}" sibTransId="{FF0EAFE1-EE10-4027-B0E1-436116E83C3C}"/>
    <dgm:cxn modelId="{CA5147FB-55DE-409B-8351-61EA8FE0C950}" srcId="{796E7D22-0321-4170-BDB7-6E6B038F278E}" destId="{672C71D6-4DE9-4698-A1ED-4607A802E6C7}" srcOrd="1" destOrd="0" parTransId="{1F723020-99C4-4443-BBBD-5BBB18E99716}" sibTransId="{D2681CEE-AC74-45E8-B4FA-D459524AFBC8}"/>
    <dgm:cxn modelId="{60A92A86-2B24-47C8-BB1E-5EACDB9C9494}" type="presParOf" srcId="{2C1CD5E5-BDD5-4043-9957-BC8E861093AC}" destId="{FC457A6A-3BE2-4B67-9C89-9CFE69FF11AE}" srcOrd="0" destOrd="0" presId="urn:microsoft.com/office/officeart/2005/8/layout/hProcess4"/>
    <dgm:cxn modelId="{F3936C1D-5B32-43BF-9F94-7BA8F37747D9}" type="presParOf" srcId="{2C1CD5E5-BDD5-4043-9957-BC8E861093AC}" destId="{DC1B0D72-64B1-4CD3-942E-1BB85B378AF6}" srcOrd="1" destOrd="0" presId="urn:microsoft.com/office/officeart/2005/8/layout/hProcess4"/>
    <dgm:cxn modelId="{034AECF6-0D15-4C7B-8C3E-9F7157504950}" type="presParOf" srcId="{2C1CD5E5-BDD5-4043-9957-BC8E861093AC}" destId="{4E3DBEB1-BD10-4B9E-9EEC-44314454ECB7}" srcOrd="2" destOrd="0" presId="urn:microsoft.com/office/officeart/2005/8/layout/hProcess4"/>
    <dgm:cxn modelId="{D92C1FC0-9951-4BA9-8C36-DEEB0B038771}" type="presParOf" srcId="{4E3DBEB1-BD10-4B9E-9EEC-44314454ECB7}" destId="{861774D3-8391-45CE-8180-90253345B3AB}" srcOrd="0" destOrd="0" presId="urn:microsoft.com/office/officeart/2005/8/layout/hProcess4"/>
    <dgm:cxn modelId="{ABE59821-BC7A-41A9-924B-0DA62AEE2FEB}" type="presParOf" srcId="{861774D3-8391-45CE-8180-90253345B3AB}" destId="{B18BA2B5-8E25-4F5E-8025-3E858F45A2FF}" srcOrd="0" destOrd="0" presId="urn:microsoft.com/office/officeart/2005/8/layout/hProcess4"/>
    <dgm:cxn modelId="{F4EC6634-718E-4550-800A-CFD10FEABAEF}" type="presParOf" srcId="{861774D3-8391-45CE-8180-90253345B3AB}" destId="{60623C22-8C54-440D-AF5A-4F7E4313BE74}" srcOrd="1" destOrd="0" presId="urn:microsoft.com/office/officeart/2005/8/layout/hProcess4"/>
    <dgm:cxn modelId="{8C953698-7567-499F-A3AA-B3DF2DF83B1F}" type="presParOf" srcId="{861774D3-8391-45CE-8180-90253345B3AB}" destId="{5DCDFB31-A5E2-46B3-BCBA-449105C4A867}" srcOrd="2" destOrd="0" presId="urn:microsoft.com/office/officeart/2005/8/layout/hProcess4"/>
    <dgm:cxn modelId="{642241CB-95DF-433D-B408-F162F69C1F62}" type="presParOf" srcId="{861774D3-8391-45CE-8180-90253345B3AB}" destId="{B7E63FB7-C05D-46A0-9416-4016011CDA27}" srcOrd="3" destOrd="0" presId="urn:microsoft.com/office/officeart/2005/8/layout/hProcess4"/>
    <dgm:cxn modelId="{D2970AB6-B95D-4B2B-BBA7-EF279DD60791}" type="presParOf" srcId="{861774D3-8391-45CE-8180-90253345B3AB}" destId="{59887E16-CA14-4215-A9EE-52D1A5EE3C36}" srcOrd="4" destOrd="0" presId="urn:microsoft.com/office/officeart/2005/8/layout/hProcess4"/>
    <dgm:cxn modelId="{72BBBDDF-924B-498D-86D1-797224EEEB3E}" type="presParOf" srcId="{4E3DBEB1-BD10-4B9E-9EEC-44314454ECB7}" destId="{1D5B295D-B7E3-4852-AC7A-10CEEEDFFCF0}" srcOrd="1" destOrd="0" presId="urn:microsoft.com/office/officeart/2005/8/layout/hProcess4"/>
    <dgm:cxn modelId="{0593A2FC-375F-428B-A2BC-87225AF21A5B}" type="presParOf" srcId="{4E3DBEB1-BD10-4B9E-9EEC-44314454ECB7}" destId="{A6482C20-9444-4332-85DD-6E7124873E3D}" srcOrd="2" destOrd="0" presId="urn:microsoft.com/office/officeart/2005/8/layout/hProcess4"/>
    <dgm:cxn modelId="{01D625FB-2694-44E9-9849-FEA4D8A0986A}" type="presParOf" srcId="{A6482C20-9444-4332-85DD-6E7124873E3D}" destId="{144C31D4-340E-4B85-B768-443826DB2FF0}" srcOrd="0" destOrd="0" presId="urn:microsoft.com/office/officeart/2005/8/layout/hProcess4"/>
    <dgm:cxn modelId="{7EBA6E8C-FA33-4DF8-9D7D-33CAACC41C03}" type="presParOf" srcId="{A6482C20-9444-4332-85DD-6E7124873E3D}" destId="{89AB1558-E5F4-4DAE-A399-0E1CB8BFEB97}" srcOrd="1" destOrd="0" presId="urn:microsoft.com/office/officeart/2005/8/layout/hProcess4"/>
    <dgm:cxn modelId="{4079CC6E-69B8-48C6-90E6-914BC22FE2B5}" type="presParOf" srcId="{A6482C20-9444-4332-85DD-6E7124873E3D}" destId="{2D3C1E2B-03F5-4186-8C79-216A3CC9F758}" srcOrd="2" destOrd="0" presId="urn:microsoft.com/office/officeart/2005/8/layout/hProcess4"/>
    <dgm:cxn modelId="{DAD09588-D997-4367-BBBD-2A7AA18F11DC}" type="presParOf" srcId="{A6482C20-9444-4332-85DD-6E7124873E3D}" destId="{10FEC877-D2FD-4011-8D1E-E46DF12380F0}" srcOrd="3" destOrd="0" presId="urn:microsoft.com/office/officeart/2005/8/layout/hProcess4"/>
    <dgm:cxn modelId="{2449BF34-2E38-493F-93EB-1D9243E24766}" type="presParOf" srcId="{A6482C20-9444-4332-85DD-6E7124873E3D}" destId="{B5521C85-FF19-4320-AFCF-42DB788512AA}" srcOrd="4" destOrd="0" presId="urn:microsoft.com/office/officeart/2005/8/layout/hProcess4"/>
    <dgm:cxn modelId="{07496263-CF78-4169-8EF6-BD11AB1E6D6E}" type="presParOf" srcId="{4E3DBEB1-BD10-4B9E-9EEC-44314454ECB7}" destId="{9210A925-2135-4DDA-9AFF-29613512447A}" srcOrd="3" destOrd="0" presId="urn:microsoft.com/office/officeart/2005/8/layout/hProcess4"/>
    <dgm:cxn modelId="{AED80BDF-FA50-4094-9390-78857CF017D0}" type="presParOf" srcId="{4E3DBEB1-BD10-4B9E-9EEC-44314454ECB7}" destId="{3BC6C15C-3304-497F-8C4D-C87DA0A192DD}" srcOrd="4" destOrd="0" presId="urn:microsoft.com/office/officeart/2005/8/layout/hProcess4"/>
    <dgm:cxn modelId="{18834C5A-5458-440F-8E11-CC41C6A1C258}" type="presParOf" srcId="{3BC6C15C-3304-497F-8C4D-C87DA0A192DD}" destId="{D6D4E22C-3AA3-407D-9C46-69DACF8946C6}" srcOrd="0" destOrd="0" presId="urn:microsoft.com/office/officeart/2005/8/layout/hProcess4"/>
    <dgm:cxn modelId="{372A34AD-1815-4F0D-9A9C-887C582A90A9}" type="presParOf" srcId="{3BC6C15C-3304-497F-8C4D-C87DA0A192DD}" destId="{7511FD1A-1308-465C-9A6A-A7D597345492}" srcOrd="1" destOrd="0" presId="urn:microsoft.com/office/officeart/2005/8/layout/hProcess4"/>
    <dgm:cxn modelId="{EAA85CBE-097E-41C5-A270-87372255F44C}" type="presParOf" srcId="{3BC6C15C-3304-497F-8C4D-C87DA0A192DD}" destId="{950F5691-02BA-40A2-81D3-F2513B04A7BF}" srcOrd="2" destOrd="0" presId="urn:microsoft.com/office/officeart/2005/8/layout/hProcess4"/>
    <dgm:cxn modelId="{C7DDE93A-FB5F-40FE-9A89-A75E6AE4333D}" type="presParOf" srcId="{3BC6C15C-3304-497F-8C4D-C87DA0A192DD}" destId="{553B9EF0-D5AA-4540-A6B4-00A077676503}" srcOrd="3" destOrd="0" presId="urn:microsoft.com/office/officeart/2005/8/layout/hProcess4"/>
    <dgm:cxn modelId="{D13D4EB6-004B-4CB0-89D9-E76C6F8EB65E}" type="presParOf" srcId="{3BC6C15C-3304-497F-8C4D-C87DA0A192DD}" destId="{A2A61634-C1F0-446A-918C-1AA6ADD09BCB}"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23C22-8C54-440D-AF5A-4F7E4313BE74}">
      <dsp:nvSpPr>
        <dsp:cNvPr id="0" name=""/>
        <dsp:cNvSpPr/>
      </dsp:nvSpPr>
      <dsp:spPr>
        <a:xfrm>
          <a:off x="0" y="1487721"/>
          <a:ext cx="3085064" cy="2444683"/>
        </a:xfrm>
        <a:prstGeom prst="roundRect">
          <a:avLst>
            <a:gd name="adj" fmla="val 10000"/>
          </a:avLst>
        </a:prstGeom>
        <a:solidFill>
          <a:schemeClr val="lt1">
            <a:alpha val="90000"/>
            <a:hueOff val="0"/>
            <a:satOff val="0"/>
            <a:lumOff val="0"/>
            <a:alphaOff val="0"/>
          </a:schemeClr>
        </a:solidFill>
        <a:ln w="762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ctr" anchorCtr="0">
          <a:noAutofit/>
        </a:bodyPr>
        <a:lstStyle/>
        <a:p>
          <a:pPr marL="57150" lvl="1" indent="-57150" algn="ctr" defTabSz="311150" rtl="0">
            <a:lnSpc>
              <a:spcPct val="90000"/>
            </a:lnSpc>
            <a:spcBef>
              <a:spcPct val="0"/>
            </a:spcBef>
            <a:spcAft>
              <a:spcPct val="15000"/>
            </a:spcAft>
            <a:buClrTx/>
            <a:buSzTx/>
            <a:buFontTx/>
            <a:buNone/>
          </a:pPr>
          <a:endParaRPr lang="sv-fi" sz="700" kern="1200"/>
        </a:p>
        <a:p>
          <a:pPr marL="171450" lvl="1" indent="-171450" algn="ctr" defTabSz="755650" rtl="0">
            <a:lnSpc>
              <a:spcPct val="90000"/>
            </a:lnSpc>
            <a:spcBef>
              <a:spcPct val="0"/>
            </a:spcBef>
            <a:spcAft>
              <a:spcPct val="15000"/>
            </a:spcAft>
            <a:buClrTx/>
            <a:buSzTx/>
            <a:buFontTx/>
            <a:buNone/>
          </a:pPr>
          <a:r>
            <a:rPr kumimoji="0" lang="sv-fi" sz="1700" b="1" i="0" u="none" strike="noStrike" kern="1200" cap="none" spc="0" normalizeH="0" baseline="0">
              <a:ln>
                <a:noFill/>
              </a:ln>
              <a:solidFill>
                <a:srgbClr val="000000"/>
              </a:solidFill>
              <a:effectLst/>
              <a:uLnTx/>
              <a:uFillTx/>
              <a:latin typeface="Georgia" panose="02040502050405020303" pitchFamily="18" charset="0"/>
              <a:ea typeface="+mn-ea"/>
              <a:cs typeface="+mn-cs"/>
            </a:rPr>
            <a:t>I verksamheten i vardagen</a:t>
          </a:r>
          <a:endParaRPr lang="sv-fi" sz="1600" kern="1200"/>
        </a:p>
        <a:p>
          <a:pPr marL="171450" lvl="1" indent="-171450" algn="ctr" defTabSz="755650" rtl="0">
            <a:lnSpc>
              <a:spcPct val="90000"/>
            </a:lnSpc>
            <a:spcBef>
              <a:spcPct val="0"/>
            </a:spcBef>
            <a:spcAft>
              <a:spcPct val="15000"/>
            </a:spcAft>
            <a:buClrTx/>
            <a:buSzTx/>
            <a:buFontTx/>
            <a:buNone/>
          </a:pPr>
          <a:r>
            <a:rPr kumimoji="0" lang="sv-fi" sz="1700" b="1" i="0" u="none" strike="noStrike" kern="1200" cap="none" spc="0" normalizeH="0" baseline="0">
              <a:ln>
                <a:noFill/>
              </a:ln>
              <a:solidFill>
                <a:srgbClr val="000000"/>
              </a:solidFill>
              <a:effectLst/>
              <a:uLnTx/>
              <a:uFillTx/>
              <a:latin typeface="Georgia" panose="02040502050405020303" pitchFamily="18" charset="0"/>
              <a:ea typeface="+mn-ea"/>
              <a:cs typeface="+mn-cs"/>
            </a:rPr>
            <a:t>som avslutning på varje sammanträde, gruppkväll och hjälpuppgift</a:t>
          </a:r>
          <a:endParaRPr lang="sv-fi" sz="1700" b="1" kern="1200"/>
        </a:p>
      </dsp:txBody>
      <dsp:txXfrm>
        <a:off x="56259" y="1543980"/>
        <a:ext cx="2972546" cy="1808304"/>
      </dsp:txXfrm>
    </dsp:sp>
    <dsp:sp modelId="{1D5B295D-B7E3-4852-AC7A-10CEEEDFFCF0}">
      <dsp:nvSpPr>
        <dsp:cNvPr id="0" name=""/>
        <dsp:cNvSpPr/>
      </dsp:nvSpPr>
      <dsp:spPr>
        <a:xfrm>
          <a:off x="1698670" y="1918822"/>
          <a:ext cx="3269409" cy="3269409"/>
        </a:xfrm>
        <a:prstGeom prst="leftCircularArrow">
          <a:avLst>
            <a:gd name="adj1" fmla="val 2885"/>
            <a:gd name="adj2" fmla="val 352780"/>
            <a:gd name="adj3" fmla="val 2128429"/>
            <a:gd name="adj4" fmla="val 9024627"/>
            <a:gd name="adj5" fmla="val 3366"/>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sp>
    <dsp:sp modelId="{B7E63FB7-C05D-46A0-9416-4016011CDA27}">
      <dsp:nvSpPr>
        <dsp:cNvPr id="0" name=""/>
        <dsp:cNvSpPr/>
      </dsp:nvSpPr>
      <dsp:spPr>
        <a:xfrm>
          <a:off x="793522" y="3350143"/>
          <a:ext cx="2414381" cy="960120"/>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sv-FI" sz="1900" b="1" i="0" u="none" kern="1200" baseline="0" dirty="0">
              <a:solidFill>
                <a:schemeClr val="tx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sz="1900" b="1" i="0" u="none" kern="1200" baseline="0" dirty="0">
              <a:solidFill>
                <a:schemeClr val="tx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a:t>
          </a:r>
        </a:p>
      </dsp:txBody>
      <dsp:txXfrm>
        <a:off x="821643" y="3378264"/>
        <a:ext cx="2358139" cy="903878"/>
      </dsp:txXfrm>
    </dsp:sp>
    <dsp:sp modelId="{89AB1558-E5F4-4DAE-A399-0E1CB8BFEB97}">
      <dsp:nvSpPr>
        <dsp:cNvPr id="0" name=""/>
        <dsp:cNvSpPr/>
      </dsp:nvSpPr>
      <dsp:spPr>
        <a:xfrm>
          <a:off x="3657042" y="1471201"/>
          <a:ext cx="3194879" cy="2474591"/>
        </a:xfrm>
        <a:prstGeom prst="roundRect">
          <a:avLst>
            <a:gd name="adj" fmla="val 10000"/>
          </a:avLst>
        </a:prstGeom>
        <a:solidFill>
          <a:schemeClr val="lt1">
            <a:alpha val="90000"/>
            <a:hueOff val="0"/>
            <a:satOff val="0"/>
            <a:lumOff val="0"/>
            <a:alphaOff val="0"/>
          </a:schemeClr>
        </a:solidFill>
        <a:ln w="762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ctr" defTabSz="311150" rtl="0">
            <a:lnSpc>
              <a:spcPct val="90000"/>
            </a:lnSpc>
            <a:spcBef>
              <a:spcPct val="0"/>
            </a:spcBef>
            <a:spcAft>
              <a:spcPct val="15000"/>
            </a:spcAft>
            <a:buNone/>
          </a:pPr>
          <a:endParaRPr lang="sv-fi" sz="700" kern="1200">
            <a:latin typeface="Georgia" panose="02040502050405020303" pitchFamily="18" charset="0"/>
          </a:endParaRPr>
        </a:p>
        <a:p>
          <a:pPr marL="171450" lvl="1" indent="-171450" algn="ctr" defTabSz="755650" rtl="0">
            <a:lnSpc>
              <a:spcPct val="90000"/>
            </a:lnSpc>
            <a:spcBef>
              <a:spcPct val="0"/>
            </a:spcBef>
            <a:spcAft>
              <a:spcPct val="15000"/>
            </a:spcAft>
            <a:buNone/>
          </a:pPr>
          <a:r>
            <a:rPr lang="sv-fi" sz="1700" b="1" i="0" u="none" kern="1200"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Om uppgiften, </a:t>
          </a:r>
          <a:endParaRPr lang="sv-fi" sz="1700" kern="1200">
            <a:latin typeface="Georgia" panose="02040502050405020303" pitchFamily="18" charset="0"/>
          </a:endParaRPr>
        </a:p>
        <a:p>
          <a:pPr marL="171450" lvl="1" indent="-171450" algn="ctr" defTabSz="755650" rtl="0">
            <a:lnSpc>
              <a:spcPct val="90000"/>
            </a:lnSpc>
            <a:spcBef>
              <a:spcPct val="0"/>
            </a:spcBef>
            <a:spcAft>
              <a:spcPct val="15000"/>
            </a:spcAft>
            <a:buNone/>
          </a:pPr>
          <a:r>
            <a:rPr lang="sv-fi" sz="1700" b="1" i="0" u="none" kern="1200"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händelsen eller situationen har varit psykiskt belastande, ordnas avlastningssamtal</a:t>
          </a:r>
          <a:endParaRPr lang="sv-fi" sz="1700" kern="1200">
            <a:latin typeface="Georgia" panose="02040502050405020303" pitchFamily="18" charset="0"/>
          </a:endParaRPr>
        </a:p>
      </dsp:txBody>
      <dsp:txXfrm>
        <a:off x="3713989" y="2058417"/>
        <a:ext cx="3080985" cy="1830427"/>
      </dsp:txXfrm>
    </dsp:sp>
    <dsp:sp modelId="{9210A925-2135-4DDA-9AFF-29613512447A}">
      <dsp:nvSpPr>
        <dsp:cNvPr id="0" name=""/>
        <dsp:cNvSpPr/>
      </dsp:nvSpPr>
      <dsp:spPr>
        <a:xfrm>
          <a:off x="6272974" y="461760"/>
          <a:ext cx="3550925" cy="3550925"/>
        </a:xfrm>
        <a:prstGeom prst="circularArrow">
          <a:avLst>
            <a:gd name="adj1" fmla="val 2656"/>
            <a:gd name="adj2" fmla="val 323081"/>
            <a:gd name="adj3" fmla="val 19527472"/>
            <a:gd name="adj4" fmla="val 12601575"/>
            <a:gd name="adj5" fmla="val 3099"/>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10FEC877-D2FD-4011-8D1E-E46DF12380F0}">
      <dsp:nvSpPr>
        <dsp:cNvPr id="0" name=""/>
        <dsp:cNvSpPr/>
      </dsp:nvSpPr>
      <dsp:spPr>
        <a:xfrm>
          <a:off x="4576982" y="1086300"/>
          <a:ext cx="2414381" cy="9601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sv-fi" sz="1900" b="1" i="0" u="none" kern="1200"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Avlastningssamtal</a:t>
          </a:r>
        </a:p>
      </dsp:txBody>
      <dsp:txXfrm>
        <a:off x="4605103" y="1114421"/>
        <a:ext cx="2358139" cy="903878"/>
      </dsp:txXfrm>
    </dsp:sp>
    <dsp:sp modelId="{7511FD1A-1308-465C-9A6A-A7D597345492}">
      <dsp:nvSpPr>
        <dsp:cNvPr id="0" name=""/>
        <dsp:cNvSpPr/>
      </dsp:nvSpPr>
      <dsp:spPr>
        <a:xfrm>
          <a:off x="7363507" y="1482172"/>
          <a:ext cx="3234698" cy="2455862"/>
        </a:xfrm>
        <a:prstGeom prst="roundRect">
          <a:avLst>
            <a:gd name="adj" fmla="val 10000"/>
          </a:avLst>
        </a:prstGeom>
        <a:solidFill>
          <a:schemeClr val="lt1">
            <a:alpha val="90000"/>
            <a:hueOff val="0"/>
            <a:satOff val="0"/>
            <a:lumOff val="0"/>
            <a:alphaOff val="0"/>
          </a:schemeClr>
        </a:solidFill>
        <a:ln w="762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ctr" anchorCtr="0">
          <a:noAutofit/>
        </a:bodyPr>
        <a:lstStyle/>
        <a:p>
          <a:pPr marL="171450" lvl="1" indent="-171450" algn="ctr" defTabSz="755650" rtl="0">
            <a:lnSpc>
              <a:spcPct val="90000"/>
            </a:lnSpc>
            <a:spcBef>
              <a:spcPct val="0"/>
            </a:spcBef>
            <a:spcAft>
              <a:spcPct val="15000"/>
            </a:spcAft>
            <a:buClrTx/>
            <a:buSzTx/>
            <a:buFontTx/>
            <a:buNone/>
          </a:pPr>
          <a:r>
            <a:rPr kumimoji="0" lang="sv-fi" sz="1700" b="1" i="0" u="none" strike="noStrike" kern="1200" cap="none" spc="0" normalizeH="0" baseline="0">
              <a:ln>
                <a:noFill/>
              </a:ln>
              <a:solidFill>
                <a:schemeClr val="tx1"/>
              </a:solidFill>
              <a:effectLst/>
              <a:uLnTx/>
              <a:uFillTx/>
              <a:latin typeface="Georgia" panose="02040502050405020303" pitchFamily="18" charset="0"/>
              <a:ea typeface="+mn-ea"/>
              <a:cs typeface="+mn-cs"/>
            </a:rPr>
            <a:t>Extra stöd</a:t>
          </a:r>
          <a:endParaRPr lang="sv-fi" sz="1700" b="1" kern="1200">
            <a:solidFill>
              <a:schemeClr val="tx1"/>
            </a:solidFill>
          </a:endParaRPr>
        </a:p>
        <a:p>
          <a:pPr marL="171450" lvl="1" indent="-171450" algn="ctr" defTabSz="755650" rtl="0">
            <a:lnSpc>
              <a:spcPct val="90000"/>
            </a:lnSpc>
            <a:spcBef>
              <a:spcPct val="0"/>
            </a:spcBef>
            <a:spcAft>
              <a:spcPct val="15000"/>
            </a:spcAft>
            <a:buClrTx/>
            <a:buSzTx/>
            <a:buFontTx/>
            <a:buNone/>
          </a:pPr>
          <a:r>
            <a:rPr kumimoji="0" lang="sv-fi" sz="1700" b="1" i="0" u="none" strike="noStrike" kern="1200" cap="none" spc="0" normalizeH="0" baseline="0">
              <a:ln>
                <a:noFill/>
              </a:ln>
              <a:solidFill>
                <a:schemeClr val="tx1"/>
              </a:solidFill>
              <a:effectLst/>
              <a:uLnTx/>
              <a:uFillTx/>
              <a:latin typeface="Georgia" panose="02040502050405020303" pitchFamily="18" charset="0"/>
              <a:ea typeface="+mn-ea"/>
              <a:cs typeface="+mn-cs"/>
            </a:rPr>
            <a:t>av den anställda,</a:t>
          </a:r>
          <a:endParaRPr lang="sv-fi" sz="1700" b="1" kern="1200">
            <a:solidFill>
              <a:schemeClr val="tx1"/>
            </a:solidFill>
          </a:endParaRPr>
        </a:p>
        <a:p>
          <a:pPr marL="171450" lvl="1" indent="-171450" algn="ctr" defTabSz="755650" rtl="0">
            <a:lnSpc>
              <a:spcPct val="90000"/>
            </a:lnSpc>
            <a:spcBef>
              <a:spcPct val="0"/>
            </a:spcBef>
            <a:spcAft>
              <a:spcPct val="15000"/>
            </a:spcAft>
            <a:buNone/>
          </a:pPr>
          <a:r>
            <a:rPr kumimoji="0" lang="sv-fi" sz="1700" b="1" i="0" u="none" strike="noStrike" kern="1200" cap="none" spc="0" normalizeH="0" baseline="0">
              <a:ln>
                <a:noFill/>
              </a:ln>
              <a:solidFill>
                <a:schemeClr val="tx1"/>
              </a:solidFill>
              <a:effectLst/>
              <a:uLnTx/>
              <a:uFillTx/>
              <a:latin typeface="Georgia" panose="02040502050405020303" pitchFamily="18" charset="0"/>
              <a:ea typeface="+mn-ea"/>
              <a:cs typeface="+mn-cs"/>
            </a:rPr>
            <a:t>den offentliga hälso- och sjukvården,</a:t>
          </a:r>
        </a:p>
        <a:p>
          <a:pPr marL="171450" lvl="1" indent="-171450" algn="ctr" defTabSz="755650" rtl="0">
            <a:lnSpc>
              <a:spcPct val="90000"/>
            </a:lnSpc>
            <a:spcBef>
              <a:spcPct val="0"/>
            </a:spcBef>
            <a:spcAft>
              <a:spcPct val="15000"/>
            </a:spcAft>
            <a:buNone/>
          </a:pPr>
          <a:r>
            <a:rPr kumimoji="0" lang="sv-fi" sz="1700" b="1" i="0" u="none" strike="noStrike" kern="1200" cap="none" spc="0" normalizeH="0" baseline="0">
              <a:ln>
                <a:noFill/>
              </a:ln>
              <a:solidFill>
                <a:schemeClr val="tx1"/>
              </a:solidFill>
              <a:effectLst/>
              <a:uLnTx/>
              <a:uFillTx/>
              <a:latin typeface="Georgia" panose="02040502050405020303" pitchFamily="18" charset="0"/>
              <a:ea typeface="+mn-ea"/>
              <a:cs typeface="+mn-cs"/>
            </a:rPr>
            <a:t>FRK:s psykologiska nationella beredskapsgrupp </a:t>
          </a:r>
        </a:p>
      </dsp:txBody>
      <dsp:txXfrm>
        <a:off x="7420023" y="1538688"/>
        <a:ext cx="3121666" cy="1816574"/>
      </dsp:txXfrm>
    </dsp:sp>
    <dsp:sp modelId="{553B9EF0-D5AA-4540-A6B4-00A077676503}">
      <dsp:nvSpPr>
        <dsp:cNvPr id="0" name=""/>
        <dsp:cNvSpPr/>
      </dsp:nvSpPr>
      <dsp:spPr>
        <a:xfrm>
          <a:off x="8231847" y="3339622"/>
          <a:ext cx="2414381" cy="960120"/>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sv-fi" sz="1900" b="1" i="0" u="none" kern="1200"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Extra stöd</a:t>
          </a:r>
        </a:p>
      </dsp:txBody>
      <dsp:txXfrm>
        <a:off x="8259968" y="3367743"/>
        <a:ext cx="2358139" cy="9038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23C22-8C54-440D-AF5A-4F7E4313BE74}">
      <dsp:nvSpPr>
        <dsp:cNvPr id="0" name=""/>
        <dsp:cNvSpPr/>
      </dsp:nvSpPr>
      <dsp:spPr>
        <a:xfrm>
          <a:off x="0" y="1487721"/>
          <a:ext cx="3085064" cy="2444683"/>
        </a:xfrm>
        <a:prstGeom prst="roundRect">
          <a:avLst>
            <a:gd name="adj" fmla="val 10000"/>
          </a:avLst>
        </a:prstGeom>
        <a:solidFill>
          <a:schemeClr val="lt1">
            <a:alpha val="90000"/>
            <a:hueOff val="0"/>
            <a:satOff val="0"/>
            <a:lumOff val="0"/>
            <a:alphaOff val="0"/>
          </a:schemeClr>
        </a:solidFill>
        <a:ln w="762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ctr" anchorCtr="0">
          <a:noAutofit/>
        </a:bodyPr>
        <a:lstStyle/>
        <a:p>
          <a:pPr marL="57150" lvl="1" indent="-57150" algn="ctr" defTabSz="311150" rtl="0">
            <a:lnSpc>
              <a:spcPct val="90000"/>
            </a:lnSpc>
            <a:spcBef>
              <a:spcPct val="0"/>
            </a:spcBef>
            <a:spcAft>
              <a:spcPct val="15000"/>
            </a:spcAft>
            <a:buClrTx/>
            <a:buSzTx/>
            <a:buFontTx/>
            <a:buNone/>
          </a:pPr>
          <a:endParaRPr lang="sv-fi" sz="700" kern="1200"/>
        </a:p>
        <a:p>
          <a:pPr marL="171450" lvl="1" indent="-171450" algn="ctr" defTabSz="755650" rtl="0">
            <a:lnSpc>
              <a:spcPct val="90000"/>
            </a:lnSpc>
            <a:spcBef>
              <a:spcPct val="0"/>
            </a:spcBef>
            <a:spcAft>
              <a:spcPct val="15000"/>
            </a:spcAft>
            <a:buClrTx/>
            <a:buSzTx/>
            <a:buFontTx/>
            <a:buNone/>
          </a:pPr>
          <a:r>
            <a:rPr kumimoji="0" lang="sv-fi" sz="1700" b="1" i="0" u="none" strike="noStrike" kern="1200" cap="none" spc="0" normalizeH="0" baseline="0">
              <a:ln>
                <a:noFill/>
              </a:ln>
              <a:solidFill>
                <a:srgbClr val="000000"/>
              </a:solidFill>
              <a:effectLst/>
              <a:uLnTx/>
              <a:uFillTx/>
              <a:latin typeface="Georgia" panose="02040502050405020303" pitchFamily="18" charset="0"/>
              <a:ea typeface="+mn-ea"/>
              <a:cs typeface="+mn-cs"/>
            </a:rPr>
            <a:t>I verksamheten i vardagen</a:t>
          </a:r>
          <a:endParaRPr lang="sv-fi" sz="1600" kern="1200"/>
        </a:p>
        <a:p>
          <a:pPr marL="171450" lvl="1" indent="-171450" algn="ctr" defTabSz="755650" rtl="0">
            <a:lnSpc>
              <a:spcPct val="90000"/>
            </a:lnSpc>
            <a:spcBef>
              <a:spcPct val="0"/>
            </a:spcBef>
            <a:spcAft>
              <a:spcPct val="15000"/>
            </a:spcAft>
            <a:buClrTx/>
            <a:buSzTx/>
            <a:buFontTx/>
            <a:buNone/>
          </a:pPr>
          <a:r>
            <a:rPr kumimoji="0" lang="sv-fi" sz="1700" b="1" i="0" u="none" strike="noStrike" kern="1200" cap="none" spc="0" normalizeH="0" baseline="0">
              <a:ln>
                <a:noFill/>
              </a:ln>
              <a:solidFill>
                <a:srgbClr val="000000"/>
              </a:solidFill>
              <a:effectLst/>
              <a:uLnTx/>
              <a:uFillTx/>
              <a:latin typeface="Georgia" panose="02040502050405020303" pitchFamily="18" charset="0"/>
              <a:ea typeface="+mn-ea"/>
              <a:cs typeface="+mn-cs"/>
            </a:rPr>
            <a:t>som avslutning på varje sammanträde, gruppkväll och hjälpuppgift</a:t>
          </a:r>
          <a:endParaRPr lang="sv-fi" sz="1700" b="1" kern="1200"/>
        </a:p>
      </dsp:txBody>
      <dsp:txXfrm>
        <a:off x="56259" y="1543980"/>
        <a:ext cx="2972546" cy="1808304"/>
      </dsp:txXfrm>
    </dsp:sp>
    <dsp:sp modelId="{1D5B295D-B7E3-4852-AC7A-10CEEEDFFCF0}">
      <dsp:nvSpPr>
        <dsp:cNvPr id="0" name=""/>
        <dsp:cNvSpPr/>
      </dsp:nvSpPr>
      <dsp:spPr>
        <a:xfrm>
          <a:off x="1698670" y="1918822"/>
          <a:ext cx="3269409" cy="3269409"/>
        </a:xfrm>
        <a:prstGeom prst="leftCircularArrow">
          <a:avLst>
            <a:gd name="adj1" fmla="val 2885"/>
            <a:gd name="adj2" fmla="val 352780"/>
            <a:gd name="adj3" fmla="val 2128429"/>
            <a:gd name="adj4" fmla="val 9024627"/>
            <a:gd name="adj5" fmla="val 3366"/>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sp>
    <dsp:sp modelId="{B7E63FB7-C05D-46A0-9416-4016011CDA27}">
      <dsp:nvSpPr>
        <dsp:cNvPr id="0" name=""/>
        <dsp:cNvSpPr/>
      </dsp:nvSpPr>
      <dsp:spPr>
        <a:xfrm>
          <a:off x="793522" y="3350143"/>
          <a:ext cx="2414381" cy="960120"/>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sv-FI" sz="1900" b="1" i="0" u="none" kern="1200" baseline="0" dirty="0">
              <a:solidFill>
                <a:schemeClr val="tx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sz="1900" b="1" i="0" u="none" kern="1200" baseline="0" dirty="0">
              <a:solidFill>
                <a:schemeClr val="tx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a:t>
          </a:r>
        </a:p>
      </dsp:txBody>
      <dsp:txXfrm>
        <a:off x="821643" y="3378264"/>
        <a:ext cx="2358139" cy="903878"/>
      </dsp:txXfrm>
    </dsp:sp>
    <dsp:sp modelId="{89AB1558-E5F4-4DAE-A399-0E1CB8BFEB97}">
      <dsp:nvSpPr>
        <dsp:cNvPr id="0" name=""/>
        <dsp:cNvSpPr/>
      </dsp:nvSpPr>
      <dsp:spPr>
        <a:xfrm>
          <a:off x="3657042" y="1471201"/>
          <a:ext cx="3194879" cy="2474591"/>
        </a:xfrm>
        <a:prstGeom prst="roundRect">
          <a:avLst>
            <a:gd name="adj" fmla="val 10000"/>
          </a:avLst>
        </a:prstGeom>
        <a:solidFill>
          <a:schemeClr val="lt1">
            <a:alpha val="90000"/>
            <a:hueOff val="0"/>
            <a:satOff val="0"/>
            <a:lumOff val="0"/>
            <a:alphaOff val="0"/>
          </a:schemeClr>
        </a:solidFill>
        <a:ln w="762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ctr" defTabSz="311150" rtl="0">
            <a:lnSpc>
              <a:spcPct val="90000"/>
            </a:lnSpc>
            <a:spcBef>
              <a:spcPct val="0"/>
            </a:spcBef>
            <a:spcAft>
              <a:spcPct val="15000"/>
            </a:spcAft>
            <a:buNone/>
          </a:pPr>
          <a:endParaRPr lang="sv-fi" sz="700" kern="1200">
            <a:latin typeface="Georgia" panose="02040502050405020303" pitchFamily="18" charset="0"/>
          </a:endParaRPr>
        </a:p>
        <a:p>
          <a:pPr marL="171450" lvl="1" indent="-171450" algn="ctr" defTabSz="755650" rtl="0">
            <a:lnSpc>
              <a:spcPct val="90000"/>
            </a:lnSpc>
            <a:spcBef>
              <a:spcPct val="0"/>
            </a:spcBef>
            <a:spcAft>
              <a:spcPct val="15000"/>
            </a:spcAft>
            <a:buNone/>
          </a:pPr>
          <a:r>
            <a:rPr lang="sv-fi" sz="1700" b="1" i="0" u="none" kern="1200"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Om uppgiften, </a:t>
          </a:r>
          <a:endParaRPr lang="sv-fi" sz="1700" kern="1200">
            <a:latin typeface="Georgia" panose="02040502050405020303" pitchFamily="18" charset="0"/>
          </a:endParaRPr>
        </a:p>
        <a:p>
          <a:pPr marL="171450" lvl="1" indent="-171450" algn="ctr" defTabSz="755650" rtl="0">
            <a:lnSpc>
              <a:spcPct val="90000"/>
            </a:lnSpc>
            <a:spcBef>
              <a:spcPct val="0"/>
            </a:spcBef>
            <a:spcAft>
              <a:spcPct val="15000"/>
            </a:spcAft>
            <a:buNone/>
          </a:pPr>
          <a:r>
            <a:rPr lang="sv-fi" sz="1700" b="1" i="0" u="none" kern="1200"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händelsen eller situationen har varit psykiskt belastande, ordnas avlastningssamtal</a:t>
          </a:r>
          <a:endParaRPr lang="sv-fi" sz="1700" kern="1200">
            <a:latin typeface="Georgia" panose="02040502050405020303" pitchFamily="18" charset="0"/>
          </a:endParaRPr>
        </a:p>
      </dsp:txBody>
      <dsp:txXfrm>
        <a:off x="3713989" y="2058417"/>
        <a:ext cx="3080985" cy="1830427"/>
      </dsp:txXfrm>
    </dsp:sp>
    <dsp:sp modelId="{9210A925-2135-4DDA-9AFF-29613512447A}">
      <dsp:nvSpPr>
        <dsp:cNvPr id="0" name=""/>
        <dsp:cNvSpPr/>
      </dsp:nvSpPr>
      <dsp:spPr>
        <a:xfrm>
          <a:off x="6223545" y="404981"/>
          <a:ext cx="3550925" cy="3550925"/>
        </a:xfrm>
        <a:prstGeom prst="circularArrow">
          <a:avLst>
            <a:gd name="adj1" fmla="val 2656"/>
            <a:gd name="adj2" fmla="val 323081"/>
            <a:gd name="adj3" fmla="val 19527472"/>
            <a:gd name="adj4" fmla="val 12601575"/>
            <a:gd name="adj5" fmla="val 3099"/>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10FEC877-D2FD-4011-8D1E-E46DF12380F0}">
      <dsp:nvSpPr>
        <dsp:cNvPr id="0" name=""/>
        <dsp:cNvSpPr/>
      </dsp:nvSpPr>
      <dsp:spPr>
        <a:xfrm>
          <a:off x="4576982" y="1086300"/>
          <a:ext cx="2414381" cy="9601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sv-fi" sz="1900" b="1" i="0" u="none" kern="1200"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Avlastningssamtal</a:t>
          </a:r>
        </a:p>
      </dsp:txBody>
      <dsp:txXfrm>
        <a:off x="4605103" y="1114421"/>
        <a:ext cx="2358139" cy="903878"/>
      </dsp:txXfrm>
    </dsp:sp>
    <dsp:sp modelId="{7511FD1A-1308-465C-9A6A-A7D597345492}">
      <dsp:nvSpPr>
        <dsp:cNvPr id="0" name=""/>
        <dsp:cNvSpPr/>
      </dsp:nvSpPr>
      <dsp:spPr>
        <a:xfrm>
          <a:off x="7363507" y="1482172"/>
          <a:ext cx="3234698" cy="2455862"/>
        </a:xfrm>
        <a:prstGeom prst="roundRect">
          <a:avLst>
            <a:gd name="adj" fmla="val 10000"/>
          </a:avLst>
        </a:prstGeom>
        <a:solidFill>
          <a:schemeClr val="lt1">
            <a:alpha val="90000"/>
            <a:hueOff val="0"/>
            <a:satOff val="0"/>
            <a:lumOff val="0"/>
            <a:alphaOff val="0"/>
          </a:schemeClr>
        </a:solidFill>
        <a:ln w="76200" cap="flat" cmpd="sng" algn="ctr">
          <a:solidFill>
            <a:srgbClr val="7030A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32385" rIns="32385" bIns="32385" numCol="1" spcCol="1270" anchor="ctr" anchorCtr="0">
          <a:noAutofit/>
        </a:bodyPr>
        <a:lstStyle/>
        <a:p>
          <a:pPr marL="171450" lvl="1" indent="-171450" algn="ctr" defTabSz="755650" rtl="0">
            <a:lnSpc>
              <a:spcPct val="90000"/>
            </a:lnSpc>
            <a:spcBef>
              <a:spcPct val="0"/>
            </a:spcBef>
            <a:spcAft>
              <a:spcPct val="15000"/>
            </a:spcAft>
            <a:buClrTx/>
            <a:buSzTx/>
            <a:buFontTx/>
            <a:buNone/>
          </a:pPr>
          <a:r>
            <a:rPr kumimoji="0" lang="sv-fi" sz="1700" b="1" i="0" u="none" strike="noStrike" kern="1200" cap="none" spc="0" normalizeH="0" baseline="0">
              <a:ln>
                <a:noFill/>
              </a:ln>
              <a:solidFill>
                <a:schemeClr val="tx1"/>
              </a:solidFill>
              <a:effectLst/>
              <a:uLnTx/>
              <a:uFillTx/>
              <a:latin typeface="Georgia" panose="02040502050405020303" pitchFamily="18" charset="0"/>
              <a:ea typeface="+mn-ea"/>
              <a:cs typeface="+mn-cs"/>
            </a:rPr>
            <a:t>Extra stöd</a:t>
          </a:r>
          <a:endParaRPr lang="sv-fi" sz="1700" b="1" kern="1200">
            <a:solidFill>
              <a:schemeClr val="tx1"/>
            </a:solidFill>
          </a:endParaRPr>
        </a:p>
        <a:p>
          <a:pPr marL="171450" lvl="1" indent="-171450" algn="ctr" defTabSz="755650" rtl="0">
            <a:lnSpc>
              <a:spcPct val="90000"/>
            </a:lnSpc>
            <a:spcBef>
              <a:spcPct val="0"/>
            </a:spcBef>
            <a:spcAft>
              <a:spcPct val="15000"/>
            </a:spcAft>
            <a:buClrTx/>
            <a:buSzTx/>
            <a:buFontTx/>
            <a:buNone/>
          </a:pPr>
          <a:r>
            <a:rPr kumimoji="0" lang="sv-fi" sz="1700" b="1" i="0" u="none" strike="noStrike" kern="1200" cap="none" spc="0" normalizeH="0" baseline="0">
              <a:ln>
                <a:noFill/>
              </a:ln>
              <a:solidFill>
                <a:schemeClr val="tx1"/>
              </a:solidFill>
              <a:effectLst/>
              <a:uLnTx/>
              <a:uFillTx/>
              <a:latin typeface="Georgia" panose="02040502050405020303" pitchFamily="18" charset="0"/>
              <a:ea typeface="+mn-ea"/>
              <a:cs typeface="+mn-cs"/>
            </a:rPr>
            <a:t>av den anställda,</a:t>
          </a:r>
          <a:endParaRPr lang="sv-fi" sz="1700" b="1" kern="1200">
            <a:solidFill>
              <a:schemeClr val="tx1"/>
            </a:solidFill>
          </a:endParaRPr>
        </a:p>
        <a:p>
          <a:pPr marL="171450" lvl="1" indent="-171450" algn="ctr" defTabSz="755650" rtl="0">
            <a:lnSpc>
              <a:spcPct val="90000"/>
            </a:lnSpc>
            <a:spcBef>
              <a:spcPct val="0"/>
            </a:spcBef>
            <a:spcAft>
              <a:spcPct val="15000"/>
            </a:spcAft>
            <a:buNone/>
          </a:pPr>
          <a:r>
            <a:rPr kumimoji="0" lang="sv-fi" sz="1700" b="1" i="0" u="none" strike="noStrike" kern="1200" cap="none" spc="0" normalizeH="0" baseline="0">
              <a:ln>
                <a:noFill/>
              </a:ln>
              <a:solidFill>
                <a:schemeClr val="tx1"/>
              </a:solidFill>
              <a:effectLst/>
              <a:uLnTx/>
              <a:uFillTx/>
              <a:latin typeface="Georgia" panose="02040502050405020303" pitchFamily="18" charset="0"/>
              <a:ea typeface="+mn-ea"/>
              <a:cs typeface="+mn-cs"/>
            </a:rPr>
            <a:t>den offentliga hälso- och sjukvården,</a:t>
          </a:r>
        </a:p>
        <a:p>
          <a:pPr marL="171450" lvl="1" indent="-171450" algn="ctr" defTabSz="755650" rtl="0">
            <a:lnSpc>
              <a:spcPct val="90000"/>
            </a:lnSpc>
            <a:spcBef>
              <a:spcPct val="0"/>
            </a:spcBef>
            <a:spcAft>
              <a:spcPct val="15000"/>
            </a:spcAft>
            <a:buNone/>
          </a:pPr>
          <a:r>
            <a:rPr kumimoji="0" lang="sv-fi" sz="1700" b="1" i="0" u="none" strike="noStrike" kern="1200" cap="none" spc="0" normalizeH="0" baseline="0">
              <a:ln>
                <a:noFill/>
              </a:ln>
              <a:solidFill>
                <a:schemeClr val="tx1"/>
              </a:solidFill>
              <a:effectLst/>
              <a:uLnTx/>
              <a:uFillTx/>
              <a:latin typeface="Georgia" panose="02040502050405020303" pitchFamily="18" charset="0"/>
              <a:ea typeface="+mn-ea"/>
              <a:cs typeface="+mn-cs"/>
            </a:rPr>
            <a:t>FRK:s psykologiska nationella beredskapsgrupp </a:t>
          </a:r>
        </a:p>
      </dsp:txBody>
      <dsp:txXfrm>
        <a:off x="7420023" y="1538688"/>
        <a:ext cx="3121666" cy="1816574"/>
      </dsp:txXfrm>
    </dsp:sp>
    <dsp:sp modelId="{553B9EF0-D5AA-4540-A6B4-00A077676503}">
      <dsp:nvSpPr>
        <dsp:cNvPr id="0" name=""/>
        <dsp:cNvSpPr/>
      </dsp:nvSpPr>
      <dsp:spPr>
        <a:xfrm>
          <a:off x="8231847" y="3339622"/>
          <a:ext cx="2414381" cy="960120"/>
        </a:xfrm>
        <a:prstGeom prst="roundRect">
          <a:avLst>
            <a:gd name="adj" fmla="val 1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rtl="0">
            <a:lnSpc>
              <a:spcPct val="90000"/>
            </a:lnSpc>
            <a:spcBef>
              <a:spcPct val="0"/>
            </a:spcBef>
            <a:spcAft>
              <a:spcPct val="35000"/>
            </a:spcAft>
            <a:buNone/>
          </a:pPr>
          <a:r>
            <a:rPr lang="sv-fi" sz="1900" b="1" i="0" u="none" kern="1200"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Extra stöd</a:t>
          </a:r>
        </a:p>
      </dsp:txBody>
      <dsp:txXfrm>
        <a:off x="8259968" y="3367743"/>
        <a:ext cx="2358139" cy="90387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86ED7-E594-284A-BCB0-7DD2E0F5F816}" type="datetimeFigureOut">
              <a:rPr lang="fi-FI" smtClean="0"/>
              <a:t>6.2.2025</a:t>
            </a:fld>
            <a:endParaRPr lang="fi-FI"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1C9AF-C8A2-E248-9C2D-AAFE8E0C60B5}" type="slidenum">
              <a:rPr lang="fi-FI" smtClean="0"/>
              <a:t>‹#›</a:t>
            </a:fld>
            <a:endParaRPr lang="fi-FI" dirty="0"/>
          </a:p>
        </p:txBody>
      </p:sp>
    </p:spTree>
    <p:extLst>
      <p:ext uri="{BB962C8B-B14F-4D97-AF65-F5344CB8AC3E}">
        <p14:creationId xmlns:p14="http://schemas.microsoft.com/office/powerpoint/2010/main" val="363093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sv-fi" b="0" i="0" u="none" baseline="0" dirty="0"/>
              <a:t>Välkommen med att bekanta dig med verksamhetsmodellen </a:t>
            </a:r>
            <a:r>
              <a:rPr lang="sv-FI" b="0" i="0" u="none" baseline="0" dirty="0"/>
              <a:t>Fiilis</a:t>
            </a:r>
            <a:r>
              <a:rPr lang="sv-fi" b="0" i="0" u="none" baseline="0" dirty="0"/>
              <a:t>runda.</a:t>
            </a:r>
          </a:p>
          <a:p>
            <a:pPr algn="l" rtl="0"/>
            <a:r>
              <a:rPr lang="sv-fi" b="0" i="0" u="none" baseline="0" dirty="0"/>
              <a:t>Jag heter __________ och min uppgift är att presentera en verksamhetsmodell för er med hjälp av vilken vi tar hand om välbefinnandet för våra frivilliga.</a:t>
            </a:r>
          </a:p>
          <a:p>
            <a:endParaRPr lang="sv-fi" dirty="0"/>
          </a:p>
          <a:p>
            <a:pPr algn="l" rtl="0"/>
            <a:r>
              <a:rPr lang="sv-fi" b="0" i="0" u="none" baseline="0" dirty="0"/>
              <a:t>I den här sessionen </a:t>
            </a:r>
          </a:p>
        </p:txBody>
      </p:sp>
      <p:sp>
        <p:nvSpPr>
          <p:cNvPr id="4" name="Slide Number Placeholder 3"/>
          <p:cNvSpPr>
            <a:spLocks noGrp="1"/>
          </p:cNvSpPr>
          <p:nvPr>
            <p:ph type="sldNum" sz="quarter" idx="5"/>
          </p:nvPr>
        </p:nvSpPr>
        <p:spPr/>
        <p:txBody>
          <a:bodyPr/>
          <a:lstStyle/>
          <a:p>
            <a:pPr algn="l" rtl="0"/>
            <a:fld id="{D9D1C9AF-C8A2-E248-9C2D-AAFE8E0C60B5}" type="slidenum">
              <a:rPr/>
              <a:t>1</a:t>
            </a:fld>
            <a:endParaRPr lang="sv-fi"/>
          </a:p>
        </p:txBody>
      </p:sp>
    </p:spTree>
    <p:extLst>
      <p:ext uri="{BB962C8B-B14F-4D97-AF65-F5344CB8AC3E}">
        <p14:creationId xmlns:p14="http://schemas.microsoft.com/office/powerpoint/2010/main" val="523206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Varje frivillig har rätt att få stöd med sin ork som en del av frivilligverksamheten.</a:t>
            </a:r>
          </a:p>
          <a:p>
            <a:endParaRPr lang="sv-fi"/>
          </a:p>
        </p:txBody>
      </p:sp>
      <p:sp>
        <p:nvSpPr>
          <p:cNvPr id="4" name="Dian numeron paikkamerkki 3"/>
          <p:cNvSpPr>
            <a:spLocks noGrp="1"/>
          </p:cNvSpPr>
          <p:nvPr>
            <p:ph type="sldNum" sz="quarter" idx="5"/>
          </p:nvPr>
        </p:nvSpPr>
        <p:spPr/>
        <p:txBody>
          <a:bodyPr/>
          <a:lstStyle/>
          <a:p>
            <a:pPr algn="l" rtl="0"/>
            <a:fld id="{D9D1C9AF-C8A2-E248-9C2D-AAFE8E0C60B5}" type="slidenum">
              <a:rPr/>
              <a:t>11</a:t>
            </a:fld>
            <a:endParaRPr lang="sv-fi"/>
          </a:p>
        </p:txBody>
      </p:sp>
    </p:spTree>
    <p:extLst>
      <p:ext uri="{BB962C8B-B14F-4D97-AF65-F5344CB8AC3E}">
        <p14:creationId xmlns:p14="http://schemas.microsoft.com/office/powerpoint/2010/main" val="3810533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Varje frivillig har rätt att få stöd med sin ork som en del av frivilligverksamheten.</a:t>
            </a:r>
          </a:p>
          <a:p>
            <a:endParaRPr lang="sv-fi"/>
          </a:p>
        </p:txBody>
      </p:sp>
      <p:sp>
        <p:nvSpPr>
          <p:cNvPr id="4" name="Dian numeron paikkamerkki 3"/>
          <p:cNvSpPr>
            <a:spLocks noGrp="1"/>
          </p:cNvSpPr>
          <p:nvPr>
            <p:ph type="sldNum" sz="quarter" idx="5"/>
          </p:nvPr>
        </p:nvSpPr>
        <p:spPr/>
        <p:txBody>
          <a:bodyPr/>
          <a:lstStyle/>
          <a:p>
            <a:pPr algn="l" rtl="0"/>
            <a:fld id="{D9D1C9AF-C8A2-E248-9C2D-AAFE8E0C60B5}" type="slidenum">
              <a:rPr/>
              <a:t>12</a:t>
            </a:fld>
            <a:endParaRPr lang="sv-fi"/>
          </a:p>
        </p:txBody>
      </p:sp>
    </p:spTree>
    <p:extLst>
      <p:ext uri="{BB962C8B-B14F-4D97-AF65-F5344CB8AC3E}">
        <p14:creationId xmlns:p14="http://schemas.microsoft.com/office/powerpoint/2010/main" val="2802358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Syftet är inte att gräva djupare i känslorna. ”Helt okej” är ett tillräckligt svar.</a:t>
            </a:r>
          </a:p>
        </p:txBody>
      </p:sp>
      <p:sp>
        <p:nvSpPr>
          <p:cNvPr id="4" name="Dian numeron paikkamerkki 3"/>
          <p:cNvSpPr>
            <a:spLocks noGrp="1"/>
          </p:cNvSpPr>
          <p:nvPr>
            <p:ph type="sldNum" sz="quarter" idx="5"/>
          </p:nvPr>
        </p:nvSpPr>
        <p:spPr/>
        <p:txBody>
          <a:bodyPr/>
          <a:lstStyle/>
          <a:p>
            <a:pPr algn="l" rtl="0"/>
            <a:fld id="{D9D1C9AF-C8A2-E248-9C2D-AAFE8E0C60B5}" type="slidenum">
              <a:rPr/>
              <a:t>13</a:t>
            </a:fld>
            <a:endParaRPr lang="sv-fi"/>
          </a:p>
        </p:txBody>
      </p:sp>
    </p:spTree>
    <p:extLst>
      <p:ext uri="{BB962C8B-B14F-4D97-AF65-F5344CB8AC3E}">
        <p14:creationId xmlns:p14="http://schemas.microsoft.com/office/powerpoint/2010/main" val="36161498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Begränsa vid behov längden på och innehållet i inläggen, om deltagarens berättelse drar ut på tiden. </a:t>
            </a:r>
          </a:p>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Om deltagaren inte vill säga något, kan du be hen visa sina känslor genom att visa tummen upp eller ned, eller låt hen bara lyssna.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fi"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Bild: Pixabay</a:t>
            </a:r>
            <a:endParaRPr lang="sv-fi" dirty="0">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fi" dirty="0">
              <a:latin typeface="Georgia" panose="02040502050405020303" pitchFamily="18" charset="0"/>
            </a:endParaRP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14</a:t>
            </a:fld>
            <a:endParaRPr lang="sv-fi"/>
          </a:p>
        </p:txBody>
      </p:sp>
    </p:spTree>
    <p:extLst>
      <p:ext uri="{BB962C8B-B14F-4D97-AF65-F5344CB8AC3E}">
        <p14:creationId xmlns:p14="http://schemas.microsoft.com/office/powerpoint/2010/main" val="1320380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highlight>
                  <a:srgbClr val="FFFF00"/>
                </a:highlight>
              </a:rPr>
              <a:t>Beskriv hur man ska ta detta i beaktande!</a:t>
            </a:r>
          </a:p>
          <a:p>
            <a:pPr algn="l" rtl="0"/>
            <a:r>
              <a:rPr lang="sv-fi" b="0" i="0" u="none" baseline="0"/>
              <a:t>Bild: Pixabay</a:t>
            </a:r>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15</a:t>
            </a:fld>
            <a:endParaRPr lang="sv-fi"/>
          </a:p>
        </p:txBody>
      </p:sp>
    </p:spTree>
    <p:extLst>
      <p:ext uri="{BB962C8B-B14F-4D97-AF65-F5344CB8AC3E}">
        <p14:creationId xmlns:p14="http://schemas.microsoft.com/office/powerpoint/2010/main" val="1725760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highlight>
                  <a:srgbClr val="FFFF00"/>
                </a:highlight>
              </a:rPr>
              <a:t>Om en person som har deltagit i samtalet beter sig på ett sätt som inte är typiskt för hen eller om hen muntligt har uppgett att någon situation har känts obehaglig, eller om hen pratar upprepade gånger om samma situation.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highlight>
                  <a:srgbClr val="FFFF00"/>
                </a:highlight>
              </a:rPr>
              <a:t>Be personen att stanna kvar och prata en stund. Uttryck din oro och lyssna på vad den frivilliga har att säga. Berätta om olika hjälpkanaler.</a:t>
            </a:r>
          </a:p>
          <a:p>
            <a:pPr algn="l" rtl="0"/>
            <a:r>
              <a:rPr lang="sv-fi" b="0" i="0" u="none" baseline="0"/>
              <a:t>Tillgänglig hjälp: Information om var hjälpen finns tillgänglig (bl.a. avlastningssamtal och vid behov eventuellt extra stöd)</a:t>
            </a:r>
          </a:p>
          <a:p>
            <a:endParaRPr lang="sv-fi" dirty="0"/>
          </a:p>
          <a:p>
            <a:pPr algn="l" rtl="0"/>
            <a:r>
              <a:rPr lang="sv-fi" b="0" i="0" u="none" baseline="0"/>
              <a:t>Man behöver inte alltid kunna säga vad det är som orsakar oron. Det räcker att man uttrycker sin oro. Då har vi hört och sett personens känslor. Personen erbjuds möjlighet till avlastningssamtal.</a:t>
            </a:r>
          </a:p>
          <a:p>
            <a:endParaRPr lang="sv-fi" dirty="0"/>
          </a:p>
          <a:p>
            <a:pPr algn="l" rtl="0"/>
            <a:r>
              <a:rPr lang="sv-fi" b="0" i="0" u="none" baseline="0"/>
              <a:t>Du kan inleda samtalet med deltagarna med att beskriva när ett avlastningssamtal eller annat extra stöd behövs.</a:t>
            </a:r>
          </a:p>
        </p:txBody>
      </p:sp>
      <p:sp>
        <p:nvSpPr>
          <p:cNvPr id="4" name="Dian numeron paikkamerkki 3"/>
          <p:cNvSpPr>
            <a:spLocks noGrp="1"/>
          </p:cNvSpPr>
          <p:nvPr>
            <p:ph type="sldNum" sz="quarter" idx="5"/>
          </p:nvPr>
        </p:nvSpPr>
        <p:spPr/>
        <p:txBody>
          <a:bodyPr/>
          <a:lstStyle/>
          <a:p>
            <a:pPr algn="l" rtl="0"/>
            <a:fld id="{D9D1C9AF-C8A2-E248-9C2D-AAFE8E0C60B5}" type="slidenum">
              <a:rPr/>
              <a:t>16</a:t>
            </a:fld>
            <a:endParaRPr lang="sv-fi"/>
          </a:p>
        </p:txBody>
      </p:sp>
    </p:spTree>
    <p:extLst>
      <p:ext uri="{BB962C8B-B14F-4D97-AF65-F5344CB8AC3E}">
        <p14:creationId xmlns:p14="http://schemas.microsoft.com/office/powerpoint/2010/main" val="1266941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lvl="0" indent="0" algn="l" rtl="0">
              <a:lnSpc>
                <a:spcPct val="115000"/>
              </a:lnSpc>
              <a:buClr>
                <a:srgbClr val="C00000"/>
              </a:buClr>
              <a:buSzPct val="75000"/>
              <a:buNone/>
            </a:pPr>
            <a:r>
              <a:rPr lang="sv-fi" sz="1200" b="0" i="0" u="none" baseline="0">
                <a:latin typeface="Georgia" panose="02040502050405020303" pitchFamily="18" charset="0"/>
                <a:ea typeface="Times New Roman" panose="02020603050405020304" pitchFamily="18" charset="0"/>
              </a:rPr>
              <a:t>Till exempel i följande situationer:</a:t>
            </a:r>
          </a:p>
          <a:p>
            <a:pPr marL="171450" lvl="0" indent="-171450" algn="l" rtl="0">
              <a:lnSpc>
                <a:spcPct val="115000"/>
              </a:lnSpc>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Times New Roman" panose="02020603050405020304" pitchFamily="18" charset="0"/>
              </a:rPr>
              <a:t>Trakasserier: trakasserier i sociala medier som riktas mot personen.</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Times New Roman" panose="02020603050405020304" pitchFamily="18" charset="0"/>
              </a:rPr>
              <a:t>F</a:t>
            </a:r>
            <a:r>
              <a:rPr lang="sv-fi" sz="1200" b="0" i="0" u="none" baseline="0">
                <a:effectLst/>
                <a:latin typeface="Georgia" panose="02040502050405020303" pitchFamily="18" charset="0"/>
                <a:ea typeface="Calibri" panose="020F0502020204030204" pitchFamily="34" charset="0"/>
              </a:rPr>
              <a:t>örsta omsorgen-uppgifter, till exempel uppgifter inom bistånd i hemlandet</a:t>
            </a:r>
          </a:p>
          <a:p>
            <a:pPr marL="171450" lvl="0" indent="-171450" algn="l" rtl="0">
              <a:buClr>
                <a:srgbClr val="C00000"/>
              </a:buClr>
              <a:buSzPct val="75000"/>
              <a:buFont typeface="Arial" panose="020B0604020202020204" pitchFamily="34" charset="0"/>
              <a:buChar char="•"/>
            </a:pPr>
            <a:r>
              <a:rPr lang="sv-fi" sz="1200" b="0" i="0" u="none" baseline="0">
                <a:latin typeface="Georgia" panose="02040502050405020303" pitchFamily="18" charset="0"/>
                <a:ea typeface="Calibri" panose="020F0502020204030204" pitchFamily="34" charset="0"/>
              </a:rPr>
              <a:t>P</a:t>
            </a:r>
            <a:r>
              <a:rPr lang="sv-fi" sz="1200" b="0" i="0" u="none" baseline="0">
                <a:effectLst/>
                <a:latin typeface="Georgia" panose="02040502050405020303" pitchFamily="18" charset="0"/>
                <a:ea typeface="Calibri" panose="020F0502020204030204" pitchFamily="34" charset="0"/>
              </a:rPr>
              <a:t>sykiskt stöd, till exempel efter möte med chockerade eller kraftigt reagerande hjälpbehövande </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Utmanande situationer i vänverksamheten, till exempel en besvärlig interaktionssituation i vänverksamheten eller att en vänkund plötsligt dör </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Uppgifter inom stöd för integration, till exempel att höra om grymheter under kriget</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Utmanande situationer som inträffar under verksamhet riktad till barn (Läxhjälpen, läger, klubbar)</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Första hjälpen-jourer, till exempel olika slags första hjälpen-situationer, bland annat ska avlastningssamtal hållas efter återupplivning eller då ett barn har skadats, så att situationen inte fortsätter inge betänkligheter </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Att frivillighjälparen skadas i uppgifterna eller om en nära ögat-situation uppstår </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Till exempel ett möte med en hjälpbehövande som är aggressiv eller påverkad av rusmedel, vilket orsakar en obehaglig känsla</a:t>
            </a:r>
          </a:p>
          <a:p>
            <a:pPr marL="17145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Obehaglig situation som inträffar i en insamlingssituation (t.ex. verbala beskyllningar gentemot organisationen)</a:t>
            </a:r>
          </a:p>
          <a:p>
            <a:pPr marL="171450" indent="-171450" algn="l" rtl="0">
              <a:buClr>
                <a:srgbClr val="C00000"/>
              </a:buClr>
              <a:buSzPct val="75000"/>
              <a:buFont typeface="Arial" panose="020B0604020202020204" pitchFamily="34" charset="0"/>
              <a:buChar char="•"/>
            </a:pPr>
            <a:r>
              <a:rPr lang="sv-fi" sz="1200" b="0" i="0" u="none" baseline="0">
                <a:latin typeface="Georgia" panose="02040502050405020303" pitchFamily="18" charset="0"/>
                <a:ea typeface="Calibri" panose="020F0502020204030204" pitchFamily="34" charset="0"/>
              </a:rPr>
              <a:t>Eftersökningar, den försvunna är ett barn, visuella upplevelser (personen ser illa tilltygad ut när hen hittas), en död person eller att den försvunna inte hittas</a:t>
            </a:r>
          </a:p>
          <a:p>
            <a:pPr marL="171450" indent="-171450" algn="l" rtl="0">
              <a:buClr>
                <a:srgbClr val="C00000"/>
              </a:buClr>
              <a:buSzPct val="75000"/>
              <a:buFont typeface="Arial" panose="020B0604020202020204" pitchFamily="34" charset="0"/>
              <a:buChar char="•"/>
            </a:pPr>
            <a:r>
              <a:rPr lang="sv-fi" sz="1200" b="0" i="0" u="none" baseline="0">
                <a:latin typeface="Georgia" panose="02040502050405020303" pitchFamily="18" charset="0"/>
                <a:ea typeface="Calibri" panose="020F0502020204030204" pitchFamily="34" charset="0"/>
              </a:rPr>
              <a:t>Hjälptelefonen, krischatten – alltid när de aktiveras, bereder man sig på att ordna avlastningssamtal</a:t>
            </a: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17</a:t>
            </a:fld>
            <a:endParaRPr lang="sv-fi"/>
          </a:p>
        </p:txBody>
      </p:sp>
    </p:spTree>
    <p:extLst>
      <p:ext uri="{BB962C8B-B14F-4D97-AF65-F5344CB8AC3E}">
        <p14:creationId xmlns:p14="http://schemas.microsoft.com/office/powerpoint/2010/main" val="34570851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lvl="0" indent="0" algn="l" rtl="0">
              <a:lnSpc>
                <a:spcPct val="115000"/>
              </a:lnSpc>
              <a:buClr>
                <a:srgbClr val="C00000"/>
              </a:buClr>
              <a:buSzPct val="75000"/>
              <a:buNone/>
            </a:pPr>
            <a:r>
              <a:rPr lang="sv-fi" sz="1200" b="0" i="0" u="none" baseline="0">
                <a:latin typeface="Georgia" panose="02040502050405020303" pitchFamily="18" charset="0"/>
                <a:ea typeface="Times New Roman" panose="02020603050405020304" pitchFamily="18" charset="0"/>
              </a:rPr>
              <a:t>Till exempel i följande situationer:</a:t>
            </a:r>
          </a:p>
          <a:p>
            <a:pPr marL="171450" lvl="0" indent="-171450" algn="l" rtl="0">
              <a:lnSpc>
                <a:spcPct val="115000"/>
              </a:lnSpc>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Times New Roman" panose="02020603050405020304" pitchFamily="18" charset="0"/>
              </a:rPr>
              <a:t>Trakasserier: trakasserier i sociala medier som riktas mot personen.</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Times New Roman" panose="02020603050405020304" pitchFamily="18" charset="0"/>
              </a:rPr>
              <a:t>F</a:t>
            </a:r>
            <a:r>
              <a:rPr lang="sv-fi" sz="1200" b="0" i="0" u="none" baseline="0">
                <a:effectLst/>
                <a:latin typeface="Georgia" panose="02040502050405020303" pitchFamily="18" charset="0"/>
                <a:ea typeface="Calibri" panose="020F0502020204030204" pitchFamily="34" charset="0"/>
              </a:rPr>
              <a:t>örsta omsorgen-uppgifter, till exempel uppgifter inom bistånd i hemlandet</a:t>
            </a:r>
          </a:p>
          <a:p>
            <a:pPr marL="171450" lvl="0" indent="-171450" algn="l" rtl="0">
              <a:buClr>
                <a:srgbClr val="C00000"/>
              </a:buClr>
              <a:buSzPct val="75000"/>
              <a:buFont typeface="Arial" panose="020B0604020202020204" pitchFamily="34" charset="0"/>
              <a:buChar char="•"/>
            </a:pPr>
            <a:r>
              <a:rPr lang="sv-fi" sz="1200" b="0" i="0" u="none" baseline="0">
                <a:latin typeface="Georgia" panose="02040502050405020303" pitchFamily="18" charset="0"/>
                <a:ea typeface="Calibri" panose="020F0502020204030204" pitchFamily="34" charset="0"/>
              </a:rPr>
              <a:t>P</a:t>
            </a:r>
            <a:r>
              <a:rPr lang="sv-fi" sz="1200" b="0" i="0" u="none" baseline="0">
                <a:effectLst/>
                <a:latin typeface="Georgia" panose="02040502050405020303" pitchFamily="18" charset="0"/>
                <a:ea typeface="Calibri" panose="020F0502020204030204" pitchFamily="34" charset="0"/>
              </a:rPr>
              <a:t>sykiskt stöd, till exempel efter möte med chockerade eller kraftigt reagerande hjälpbehövande </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Utmanande situationer i vänverksamheten, till exempel en besvärlig interaktionssituation i vänverksamheten eller att en vänkund plötsligt dör </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Uppgifter inom stöd för integration, till exempel att höra om grymheter under kriget</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Utmanande situationer som inträffar under verksamhet riktad till barn (Läxhjälpen, läger, klubbar)</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Första hjälpen-jourer, till exempel olika slags första hjälpen-situationer, bland annat ska avlastningssamtal hållas efter återupplivning eller då ett barn har skadats, så att situationen inte fortsätter inge betänkligheter </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Att frivillighjälparen skadas i uppgifterna eller om en nära ögat-situation uppstår </a:t>
            </a:r>
          </a:p>
          <a:p>
            <a:pPr marL="171450" lvl="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Till exempel ett möte med en hjälpbehövande som är aggressiv eller påverkad av rusmedel, vilket orsakar en obehaglig känsla</a:t>
            </a:r>
          </a:p>
          <a:p>
            <a:pPr marL="171450" indent="-171450" algn="l" rtl="0">
              <a:buClr>
                <a:srgbClr val="C00000"/>
              </a:buClr>
              <a:buSzPct val="75000"/>
              <a:buFont typeface="Arial" panose="020B0604020202020204" pitchFamily="34" charset="0"/>
              <a:buChar char="•"/>
            </a:pPr>
            <a:r>
              <a:rPr lang="sv-fi" sz="1200" b="0" i="0" u="none" baseline="0">
                <a:effectLst/>
                <a:latin typeface="Georgia" panose="02040502050405020303" pitchFamily="18" charset="0"/>
                <a:ea typeface="Calibri" panose="020F0502020204030204" pitchFamily="34" charset="0"/>
              </a:rPr>
              <a:t>Obehaglig situation som inträffar i en insamlingssituation (t.ex. verbala beskyllningar gentemot organisationen)</a:t>
            </a:r>
          </a:p>
          <a:p>
            <a:pPr marL="171450" indent="-171450" algn="l" rtl="0">
              <a:buClr>
                <a:srgbClr val="C00000"/>
              </a:buClr>
              <a:buSzPct val="75000"/>
              <a:buFont typeface="Arial" panose="020B0604020202020204" pitchFamily="34" charset="0"/>
              <a:buChar char="•"/>
            </a:pPr>
            <a:r>
              <a:rPr lang="sv-fi" sz="1200" b="0" i="0" u="none" baseline="0">
                <a:latin typeface="Georgia" panose="02040502050405020303" pitchFamily="18" charset="0"/>
                <a:ea typeface="Calibri" panose="020F0502020204030204" pitchFamily="34" charset="0"/>
              </a:rPr>
              <a:t>Eftersökningar, den försvunna är ett barn, visuella upplevelser (personen ser illa tilltygad ut när hen hittas), en död person eller att den försvunna inte hittas</a:t>
            </a:r>
          </a:p>
          <a:p>
            <a:pPr marL="171450" indent="-171450" algn="l" rtl="0">
              <a:buClr>
                <a:srgbClr val="C00000"/>
              </a:buClr>
              <a:buSzPct val="75000"/>
              <a:buFont typeface="Arial" panose="020B0604020202020204" pitchFamily="34" charset="0"/>
              <a:buChar char="•"/>
            </a:pPr>
            <a:r>
              <a:rPr lang="sv-fi" sz="1200" b="0" i="0" u="none" baseline="0">
                <a:latin typeface="Georgia" panose="02040502050405020303" pitchFamily="18" charset="0"/>
                <a:ea typeface="Calibri" panose="020F0502020204030204" pitchFamily="34" charset="0"/>
              </a:rPr>
              <a:t>Hjälptelefonen, krischatten – alltid när de aktiveras, bereder man sig på att ordna avlastningssamtal</a:t>
            </a: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18</a:t>
            </a:fld>
            <a:endParaRPr lang="sv-fi"/>
          </a:p>
        </p:txBody>
      </p:sp>
    </p:spTree>
    <p:extLst>
      <p:ext uri="{BB962C8B-B14F-4D97-AF65-F5344CB8AC3E}">
        <p14:creationId xmlns:p14="http://schemas.microsoft.com/office/powerpoint/2010/main" val="3453962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dirty="0"/>
              <a:t>Om du anser att </a:t>
            </a:r>
            <a:r>
              <a:rPr lang="sv-FI" b="0" i="0" u="none" baseline="0" dirty="0"/>
              <a:t>fiilis</a:t>
            </a:r>
            <a:r>
              <a:rPr lang="sv-fi" b="0" i="0" u="none" baseline="0" dirty="0"/>
              <a:t>rundan inte är tillräcklig för den frivilliga/frivilliggruppen som agerade i situationen, ska hen/de erbjudas en möjlighet att delta i ett avlastningssamtal med en utbildad handledare i enlighet med den praxis som avtalats inom distriktet.</a:t>
            </a:r>
          </a:p>
          <a:p>
            <a:endParaRPr lang="sv-fi" dirty="0"/>
          </a:p>
          <a:p>
            <a:endParaRPr lang="sv-fi" dirty="0"/>
          </a:p>
          <a:p>
            <a:pPr algn="l" rtl="0"/>
            <a:r>
              <a:rPr lang="sv-fi" b="0" i="0" u="none" baseline="0" dirty="0"/>
              <a:t>Skapare av verksamhetsmodellen </a:t>
            </a:r>
            <a:r>
              <a:rPr lang="sv-FI" b="0" i="0" u="none" baseline="0" dirty="0"/>
              <a:t>Fiilisr</a:t>
            </a:r>
            <a:r>
              <a:rPr lang="sv-fi" b="0" i="0" u="none" baseline="0" dirty="0"/>
              <a:t>unda och diabildspresentationen: Siw Karlsson, Riitta Merri och Mari Rantio. </a:t>
            </a:r>
          </a:p>
          <a:p>
            <a:pPr algn="l" rtl="0"/>
            <a:r>
              <a:rPr lang="sv-fi" b="0" i="0" u="none" baseline="0" dirty="0"/>
              <a:t>Den övergripande beskrivningen av verksamhetsmodellen har utvecklats 2022 inom FRK Tavastland.</a:t>
            </a:r>
          </a:p>
          <a:p>
            <a:endParaRPr lang="sv-fi" dirty="0"/>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19</a:t>
            </a:fld>
            <a:endParaRPr lang="sv-fi"/>
          </a:p>
        </p:txBody>
      </p:sp>
    </p:spTree>
    <p:extLst>
      <p:ext uri="{BB962C8B-B14F-4D97-AF65-F5344CB8AC3E}">
        <p14:creationId xmlns:p14="http://schemas.microsoft.com/office/powerpoint/2010/main" val="3854594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Tillgänglig hjälp: Information om var hjälpen finns tillgänglig.</a:t>
            </a:r>
          </a:p>
          <a:p>
            <a:pPr algn="l" rtl="0"/>
            <a:r>
              <a:rPr lang="sv-fi" b="0" i="0" u="none" baseline="0"/>
              <a:t>Extra stöd tillgängligt, bland annat kristelefonen, den offentliga hälso- och sjukvården, elevhälsan, FRK:s psykologiska nationella beredskapsgrupp </a:t>
            </a:r>
          </a:p>
        </p:txBody>
      </p:sp>
      <p:sp>
        <p:nvSpPr>
          <p:cNvPr id="4" name="Dian numeron paikkamerkki 3"/>
          <p:cNvSpPr>
            <a:spLocks noGrp="1"/>
          </p:cNvSpPr>
          <p:nvPr>
            <p:ph type="sldNum" sz="quarter" idx="5"/>
          </p:nvPr>
        </p:nvSpPr>
        <p:spPr/>
        <p:txBody>
          <a:bodyPr/>
          <a:lstStyle/>
          <a:p>
            <a:pPr algn="l" rtl="0"/>
            <a:fld id="{D9D1C9AF-C8A2-E248-9C2D-AAFE8E0C60B5}" type="slidenum">
              <a:rPr/>
              <a:t>20</a:t>
            </a:fld>
            <a:endParaRPr lang="sv-fi"/>
          </a:p>
        </p:txBody>
      </p:sp>
    </p:spTree>
    <p:extLst>
      <p:ext uri="{BB962C8B-B14F-4D97-AF65-F5344CB8AC3E}">
        <p14:creationId xmlns:p14="http://schemas.microsoft.com/office/powerpoint/2010/main" val="1896669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På den här diabilden beskrivs syftet med verksamhetsmodellens presentationssession. </a:t>
            </a:r>
          </a:p>
          <a:p>
            <a:pPr algn="l" rtl="0"/>
            <a:r>
              <a:rPr lang="sv-fi" b="0" i="0" u="none" baseline="0"/>
              <a:t>Syftet med tanken om en känslorunda beskrivs senare.</a:t>
            </a:r>
          </a:p>
        </p:txBody>
      </p:sp>
      <p:sp>
        <p:nvSpPr>
          <p:cNvPr id="4" name="Dian numeron paikkamerkki 3"/>
          <p:cNvSpPr>
            <a:spLocks noGrp="1"/>
          </p:cNvSpPr>
          <p:nvPr>
            <p:ph type="sldNum" sz="quarter" idx="5"/>
          </p:nvPr>
        </p:nvSpPr>
        <p:spPr/>
        <p:txBody>
          <a:bodyPr/>
          <a:lstStyle/>
          <a:p>
            <a:pPr algn="l" rtl="0"/>
            <a:fld id="{D9D1C9AF-C8A2-E248-9C2D-AAFE8E0C60B5}" type="slidenum">
              <a:rPr/>
              <a:t>3</a:t>
            </a:fld>
            <a:endParaRPr lang="sv-fi"/>
          </a:p>
        </p:txBody>
      </p:sp>
    </p:spTree>
    <p:extLst>
      <p:ext uri="{BB962C8B-B14F-4D97-AF65-F5344CB8AC3E}">
        <p14:creationId xmlns:p14="http://schemas.microsoft.com/office/powerpoint/2010/main" val="42199164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dirty="0"/>
              <a:t>I övningen kan du utnyttja följande diabilder. </a:t>
            </a:r>
          </a:p>
          <a:p>
            <a:pPr algn="l" rtl="0"/>
            <a:r>
              <a:rPr lang="sv-fi" b="0" i="0" u="none" baseline="0" dirty="0"/>
              <a:t>Du kan välja en eller flera exempelkänslor, beroende på antalet deltagare. </a:t>
            </a:r>
          </a:p>
          <a:p>
            <a:pPr algn="l" rtl="0"/>
            <a:r>
              <a:rPr lang="sv-fi" b="0" i="0" u="none" baseline="0" dirty="0"/>
              <a:t>För ledningen av övningen har vi i anteckningsdelen angivit olika roller/en exempelsituation.</a:t>
            </a:r>
          </a:p>
          <a:p>
            <a:pPr algn="l" rtl="0"/>
            <a:r>
              <a:rPr lang="sv-fi" b="0" i="0" u="none" baseline="0" dirty="0"/>
              <a:t>Ni kan även ha en </a:t>
            </a:r>
            <a:r>
              <a:rPr lang="sv-FI" b="0" i="0" u="none" baseline="0" dirty="0"/>
              <a:t>fiilis</a:t>
            </a:r>
            <a:r>
              <a:rPr lang="sv-fi" b="0" i="0" u="none" baseline="0" dirty="0"/>
              <a:t>runda med anknytning till frågor inom er egen verksamhetsgrupp, såvida det betjänar er bäst.</a:t>
            </a:r>
          </a:p>
        </p:txBody>
      </p:sp>
      <p:sp>
        <p:nvSpPr>
          <p:cNvPr id="4" name="Dian numeron paikkamerkki 3"/>
          <p:cNvSpPr>
            <a:spLocks noGrp="1"/>
          </p:cNvSpPr>
          <p:nvPr>
            <p:ph type="sldNum" sz="quarter" idx="5"/>
          </p:nvPr>
        </p:nvSpPr>
        <p:spPr/>
        <p:txBody>
          <a:bodyPr/>
          <a:lstStyle/>
          <a:p>
            <a:pPr algn="l" rtl="0"/>
            <a:fld id="{D9D1C9AF-C8A2-E248-9C2D-AAFE8E0C60B5}" type="slidenum">
              <a:rPr/>
              <a:t>21</a:t>
            </a:fld>
            <a:endParaRPr lang="sv-fi"/>
          </a:p>
        </p:txBody>
      </p:sp>
    </p:spTree>
    <p:extLst>
      <p:ext uri="{BB962C8B-B14F-4D97-AF65-F5344CB8AC3E}">
        <p14:creationId xmlns:p14="http://schemas.microsoft.com/office/powerpoint/2010/main" val="3683396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lnSpc>
                <a:spcPct val="107000"/>
              </a:lnSpc>
              <a:spcAft>
                <a:spcPts val="800"/>
              </a:spcAft>
            </a:pP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Case Avdelningsstyrelsens sammanträde</a:t>
            </a: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 </a:t>
            </a: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Avdelningsstyrelsen har haft ett sammanträde en torsdag kväll. Under sammanträdet har man haft delade åsikter om frågorna och nu när sammanträdet är över, frågar ordförande hur alla känner sig innan de beger sig hemåt.</a:t>
            </a:r>
          </a:p>
          <a:p>
            <a:pPr algn="l" rtl="0">
              <a:lnSpc>
                <a:spcPct val="107000"/>
              </a:lnSpc>
              <a:spcAft>
                <a:spcPts val="800"/>
              </a:spcAft>
            </a:pP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Ordförande håller i </a:t>
            </a: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a:t>
            </a: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rundan. </a:t>
            </a:r>
            <a:r>
              <a:rPr lang="sv-fi" sz="1800" b="0" i="1" u="none" kern="100" baseline="0" dirty="0">
                <a:effectLst/>
                <a:latin typeface="Calibri" panose="020F0502020204030204" pitchFamily="34" charset="0"/>
                <a:ea typeface="Calibri" panose="020F0502020204030204" pitchFamily="34" charset="0"/>
                <a:cs typeface="Times New Roman" panose="02020603050405020304" pitchFamily="18" charset="0"/>
              </a:rPr>
              <a:t>I slutet av rundan tackar hen</a:t>
            </a: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 styrelseledamöterna för en bra diskussion och för att även om vi är av olika åsikter, så uppskattar och lyssnar vi på varandra nu och framdeles. Ordförande föreslår ett samtal mellan två par ögon för den tysta styrelseledamoten, om den andra vill och såvida hen inte har bråttom. Vill erbjuda en möjlighet att prata om känslorna på tu man hand.</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Styrelseledamoten berättar att hen kommit till sammanträdet med en del konfliktfyllda känslor, eftersom hen visste att dagordningen innehöll besvärliga frågor och om vilka hen visste sig vara av många åsikter. Funderar nu på hur det fattade beslutet ska tas emot bland aktörerna, då alla villiga inte kommer med i den kommande utbildningen. Eftersom pengarna inte räcker till. Ger sig fundersamt iväg hemåt.</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Denna styrelseledamot berättar att hen känner sig nöjd. ”Vi lyckades fatta besluten, så att frågorna inte på nytt beslutas av en person. Konstaterar ännu att det alltid förekommer olika åsikter, men att det viktigaste är att man kunde prata om dem och inte pika varandra. Frågorna behandlades sakligt.”</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Denna styrelseledamot har bråttom hem för att lägga barnen och släppa hem barnvakten. Annars känns det bra.</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Denna styrelseledamot har varit väldigt tyst under sammanträdet. Konstaterar att ”det är lönlöst att berätta för er vad jag tänker på, eftersom det inte alltid finns tid att lyssna. Därför är det bättre att vara tyst. Jag orkar inte vända och vrida på saker, jag har tillräckligt av det i mitt eget liv.”</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Denna styrelseledamot anser att det här är lite slöseri med tid, för hen skulle behöva hinna till butiken också. Men det är å andra sidan trevligt att vi och våra känslor tas i beaktande och lyssnas på.</a:t>
            </a:r>
          </a:p>
          <a:p>
            <a:pPr marL="342900" lvl="0" indent="-342900" algn="l" rtl="0">
              <a:lnSpc>
                <a:spcPct val="107000"/>
              </a:lnSpc>
              <a:spcAft>
                <a:spcPts val="800"/>
              </a:spcAft>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Vad gör det, bara man kommer ihåg att ta avdelningens samtliga sektorer jämlikt i beaktande och ger alla, inte bara larmgruppsdeltagare, möjlighet att delta.</a:t>
            </a: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22</a:t>
            </a:fld>
            <a:endParaRPr lang="sv-fi"/>
          </a:p>
        </p:txBody>
      </p:sp>
    </p:spTree>
    <p:extLst>
      <p:ext uri="{BB962C8B-B14F-4D97-AF65-F5344CB8AC3E}">
        <p14:creationId xmlns:p14="http://schemas.microsoft.com/office/powerpoint/2010/main" val="3255469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lnSpc>
                <a:spcPct val="107000"/>
              </a:lnSpc>
              <a:spcAft>
                <a:spcPts val="800"/>
              </a:spcAft>
            </a:pPr>
            <a:r>
              <a:rPr lang="sv-fi" sz="1400" b="1" i="0" u="none" kern="100" baseline="0" dirty="0">
                <a:effectLst/>
                <a:latin typeface="Calibri" panose="020F0502020204030204" pitchFamily="34" charset="0"/>
                <a:ea typeface="Calibri" panose="020F0502020204030204" pitchFamily="34" charset="0"/>
                <a:cs typeface="Times New Roman" panose="02020603050405020304" pitchFamily="18" charset="0"/>
              </a:rPr>
              <a:t>Hungerdagsinsamlarnas känslor</a:t>
            </a:r>
          </a:p>
          <a:p>
            <a:pPr algn="l" rtl="0">
              <a:lnSpc>
                <a:spcPct val="107000"/>
              </a:lnSpc>
              <a:spcAft>
                <a:spcPts val="800"/>
              </a:spcAft>
            </a:pP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En Hungerdagsinsamlare har utsatts för hatretorik då hen varit insamlare. Hen kommer till insamlingscentralen och är lite upprörd.</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Insamlingsledaren ger hen ett glas vatten och ber hen att komma och sätta sig lite mer privat. </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När insamlarna samlas vid utdelningspunkten för bössorna, hålls en känslorunda.</a:t>
            </a:r>
          </a:p>
          <a:p>
            <a:pPr algn="l" rtl="0">
              <a:lnSpc>
                <a:spcPct val="107000"/>
              </a:lnSpc>
              <a:spcAft>
                <a:spcPts val="800"/>
              </a:spcAft>
            </a:pP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200" b="1" i="0" u="none" kern="100" baseline="0" dirty="0">
                <a:effectLst/>
                <a:latin typeface="Calibri" panose="020F0502020204030204" pitchFamily="34" charset="0"/>
                <a:ea typeface="Calibri" panose="020F0502020204030204" pitchFamily="34" charset="0"/>
                <a:cs typeface="Times New Roman" panose="02020603050405020304" pitchFamily="18" charset="0"/>
              </a:rPr>
              <a:t>Här följer exempelroller, en fungerar som ledare av </a:t>
            </a:r>
            <a:r>
              <a:rPr lang="sv-FI" sz="1200" b="1"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a:t>
            </a:r>
            <a:r>
              <a:rPr lang="sv-fi" sz="1200" b="1" i="0" u="none" kern="100" baseline="0" dirty="0">
                <a:effectLst/>
                <a:latin typeface="Calibri" panose="020F0502020204030204" pitchFamily="34" charset="0"/>
                <a:ea typeface="Calibri" panose="020F0502020204030204" pitchFamily="34" charset="0"/>
                <a:cs typeface="Times New Roman" panose="02020603050405020304" pitchFamily="18" charset="0"/>
              </a:rPr>
              <a:t>rundan och resten väljer en roll i listan, som kan anpassas efter valfria känslor:</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Du är insamlingsledare och håller </a:t>
            </a: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a:t>
            </a: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rundan.</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Utsattes för hatretorik av en förbipasserande när hen var insamlare. Blev enligt egen utsaga ställd och visste inte riktigt hur hen skulle svara denna person, utan stelnade till, eftersom situationen var så oväntad.</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Insamlaren berättar hur fint människor bemötte dem och var positivt inställda gentemot oss, såväl insamlare som även Röda Korset.</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En helt vanlig insamlingsdag. Berättar att hen under tidigare år liknande negativa tillrop mot sig. Då ser det ut som att det var fråga om chefernas löner, att insamlingspengarna går till dem. Berättade att hen då fått en god introduktion på förhand, varför hen kunde berätta hur saker och ting låg till på riktigt.</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En insamlare berättar att insamlingssituationen var en trevlig upplevelse, var med för första gången. Uppskattar att hen fick vara arbetspar till en mer erfaren insamlare. ”Jag kände mig trygg.”</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En insamlare berättar att hen stått vid ett mycket lugnt ställe och att folk inte hade kontanter med sig. Jag tycker att det var ett dåligt argument för att inte kunna hjälpa. Jag erbjöd MobilePay-möjligheten, men de hade uppenbarligen inte tid att skanna koden.</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Insamlaren uppger att hen är tacksam då hen kan hjälpa till på det här sättet, att stå stilla och möta och prata med folk. En fin upplevelse.</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Insamlaren stod vid sidan av torget och samlade in medel, och berättar att hen mött många slags förbipasserande. Vi hade bra diskussioner bland annat om folks välbefinnande och psykiska ohälsa i vårt samhälle.</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Enligt insamlarens ord ”Helt okej stämning. Jag kommer med i några timmar imorgon också.”</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spcAft>
                <a:spcPts val="800"/>
              </a:spcAft>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Insamlaren berättar att hen nu är med för andra gången. Glad för att det finns olika sätt att hjälpa. Jag kan inte längre gå i skogen och leta, men jag kan vara till nytt på det här sättet. ”Undrar om det finns något annat för mig att göra inom Röda Korset?”</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23</a:t>
            </a:fld>
            <a:endParaRPr lang="sv-fi"/>
          </a:p>
        </p:txBody>
      </p:sp>
    </p:spTree>
    <p:extLst>
      <p:ext uri="{BB962C8B-B14F-4D97-AF65-F5344CB8AC3E}">
        <p14:creationId xmlns:p14="http://schemas.microsoft.com/office/powerpoint/2010/main" val="1186457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lnSpc>
                <a:spcPct val="107000"/>
              </a:lnSpc>
              <a:spcAft>
                <a:spcPts val="800"/>
              </a:spcAft>
            </a:pP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Case Vänverksamheten</a:t>
            </a: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Vid frivilliga vänners sammanträden går vi igenom händelser med anknytning till vänverksamheten och de frivilliga vännernas känslor.</a:t>
            </a:r>
          </a:p>
          <a:p>
            <a:pPr algn="l" rtl="0">
              <a:lnSpc>
                <a:spcPct val="107000"/>
              </a:lnSpc>
              <a:spcAft>
                <a:spcPts val="800"/>
              </a:spcAft>
            </a:pP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Här följer exempelroller, en fungerar som ledare av </a:t>
            </a: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fiilisr</a:t>
            </a: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undan och resten väljer en roll i listan, som kan anpassas efter valfria känslor:</a:t>
            </a:r>
          </a:p>
          <a:p>
            <a:pPr algn="l" rtl="0">
              <a:lnSpc>
                <a:spcPct val="107000"/>
              </a:lnSpc>
              <a:spcAft>
                <a:spcPts val="800"/>
              </a:spcAft>
            </a:pP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Du är vänförmedlare på en avdelning och du har sammankallat frivilliga. Du håller en </a:t>
            </a: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a:t>
            </a: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runda för frivilliga vänner.</a:t>
            </a:r>
          </a:p>
          <a:p>
            <a:pPr marL="342900" lvl="0" indent="-342900" algn="l" rtl="0">
              <a:lnSpc>
                <a:spcPct val="107000"/>
              </a:lnSpc>
              <a:buFont typeface="+mj-lt"/>
              <a:buAutoNum type="arabicPeriod"/>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En frivillig vän berättar att hen träffat en vän och då har vännen berättat att hen mår dåligt, känner sig trött och har ont i huvudet. Trots detta ville hen inte ta kontakt med en läkare. Följande dag hamnade vännen på sjukhus med anledning av ett sjukdomsanfall och den frivilliga vännen är olycklig över att ha gjort fel, då hen föregående dag inte tvingade vännen till läkaren. Den frivilliga vännen har sovit dåligt, då hen upplever dåligt samvete över att hen inte insisterade mer på att vännen skulle gå till en läkare. </a:t>
            </a:r>
          </a:p>
          <a:p>
            <a:pPr marL="342900" lvl="0" indent="-342900" algn="l" rtl="0">
              <a:lnSpc>
                <a:spcPct val="107000"/>
              </a:lnSpc>
              <a:buFont typeface="+mj-lt"/>
              <a:buAutoNum type="arabicPeriod"/>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En frivillig vän berättar att en vänkund hade erbjudit den frivilliga ett värdefullt föremål som tack för hjälpen och sällskapet. Den frivilliga uppgav att hen inte kan ta emot föremålet, varefter vänkunden blev arg och upplevde att den frivilliga var överlägsen och samtalet blev kort den gången. Den frivilliga mår dåligt och vet inte riktigt om hen kan fortsätta vänskapen.</a:t>
            </a:r>
          </a:p>
          <a:p>
            <a:pPr marL="342900" lvl="0" indent="-342900" algn="l" rtl="0">
              <a:lnSpc>
                <a:spcPct val="107000"/>
              </a:lnSpc>
              <a:buFont typeface="+mj-lt"/>
              <a:buAutoNum type="arabicPeriod"/>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Den frivilliga vännen berättar att allt är bra mellan hen och vänkunden. De har gått på kafé och promenader en gång i veckan. Allt är väl.</a:t>
            </a:r>
          </a:p>
          <a:p>
            <a:pPr marL="342900" lvl="0" indent="-342900" algn="l" rtl="0">
              <a:lnSpc>
                <a:spcPct val="107000"/>
              </a:lnSpc>
              <a:buFont typeface="+mj-lt"/>
              <a:buAutoNum type="arabicPeriod"/>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Den frivilliga vännen berättar att hen träffar vännen en gång i månaden. Det fungerar för båda, så allt är väl.</a:t>
            </a:r>
          </a:p>
          <a:p>
            <a:pPr marL="342900" lvl="0" indent="-342900" algn="l" rtl="0">
              <a:lnSpc>
                <a:spcPct val="107000"/>
              </a:lnSpc>
              <a:buFont typeface="+mj-lt"/>
              <a:buAutoNum type="arabicPeriod"/>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Allt är bra med den frivilliga vännen. Vänkunden kan ha en begynnande minnessjukdom, då hen varje gång upprepar samma historier. Men jag lyssnar snällt på historierna.</a:t>
            </a:r>
          </a:p>
          <a:p>
            <a:pPr marL="342900" lvl="0" indent="-342900" algn="l" rtl="0">
              <a:lnSpc>
                <a:spcPct val="107000"/>
              </a:lnSpc>
              <a:buFont typeface="+mj-lt"/>
              <a:buAutoNum type="arabicPeriod"/>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Den frivilliga vännen funderar över sin egen ork och har övervägt att sluta som frivillig inom vänverksamheten. </a:t>
            </a:r>
          </a:p>
          <a:p>
            <a:pPr marL="342900" lvl="0" indent="-342900" algn="l" rtl="0">
              <a:lnSpc>
                <a:spcPct val="107000"/>
              </a:lnSpc>
              <a:buFont typeface="+mj-lt"/>
              <a:buAutoNum type="arabicPeriod"/>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Den frivilliga vännen oroar sig för vänkundens kondition, då den äldre bor ensam och inte rör sig så smidigt heller. Hen funderar över om det vore på sin plats att göra en orosanmälan.</a:t>
            </a:r>
          </a:p>
          <a:p>
            <a:pPr marL="342900" lvl="0" indent="-342900" algn="l" rtl="0">
              <a:lnSpc>
                <a:spcPct val="107000"/>
              </a:lnSpc>
              <a:spcAft>
                <a:spcPts val="800"/>
              </a:spcAft>
              <a:buFont typeface="+mj-lt"/>
              <a:buAutoNum type="arabicPeriod"/>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Allt är bra med den frivilliga vännen. Träffarna med vänkunden sker efter överenskommelse och allt är bra.</a:t>
            </a: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24</a:t>
            </a:fld>
            <a:endParaRPr lang="sv-fi"/>
          </a:p>
        </p:txBody>
      </p:sp>
    </p:spTree>
    <p:extLst>
      <p:ext uri="{BB962C8B-B14F-4D97-AF65-F5344CB8AC3E}">
        <p14:creationId xmlns:p14="http://schemas.microsoft.com/office/powerpoint/2010/main" val="10441833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lnSpc>
                <a:spcPct val="107000"/>
              </a:lnSpc>
              <a:spcAft>
                <a:spcPts val="800"/>
              </a:spcAft>
            </a:pPr>
            <a:r>
              <a:rPr lang="sv-fi" sz="1400" b="1" i="0" u="none" kern="100" baseline="0" dirty="0">
                <a:effectLst/>
                <a:latin typeface="Calibri" panose="020F0502020204030204" pitchFamily="34" charset="0"/>
                <a:ea typeface="Calibri" panose="020F0502020204030204" pitchFamily="34" charset="0"/>
                <a:cs typeface="Times New Roman" panose="02020603050405020304" pitchFamily="18" charset="0"/>
              </a:rPr>
              <a:t>Case Mathjälpsverksamheten</a:t>
            </a:r>
          </a:p>
          <a:p>
            <a:pPr algn="l" rtl="0">
              <a:lnSpc>
                <a:spcPct val="107000"/>
              </a:lnSpc>
              <a:spcAft>
                <a:spcPts val="800"/>
              </a:spcAft>
            </a:pP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I samband med mathjälpsverksamhetens utdelning av matkassar erbjuds alla mat och de hjälpbehövande är oerhört tacksamma för hjälpen de får. </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En frivillig som är med för första gången är rent förbluffad över dessa samtal.</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I slutet av matutdelningen hålls en </a:t>
            </a: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a:t>
            </a: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runda, under vilken frågan förs på tal.</a:t>
            </a:r>
          </a:p>
          <a:p>
            <a:pPr algn="l" rtl="0">
              <a:lnSpc>
                <a:spcPct val="107000"/>
              </a:lnSpc>
              <a:spcAft>
                <a:spcPts val="800"/>
              </a:spcAft>
            </a:pP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200" b="1" i="0" u="none" kern="100" baseline="0" dirty="0">
                <a:effectLst/>
                <a:latin typeface="Calibri" panose="020F0502020204030204" pitchFamily="34" charset="0"/>
                <a:ea typeface="Calibri" panose="020F0502020204030204" pitchFamily="34" charset="0"/>
                <a:cs typeface="Times New Roman" panose="02020603050405020304" pitchFamily="18" charset="0"/>
              </a:rPr>
              <a:t>Här följer exempelroller, en fungerar som ledare av </a:t>
            </a:r>
            <a:r>
              <a:rPr lang="sv-FI" sz="1200" b="1"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a:t>
            </a:r>
            <a:r>
              <a:rPr lang="sv-fi" sz="1200" b="1" i="0" u="none" kern="100" baseline="0" dirty="0">
                <a:effectLst/>
                <a:latin typeface="Calibri" panose="020F0502020204030204" pitchFamily="34" charset="0"/>
                <a:ea typeface="Calibri" panose="020F0502020204030204" pitchFamily="34" charset="0"/>
                <a:cs typeface="Times New Roman" panose="02020603050405020304" pitchFamily="18" charset="0"/>
              </a:rPr>
              <a:t>rundan och resten väljer en roll i listan, som kan anpassas efter valfria känslor:</a:t>
            </a:r>
          </a:p>
          <a:p>
            <a:pPr algn="l" rtl="0">
              <a:lnSpc>
                <a:spcPct val="107000"/>
              </a:lnSpc>
              <a:spcAft>
                <a:spcPts val="800"/>
              </a:spcAft>
            </a:pP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Ledare av en </a:t>
            </a: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a:t>
            </a: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runda. </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”Vilken trevlig känsla att kunna vara till hjälp.”</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”Helt ok. Man ser att matkassarna kommer till nytta.”</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”Jag tycker att det är trist att de som hämtar matkassarna klagar på innehållet. De borde vara tacksamma för också detta. Jag får en känsla av att de handlar med varor som de inte är nöjda med. Kanske är det bättre att de byter dem, så blir det mindre svinn.”</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”Det är helt fantastiskt att kunna hjälpa till på det här sättet. Behovet var återigen så stort och kön gick väldigt snabbt.”</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”Vad fantastiskt det är att man kan vara en del av en betydelsefull hjälpverksamhet och konkret få hjälpa till. Jag vore inte någon bra festivaljourhavande, men det här kan jag göra.”</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”Vad synd att det fanns så lite bröd att dela ut den här gången. Och att alla inte får kassar som är lika mycket värda. Men allt kommer nog till nytta.”</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”En vanlig utdelning, inget att anmärka på. Till nästa gång börjar det bli på tiden att komma framåt.”</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spcAft>
                <a:spcPts val="800"/>
              </a:spcAft>
              <a:buFont typeface="+mj-lt"/>
              <a:buAutoNum type="arabicPeriod"/>
            </a:pPr>
            <a:r>
              <a:rPr lang="sv-fi" sz="1200" b="0" i="0" u="none" kern="100" baseline="0" dirty="0">
                <a:effectLst/>
                <a:latin typeface="Calibri" panose="020F0502020204030204" pitchFamily="34" charset="0"/>
                <a:ea typeface="Calibri" panose="020F0502020204030204" pitchFamily="34" charset="0"/>
                <a:cs typeface="Times New Roman" panose="02020603050405020304" pitchFamily="18" charset="0"/>
              </a:rPr>
              <a:t>”Jag förvånas gång på gång, vid varje utdelning, av antalet hjälpbehövande.”</a:t>
            </a:r>
            <a:endParaRPr lang="sv-fi"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25</a:t>
            </a:fld>
            <a:endParaRPr lang="sv-fi"/>
          </a:p>
        </p:txBody>
      </p:sp>
    </p:spTree>
    <p:extLst>
      <p:ext uri="{BB962C8B-B14F-4D97-AF65-F5344CB8AC3E}">
        <p14:creationId xmlns:p14="http://schemas.microsoft.com/office/powerpoint/2010/main" val="2025666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lnSpc>
                <a:spcPct val="107000"/>
              </a:lnSpc>
              <a:spcAft>
                <a:spcPts val="800"/>
              </a:spcAft>
            </a:pP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Case Första hjälpen-jour</a:t>
            </a:r>
          </a:p>
          <a:p>
            <a:pPr algn="l" rtl="0">
              <a:lnSpc>
                <a:spcPct val="107000"/>
              </a:lnSpc>
              <a:spcAft>
                <a:spcPts val="800"/>
              </a:spcAft>
            </a:pP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När första hjälpen-jouren är slut och sakerna packade, stannar vi upp en stund för att höra efter hur de jourhavande känner sig innan de beger sig hemåt. I jouren har en praktikant medverkat samt en person som deltagit som jourhavande för första gången.</a:t>
            </a:r>
          </a:p>
          <a:p>
            <a:pPr algn="l" rtl="0">
              <a:lnSpc>
                <a:spcPct val="107000"/>
              </a:lnSpc>
              <a:spcAft>
                <a:spcPts val="800"/>
              </a:spcAft>
            </a:pP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Jourledaren håller en kort </a:t>
            </a: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fiilisrunda</a:t>
            </a: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Fiilis</a:t>
            </a: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rundans ledare</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”Jag var med för första gången. Det var trevligt hur ni uppmärksammade mig som förstagångsdeltagare och praktikant. Ni berättade hur vi agerar och med vem. Det skapade en trygg känsla. Jag går hem på gott humör.”</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”Helt vanlig jour, känns helt okej. Eller, nog var där den där ena hjälpbehövande som var lite skrämmande, då hen kändes aggressiv, kanske var hen påverkad av rusmedel. Det orsakade en lite obehaglig känsla.”</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”Tar det lång tid ännu, min skjuts väntar runt hörnet? Vi satte på plåster. Inga riktiga uppgifter.”</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”Kul att få vara med även om jag ännu inte riktigt kan någonting. Det gav mig lust att anmäla mig till grundkursen för första hjälpen-jourhavande.”</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”Jag var frivillig inom det psykiska stödet och det här var ett roligt sätt att samarbeta. Det önskar jag även i fortsättningen och jag går hem på gott humör.” </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”Jag var också frivillig inom det psykiska stödet och jag konstaterade redan under evenemanget att jag inte deltog i onödan. Många unga kom för att prata och vi hade betydelsefulla samtal. Mer av detta. Lite trött känner jag mig ändå, så vila och en motionsrunda kommer att göra gott när jag kommer härifrån.”</a:t>
            </a:r>
          </a:p>
          <a:p>
            <a:pPr marL="342900" lvl="0" indent="-342900" algn="l" rtl="0">
              <a:lnSpc>
                <a:spcPct val="107000"/>
              </a:lnSpc>
              <a:spcAft>
                <a:spcPts val="800"/>
              </a:spcAft>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”Det var trevligt att vara jourhavande efter ett långt uppehåll och det kändes fint att samarbeta med frivilliga från det psykiska stödet. Och det bästa var att även nya aktörer medverkade. Verkligen superbra.”</a:t>
            </a: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26</a:t>
            </a:fld>
            <a:endParaRPr lang="sv-fi"/>
          </a:p>
        </p:txBody>
      </p:sp>
    </p:spTree>
    <p:extLst>
      <p:ext uri="{BB962C8B-B14F-4D97-AF65-F5344CB8AC3E}">
        <p14:creationId xmlns:p14="http://schemas.microsoft.com/office/powerpoint/2010/main" val="3921422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lnSpc>
                <a:spcPct val="107000"/>
              </a:lnSpc>
              <a:spcAft>
                <a:spcPts val="800"/>
              </a:spcAft>
            </a:pPr>
            <a:r>
              <a:rPr lang="sv-fi" sz="1800" b="1" i="0" u="none" kern="100" baseline="0" dirty="0">
                <a:effectLst/>
                <a:latin typeface="Calibri" panose="020F0502020204030204" pitchFamily="34" charset="0"/>
                <a:ea typeface="Calibri" panose="020F0502020204030204" pitchFamily="34" charset="0"/>
                <a:cs typeface="Times New Roman" panose="02020603050405020304" pitchFamily="18" charset="0"/>
              </a:rPr>
              <a:t>Case Psykiskt stöd</a:t>
            </a:r>
          </a:p>
          <a:p>
            <a:pPr algn="l" rtl="0">
              <a:lnSpc>
                <a:spcPct val="107000"/>
              </a:lnSpc>
              <a:spcAft>
                <a:spcPts val="800"/>
              </a:spcAft>
            </a:pP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Det psykiska stödets frivilliga har varit med på festivaler för att möta och prata med festivaldeltagare. </a:t>
            </a:r>
          </a:p>
          <a:p>
            <a:pPr algn="l" rtl="0">
              <a:lnSpc>
                <a:spcPct val="107000"/>
              </a:lnSpc>
              <a:spcAft>
                <a:spcPts val="800"/>
              </a:spcAft>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Vid skiftbytet pratade de frivilliga om sina </a:t>
            </a: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a:t>
            </a:r>
            <a:r>
              <a:rPr lang="sv-FI" sz="1800" b="0" i="0" u="none" kern="100" baseline="0">
                <a:effectLst/>
                <a:latin typeface="Calibri" panose="020F0502020204030204" pitchFamily="34" charset="0"/>
                <a:ea typeface="Calibri" panose="020F0502020204030204" pitchFamily="34" charset="0"/>
                <a:cs typeface="Times New Roman" panose="02020603050405020304" pitchFamily="18" charset="0"/>
              </a:rPr>
              <a:t>fiilisar”.</a:t>
            </a:r>
            <a:endPar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endParaRPr>
          </a:p>
          <a:p>
            <a:pPr algn="l" rtl="0">
              <a:lnSpc>
                <a:spcPct val="107000"/>
              </a:lnSpc>
              <a:spcAft>
                <a:spcPts val="800"/>
              </a:spcAft>
            </a:pPr>
            <a:endParaRPr lang="sv-f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Diskussionen leds av personen som agerat ledare av gruppen för det psykiska stödet.</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”Vilka betydelsefulla samtal vi hade med de unga, jag har en känsla av att vi inte befann oss på platsen i onödan. Jag går hem på gott humör.”</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”Jag var ganska nervös när jag kom, eftersom jag inte har varit med tidigare i den här rollen och jag hade ingen aning om vad som skulle ske eller hur jag skulle tas emot. Nu är jag trött, men samtidigt känner jag tacksamhet på många sätt.”</a:t>
            </a:r>
          </a:p>
          <a:p>
            <a:pPr marL="342900" lvl="0" indent="-342900" algn="l" rtl="0">
              <a:lnSpc>
                <a:spcPct val="107000"/>
              </a:lnSpc>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”Jag går hem med en bra känsla. Det kändes trevligt och tryggt att arbeta med er.”</a:t>
            </a:r>
          </a:p>
          <a:p>
            <a:pPr marL="342900" lvl="0" indent="-342900" algn="l" rtl="0">
              <a:lnSpc>
                <a:spcPct val="107000"/>
              </a:lnSpc>
              <a:spcAft>
                <a:spcPts val="800"/>
              </a:spcAft>
              <a:buFont typeface="+mj-lt"/>
              <a:buAutoNum type="arabicParenR"/>
            </a:pPr>
            <a:r>
              <a:rPr lang="sv-fi" sz="1800" b="0" i="0" u="none" kern="100" baseline="0" dirty="0">
                <a:effectLst/>
                <a:latin typeface="Calibri" panose="020F0502020204030204" pitchFamily="34" charset="0"/>
                <a:ea typeface="Calibri" panose="020F0502020204030204" pitchFamily="34" charset="0"/>
                <a:cs typeface="Times New Roman" panose="02020603050405020304" pitchFamily="18" charset="0"/>
              </a:rPr>
              <a:t>”Lite nervöst var det att hur samarbetet skulle gå mellan första hjälpen-jourhavande och rusmedelsarbetets frivilliga…men det gick ju riktigt bra. Nu ska jag hem till hunden och gå ut på promenad, så rinner dagens bördor av mina axlar.”</a:t>
            </a: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27</a:t>
            </a:fld>
            <a:endParaRPr lang="sv-fi"/>
          </a:p>
        </p:txBody>
      </p:sp>
    </p:spTree>
    <p:extLst>
      <p:ext uri="{BB962C8B-B14F-4D97-AF65-F5344CB8AC3E}">
        <p14:creationId xmlns:p14="http://schemas.microsoft.com/office/powerpoint/2010/main" val="11254308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sv-fi" b="0" i="0" u="none" baseline="0"/>
              <a:t>Vårt mål är frivilliga som mår bra och är arbetsföra.</a:t>
            </a:r>
          </a:p>
          <a:p>
            <a:pPr algn="l" rtl="0"/>
            <a:r>
              <a:rPr lang="sv-fi" b="0" i="0" u="none" baseline="0"/>
              <a:t>Här kan man ha en diskussion om övningssessionen och verksamhetsmodellens betydelse samt om hur man kan implementera den i vardagen för alla verksamhetsgrupper:</a:t>
            </a:r>
          </a:p>
        </p:txBody>
      </p:sp>
      <p:sp>
        <p:nvSpPr>
          <p:cNvPr id="4" name="Slide Number Placeholder 3"/>
          <p:cNvSpPr>
            <a:spLocks noGrp="1"/>
          </p:cNvSpPr>
          <p:nvPr>
            <p:ph type="sldNum" sz="quarter" idx="5"/>
          </p:nvPr>
        </p:nvSpPr>
        <p:spPr/>
        <p:txBody>
          <a:bodyPr/>
          <a:lstStyle/>
          <a:p>
            <a:pPr algn="l" rtl="0"/>
            <a:fld id="{D9D1C9AF-C8A2-E248-9C2D-AAFE8E0C60B5}" type="slidenum">
              <a:rPr/>
              <a:t>28</a:t>
            </a:fld>
            <a:endParaRPr lang="sv-fi"/>
          </a:p>
        </p:txBody>
      </p:sp>
    </p:spTree>
    <p:extLst>
      <p:ext uri="{BB962C8B-B14F-4D97-AF65-F5344CB8AC3E}">
        <p14:creationId xmlns:p14="http://schemas.microsoft.com/office/powerpoint/2010/main" val="22082452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t>Verksamhetsmodellen har nu presenterats och det är dags för respons.</a:t>
            </a:r>
          </a:p>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t>Du kan sammanställa responsen skriftligt genom att utnyttja till exempel Mentimeter eller genom att diskutera och lyssna på allas tankar.</a:t>
            </a:r>
          </a:p>
          <a:p>
            <a:pPr marL="0" marR="0" lvl="0" indent="0" algn="l" defTabSz="914400" rtl="0" eaLnBrk="1" fontAlgn="auto" latinLnBrk="0" hangingPunct="1">
              <a:lnSpc>
                <a:spcPct val="100000"/>
              </a:lnSpc>
              <a:spcBef>
                <a:spcPts val="0"/>
              </a:spcBef>
              <a:spcAft>
                <a:spcPts val="0"/>
              </a:spcAft>
              <a:buClrTx/>
              <a:buSzTx/>
              <a:buFontTx/>
              <a:buNone/>
              <a:tabLst/>
              <a:defRPr/>
            </a:pPr>
            <a:r>
              <a:rPr lang="sv-fi" b="0" i="0" u="none" baseline="0"/>
              <a:t>I diabilden har vi sammanställt exempelfrågor.</a:t>
            </a: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29</a:t>
            </a:fld>
            <a:endParaRPr lang="sv-fi"/>
          </a:p>
        </p:txBody>
      </p:sp>
    </p:spTree>
    <p:extLst>
      <p:ext uri="{BB962C8B-B14F-4D97-AF65-F5344CB8AC3E}">
        <p14:creationId xmlns:p14="http://schemas.microsoft.com/office/powerpoint/2010/main" val="11341807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sv-fi" b="0" i="0" u="none" baseline="0"/>
              <a:t>Bilderna i diabild 14 och 15 från Pixabay.</a:t>
            </a:r>
          </a:p>
          <a:p>
            <a:endParaRPr lang="sv-fi" dirty="0"/>
          </a:p>
          <a:p>
            <a:pPr algn="l" rtl="0"/>
            <a:r>
              <a:rPr lang="sv-fi" b="0" i="0" u="none" baseline="0"/>
              <a:t>Ta hand om dig själv och dina medaktörer.</a:t>
            </a:r>
          </a:p>
          <a:p>
            <a:pPr algn="l" rtl="0"/>
            <a:r>
              <a:rPr lang="sv-fi" b="0" i="0" u="none" baseline="0"/>
              <a:t>Tack för att du finns. </a:t>
            </a:r>
          </a:p>
          <a:p>
            <a:pPr algn="l" rtl="0"/>
            <a:r>
              <a:rPr lang="sv-fi" b="0" i="0" u="none" baseline="0"/>
              <a:t>Presentationen av verksamhetsmodellen är slut för denna gång.</a:t>
            </a:r>
            <a:endParaRPr lang="sv-fi" dirty="0"/>
          </a:p>
        </p:txBody>
      </p:sp>
      <p:sp>
        <p:nvSpPr>
          <p:cNvPr id="4" name="Slide Number Placeholder 3"/>
          <p:cNvSpPr>
            <a:spLocks noGrp="1"/>
          </p:cNvSpPr>
          <p:nvPr>
            <p:ph type="sldNum" sz="quarter" idx="5"/>
          </p:nvPr>
        </p:nvSpPr>
        <p:spPr/>
        <p:txBody>
          <a:bodyPr/>
          <a:lstStyle/>
          <a:p>
            <a:pPr algn="l" rtl="0"/>
            <a:fld id="{D9D1C9AF-C8A2-E248-9C2D-AAFE8E0C60B5}" type="slidenum">
              <a:rPr/>
              <a:t>30</a:t>
            </a:fld>
            <a:endParaRPr lang="sv-fi"/>
          </a:p>
        </p:txBody>
      </p:sp>
    </p:spTree>
    <p:extLst>
      <p:ext uri="{BB962C8B-B14F-4D97-AF65-F5344CB8AC3E}">
        <p14:creationId xmlns:p14="http://schemas.microsoft.com/office/powerpoint/2010/main" val="2436232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sv-fi" b="0" i="0" u="none" baseline="0"/>
              <a:t>Välkomna till utbildningen. En frivillig som mår bra har funktionsförmåga i olika uppgifter, varför vi på organisationens samtliga nivåer måste se till välbefinnandet för frivilliga.</a:t>
            </a:r>
          </a:p>
        </p:txBody>
      </p:sp>
      <p:sp>
        <p:nvSpPr>
          <p:cNvPr id="4" name="Slide Number Placeholder 3"/>
          <p:cNvSpPr>
            <a:spLocks noGrp="1"/>
          </p:cNvSpPr>
          <p:nvPr>
            <p:ph type="sldNum" sz="quarter" idx="5"/>
          </p:nvPr>
        </p:nvSpPr>
        <p:spPr/>
        <p:txBody>
          <a:bodyPr/>
          <a:lstStyle/>
          <a:p>
            <a:pPr algn="l" rtl="0"/>
            <a:fld id="{D9D1C9AF-C8A2-E248-9C2D-AAFE8E0C60B5}" type="slidenum">
              <a:rPr/>
              <a:t>4</a:t>
            </a:fld>
            <a:endParaRPr lang="sv-fi"/>
          </a:p>
        </p:txBody>
      </p:sp>
    </p:spTree>
    <p:extLst>
      <p:ext uri="{BB962C8B-B14F-4D97-AF65-F5344CB8AC3E}">
        <p14:creationId xmlns:p14="http://schemas.microsoft.com/office/powerpoint/2010/main" val="2893666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dirty="0"/>
              <a:t>Här beskrivs den övergripande beskrivningen som implementeras som stöd för den frivilligas välbefinnande, inklusive</a:t>
            </a:r>
            <a:r>
              <a:rPr lang="sv-FI" b="0" i="0" u="none" baseline="0" dirty="0"/>
              <a:t> fiilisrunda</a:t>
            </a:r>
            <a:r>
              <a:rPr lang="sv-fi" b="0" i="0" u="none" baseline="0" dirty="0"/>
              <a:t>, vid behov avlastningssamtal och om extra stöd krävs, en beskrivning av var extra stöd finns tillgängligt.</a:t>
            </a:r>
          </a:p>
          <a:p>
            <a:endParaRPr lang="sv-fi" dirty="0"/>
          </a:p>
          <a:p>
            <a:pPr algn="l" rtl="0"/>
            <a:r>
              <a:rPr lang="sv-fi" b="0" i="0" u="none" baseline="0" dirty="0"/>
              <a:t>Skapare av verksamhetsmodellen </a:t>
            </a:r>
            <a:r>
              <a:rPr lang="sv-FI" b="0" i="0" u="none" baseline="0" dirty="0"/>
              <a:t>Fiilis</a:t>
            </a:r>
            <a:r>
              <a:rPr lang="sv-fi" b="0" i="0" u="none" baseline="0" dirty="0"/>
              <a:t>runda och diabildspresentationen: Siw Karlsson, Riitta Merri och Mari Rantio. </a:t>
            </a:r>
          </a:p>
          <a:p>
            <a:pPr algn="l" rtl="0"/>
            <a:r>
              <a:rPr lang="sv-fi" b="0" i="0" u="none" baseline="0" dirty="0"/>
              <a:t>Den övergripande beskrivningen av verksamhetsmodellen har utvecklats 2022–2023 inom FRK Tavastland.</a:t>
            </a:r>
          </a:p>
          <a:p>
            <a:endParaRPr lang="sv-fi" dirty="0"/>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5</a:t>
            </a:fld>
            <a:endParaRPr lang="sv-fi"/>
          </a:p>
        </p:txBody>
      </p:sp>
    </p:spTree>
    <p:extLst>
      <p:ext uri="{BB962C8B-B14F-4D97-AF65-F5344CB8AC3E}">
        <p14:creationId xmlns:p14="http://schemas.microsoft.com/office/powerpoint/2010/main" val="4101200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Här beskrivs innehållet i presentationen av verksamhetsmodellen.</a:t>
            </a:r>
          </a:p>
        </p:txBody>
      </p:sp>
      <p:sp>
        <p:nvSpPr>
          <p:cNvPr id="4" name="Dian numeron paikkamerkki 3"/>
          <p:cNvSpPr>
            <a:spLocks noGrp="1"/>
          </p:cNvSpPr>
          <p:nvPr>
            <p:ph type="sldNum" sz="quarter" idx="5"/>
          </p:nvPr>
        </p:nvSpPr>
        <p:spPr/>
        <p:txBody>
          <a:bodyPr/>
          <a:lstStyle/>
          <a:p>
            <a:pPr algn="l" rtl="0"/>
            <a:fld id="{D9D1C9AF-C8A2-E248-9C2D-AAFE8E0C60B5}" type="slidenum">
              <a:rPr/>
              <a:t>6</a:t>
            </a:fld>
            <a:endParaRPr lang="sv-fi"/>
          </a:p>
        </p:txBody>
      </p:sp>
    </p:spTree>
    <p:extLst>
      <p:ext uri="{BB962C8B-B14F-4D97-AF65-F5344CB8AC3E}">
        <p14:creationId xmlns:p14="http://schemas.microsoft.com/office/powerpoint/2010/main" val="2741117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dirty="0"/>
              <a:t>Med frivilligverksamhet avses i detta samband verksamhetsgruppernas sammanträden eller övningskvällar, olika hjälpuppgifter, agerande som frivillig bland annat vid insamlingar.</a:t>
            </a:r>
          </a:p>
          <a:p>
            <a:pPr algn="l" rtl="0"/>
            <a:r>
              <a:rPr lang="sv-fi" b="0" i="0" u="none" baseline="0" dirty="0"/>
              <a:t>Verksamhetsmodellen ska beaktas i synnerhet när spontana frivilliga deltar i verksamheten.</a:t>
            </a:r>
          </a:p>
        </p:txBody>
      </p:sp>
      <p:sp>
        <p:nvSpPr>
          <p:cNvPr id="4" name="Dian numeron paikkamerkki 3"/>
          <p:cNvSpPr>
            <a:spLocks noGrp="1"/>
          </p:cNvSpPr>
          <p:nvPr>
            <p:ph type="sldNum" sz="quarter" idx="5"/>
          </p:nvPr>
        </p:nvSpPr>
        <p:spPr/>
        <p:txBody>
          <a:bodyPr/>
          <a:lstStyle/>
          <a:p>
            <a:pPr algn="l" rtl="0"/>
            <a:fld id="{D9D1C9AF-C8A2-E248-9C2D-AAFE8E0C60B5}" type="slidenum">
              <a:rPr/>
              <a:t>7</a:t>
            </a:fld>
            <a:endParaRPr lang="sv-fi"/>
          </a:p>
        </p:txBody>
      </p:sp>
    </p:spTree>
    <p:extLst>
      <p:ext uri="{BB962C8B-B14F-4D97-AF65-F5344CB8AC3E}">
        <p14:creationId xmlns:p14="http://schemas.microsoft.com/office/powerpoint/2010/main" val="3425062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Varje frivillig har rätt att få stöd med sin ork som en del av frivilligverksamheten.</a:t>
            </a:r>
          </a:p>
          <a:p>
            <a:pPr algn="l" rtl="0"/>
            <a:r>
              <a:rPr lang="sv-fi" b="0" i="0" u="none" baseline="0"/>
              <a:t>Följande diabilder är avsedda som diskussionsstartare som stöd för frivilliga inom avdelningens olika verksamhetsformer.</a:t>
            </a:r>
          </a:p>
        </p:txBody>
      </p:sp>
      <p:sp>
        <p:nvSpPr>
          <p:cNvPr id="4" name="Dian numeron paikkamerkki 3"/>
          <p:cNvSpPr>
            <a:spLocks noGrp="1"/>
          </p:cNvSpPr>
          <p:nvPr>
            <p:ph type="sldNum" sz="quarter" idx="5"/>
          </p:nvPr>
        </p:nvSpPr>
        <p:spPr/>
        <p:txBody>
          <a:bodyPr/>
          <a:lstStyle/>
          <a:p>
            <a:pPr algn="l" rtl="0"/>
            <a:fld id="{D9D1C9AF-C8A2-E248-9C2D-AAFE8E0C60B5}" type="slidenum">
              <a:rPr/>
              <a:t>8</a:t>
            </a:fld>
            <a:endParaRPr lang="sv-fi"/>
          </a:p>
        </p:txBody>
      </p:sp>
    </p:spTree>
    <p:extLst>
      <p:ext uri="{BB962C8B-B14F-4D97-AF65-F5344CB8AC3E}">
        <p14:creationId xmlns:p14="http://schemas.microsoft.com/office/powerpoint/2010/main" val="2408993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a:t>Varje frivillig har rätt att få stöd med sin ork som en del av frivilligverksamheten.</a:t>
            </a:r>
          </a:p>
          <a:p>
            <a:endParaRPr lang="sv-fi"/>
          </a:p>
        </p:txBody>
      </p:sp>
      <p:sp>
        <p:nvSpPr>
          <p:cNvPr id="4" name="Dian numeron paikkamerkki 3"/>
          <p:cNvSpPr>
            <a:spLocks noGrp="1"/>
          </p:cNvSpPr>
          <p:nvPr>
            <p:ph type="sldNum" sz="quarter" idx="5"/>
          </p:nvPr>
        </p:nvSpPr>
        <p:spPr/>
        <p:txBody>
          <a:bodyPr/>
          <a:lstStyle/>
          <a:p>
            <a:pPr algn="l" rtl="0"/>
            <a:fld id="{D9D1C9AF-C8A2-E248-9C2D-AAFE8E0C60B5}" type="slidenum">
              <a:rPr/>
              <a:t>9</a:t>
            </a:fld>
            <a:endParaRPr lang="sv-fi"/>
          </a:p>
        </p:txBody>
      </p:sp>
    </p:spTree>
    <p:extLst>
      <p:ext uri="{BB962C8B-B14F-4D97-AF65-F5344CB8AC3E}">
        <p14:creationId xmlns:p14="http://schemas.microsoft.com/office/powerpoint/2010/main" val="1383179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rtl="0"/>
            <a:r>
              <a:rPr lang="sv-fi" b="0" i="0" u="none" baseline="0" dirty="0"/>
              <a:t>Varje frivillig har rätt att få stöd med sin ork som en del av frivilligverksamheten.</a:t>
            </a:r>
          </a:p>
          <a:p>
            <a:endParaRPr lang="sv-fi" dirty="0"/>
          </a:p>
        </p:txBody>
      </p:sp>
      <p:sp>
        <p:nvSpPr>
          <p:cNvPr id="4" name="Dian numeron paikkamerkki 3"/>
          <p:cNvSpPr>
            <a:spLocks noGrp="1"/>
          </p:cNvSpPr>
          <p:nvPr>
            <p:ph type="sldNum" sz="quarter" idx="5"/>
          </p:nvPr>
        </p:nvSpPr>
        <p:spPr/>
        <p:txBody>
          <a:bodyPr/>
          <a:lstStyle/>
          <a:p>
            <a:pPr algn="l" rtl="0"/>
            <a:fld id="{D9D1C9AF-C8A2-E248-9C2D-AAFE8E0C60B5}" type="slidenum">
              <a:rPr/>
              <a:t>10</a:t>
            </a:fld>
            <a:endParaRPr lang="sv-fi"/>
          </a:p>
        </p:txBody>
      </p:sp>
    </p:spTree>
    <p:extLst>
      <p:ext uri="{BB962C8B-B14F-4D97-AF65-F5344CB8AC3E}">
        <p14:creationId xmlns:p14="http://schemas.microsoft.com/office/powerpoint/2010/main" val="9651502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sv-SE" noProof="0"/>
              <a:t>Click to edit Master title style</a:t>
            </a:r>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noProof="0"/>
              <a:t>Click to edit Master subtitle style</a:t>
            </a:r>
          </a:p>
          <a:p>
            <a:pPr lvl="1"/>
            <a:endParaRPr lang="sv-SE" noProof="0"/>
          </a:p>
        </p:txBody>
      </p:sp>
      <p:sp>
        <p:nvSpPr>
          <p:cNvPr id="4" name="Rectangle 3">
            <a:extLst>
              <a:ext uri="{FF2B5EF4-FFF2-40B4-BE49-F238E27FC236}">
                <a16:creationId xmlns:a16="http://schemas.microsoft.com/office/drawing/2014/main" id="{5D5A4198-667D-941A-221E-513F430ACB45}"/>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5" name="Picture 4" descr="Logo&#10;&#10;Description automatically generated with medium confidence">
            <a:extLst>
              <a:ext uri="{FF2B5EF4-FFF2-40B4-BE49-F238E27FC236}">
                <a16:creationId xmlns:a16="http://schemas.microsoft.com/office/drawing/2014/main" id="{0C128682-9895-E1B9-E9CC-EFFFAE9469EA}"/>
              </a:ext>
            </a:extLst>
          </p:cNvPr>
          <p:cNvPicPr>
            <a:picLocks noChangeAspect="1"/>
          </p:cNvPicPr>
          <p:nvPr userDrawn="1"/>
        </p:nvPicPr>
        <p:blipFill>
          <a:blip r:embed="rId2">
            <a:alphaModFix/>
          </a:blip>
          <a:stretch>
            <a:fillRect/>
          </a:stretch>
        </p:blipFill>
        <p:spPr>
          <a:xfrm>
            <a:off x="10447936" y="194470"/>
            <a:ext cx="1478515" cy="634301"/>
          </a:xfrm>
          <a:prstGeom prst="rect">
            <a:avLst/>
          </a:prstGeom>
        </p:spPr>
      </p:pic>
    </p:spTree>
    <p:extLst>
      <p:ext uri="{BB962C8B-B14F-4D97-AF65-F5344CB8AC3E}">
        <p14:creationId xmlns:p14="http://schemas.microsoft.com/office/powerpoint/2010/main" val="1122291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10725"/>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10725"/>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endParaRPr lang="sv-SE" b="0" noProof="0"/>
          </a:p>
          <a:p>
            <a:pPr lvl="2"/>
            <a:endParaRPr lang="sv-SE" noProof="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endParaRPr lang="sv-SE" noProof="0"/>
          </a:p>
        </p:txBody>
      </p:sp>
      <p:pic>
        <p:nvPicPr>
          <p:cNvPr id="2" name="Picture 1" descr="Logo&#10;&#10;Description automatically generated with medium confidence">
            <a:extLst>
              <a:ext uri="{FF2B5EF4-FFF2-40B4-BE49-F238E27FC236}">
                <a16:creationId xmlns:a16="http://schemas.microsoft.com/office/drawing/2014/main" id="{F3979809-1E9C-C846-B2E0-24DB742DF218}"/>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3467467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57618"/>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57618"/>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176829"/>
            <a:ext cx="5157787" cy="3534125"/>
          </a:xfrm>
        </p:spPr>
        <p:txBody>
          <a:bodyPr/>
          <a:lstStyle>
            <a:lvl1pPr>
              <a:defRPr sz="2400"/>
            </a:lvl1pPr>
            <a:lvl2pPr>
              <a:defRPr sz="2000"/>
            </a:lvl2pPr>
            <a:lvl3pPr>
              <a:defRPr sz="1900"/>
            </a:lvl3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176829"/>
            <a:ext cx="5181601" cy="3534125"/>
          </a:xfrm>
        </p:spPr>
        <p:txBody>
          <a:bodyPr/>
          <a:lstStyle>
            <a:lvl1pPr>
              <a:defRPr sz="2400"/>
            </a:lvl1pPr>
            <a:lvl2pPr>
              <a:defRPr sz="2000"/>
            </a:lvl2pPr>
            <a:lvl3pPr>
              <a:defRPr sz="1900"/>
            </a:lvl3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pic>
        <p:nvPicPr>
          <p:cNvPr id="2" name="Picture 1" descr="Logo&#10;&#10;Description automatically generated with medium confidence">
            <a:extLst>
              <a:ext uri="{FF2B5EF4-FFF2-40B4-BE49-F238E27FC236}">
                <a16:creationId xmlns:a16="http://schemas.microsoft.com/office/drawing/2014/main" id="{79AC65FF-3ABA-978E-86E8-8887A0EF78BC}"/>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121151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LISTA JA KUV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763489"/>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082700"/>
            <a:ext cx="5157787" cy="3534125"/>
          </a:xfrm>
        </p:spPr>
        <p:txBody>
          <a:bodyPr/>
          <a:lstStyle>
            <a:lvl1pPr>
              <a:defRPr sz="2400"/>
            </a:lvl1pPr>
            <a:lvl2pPr>
              <a:defRPr sz="2000"/>
            </a:lvl2pPr>
            <a:lvl3pPr>
              <a:defRPr sz="1900"/>
            </a:lvl3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4" name="Picture Placeholder 3">
            <a:extLst>
              <a:ext uri="{FF2B5EF4-FFF2-40B4-BE49-F238E27FC236}">
                <a16:creationId xmlns:a16="http://schemas.microsoft.com/office/drawing/2014/main" id="{E3FD0F4A-62D2-D935-BC88-590E264F576D}"/>
              </a:ext>
            </a:extLst>
          </p:cNvPr>
          <p:cNvSpPr>
            <a:spLocks noGrp="1"/>
          </p:cNvSpPr>
          <p:nvPr>
            <p:ph type="pic" sz="quarter" idx="12"/>
          </p:nvPr>
        </p:nvSpPr>
        <p:spPr>
          <a:xfrm>
            <a:off x="6265863" y="763121"/>
            <a:ext cx="5083175" cy="4852988"/>
          </a:xfrm>
        </p:spPr>
        <p:txBody>
          <a:bodyPr/>
          <a:lstStyle/>
          <a:p>
            <a:endParaRPr lang="fi-FI"/>
          </a:p>
        </p:txBody>
      </p:sp>
      <p:pic>
        <p:nvPicPr>
          <p:cNvPr id="2" name="Picture 1" descr="Logo&#10;&#10;Description automatically generated with medium confidence">
            <a:extLst>
              <a:ext uri="{FF2B5EF4-FFF2-40B4-BE49-F238E27FC236}">
                <a16:creationId xmlns:a16="http://schemas.microsoft.com/office/drawing/2014/main" id="{19E038E8-8AF1-D104-6457-760E2908234A}"/>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1746721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LM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sv-SE" noProof="0"/>
              <a:t>Click to edit Master title style</a:t>
            </a:r>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Font typeface="Arial" panose="020B0604020202020204" pitchFamily="34" charset="0"/>
              <a:buNone/>
              <a:defRPr sz="2300" b="0" i="0">
                <a:latin typeface="Georgia" panose="02040502050405020303" pitchFamily="18" charset="0"/>
              </a:defRPr>
            </a:lvl1pPr>
            <a:lvl2pPr marL="457200" indent="0">
              <a:buFont typeface="Arial" panose="020B0604020202020204" pitchFamily="34" charse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0"/>
            <a:endParaRPr lang="sv-SE" noProof="0"/>
          </a:p>
          <a:p>
            <a:pPr lvl="1"/>
            <a:endParaRPr lang="sv-SE" noProof="0"/>
          </a:p>
          <a:p>
            <a:pPr lvl="2"/>
            <a:r>
              <a:rPr lang="sv-SE" noProof="0"/>
              <a:t>	</a:t>
            </a:r>
          </a:p>
          <a:p>
            <a:pPr lvl="1"/>
            <a:r>
              <a:rPr lang="sv-SE" noProof="0"/>
              <a:t>		</a:t>
            </a:r>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0"/>
            <a:endParaRPr lang="sv-SE" noProof="0"/>
          </a:p>
          <a:p>
            <a:pPr lvl="1"/>
            <a:endParaRPr lang="sv-SE"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0"/>
            <a:endParaRPr lang="sv-SE" noProof="0"/>
          </a:p>
          <a:p>
            <a:pPr lvl="1"/>
            <a:endParaRPr lang="sv-SE" noProof="0"/>
          </a:p>
        </p:txBody>
      </p:sp>
    </p:spTree>
    <p:extLst>
      <p:ext uri="{BB962C8B-B14F-4D97-AF65-F5344CB8AC3E}">
        <p14:creationId xmlns:p14="http://schemas.microsoft.com/office/powerpoint/2010/main" val="2614705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LMIJAKO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solidFill>
                <a:schemeClr val="bg2"/>
              </a:solidFill>
            </a:endParaRPr>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sv-SE" noProof="0"/>
              <a:t>Click to edit Master title style</a:t>
            </a:r>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a:solidFill>
            <a:schemeClr val="accent6"/>
          </a:solidFill>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0"/>
            <a:endParaRPr lang="sv-SE" noProof="0"/>
          </a:p>
          <a:p>
            <a:pPr lvl="1"/>
            <a:endParaRPr lang="sv-SE" noProof="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1"/>
            <a:endParaRPr lang="sv-SE"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1"/>
            <a:endParaRPr lang="sv-SE" noProof="0"/>
          </a:p>
        </p:txBody>
      </p:sp>
    </p:spTree>
    <p:extLst>
      <p:ext uri="{BB962C8B-B14F-4D97-AF65-F5344CB8AC3E}">
        <p14:creationId xmlns:p14="http://schemas.microsoft.com/office/powerpoint/2010/main" val="354933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Tree>
    <p:extLst>
      <p:ext uri="{BB962C8B-B14F-4D97-AF65-F5344CB8AC3E}">
        <p14:creationId xmlns:p14="http://schemas.microsoft.com/office/powerpoint/2010/main" val="2072938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1"/>
            <a:endParaRPr lang="sv-SE"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1"/>
            <a:endParaRPr lang="sv-SE"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endParaRPr lang="fi-FI" noProof="0" dirty="0"/>
          </a:p>
        </p:txBody>
      </p:sp>
    </p:spTree>
    <p:extLst>
      <p:ext uri="{BB962C8B-B14F-4D97-AF65-F5344CB8AC3E}">
        <p14:creationId xmlns:p14="http://schemas.microsoft.com/office/powerpoint/2010/main" val="2502189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OLMIJAKO KÄYTTÖESIMERKKI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dirty="0"/>
          </a:p>
        </p:txBody>
      </p:sp>
    </p:spTree>
    <p:extLst>
      <p:ext uri="{BB962C8B-B14F-4D97-AF65-F5344CB8AC3E}">
        <p14:creationId xmlns:p14="http://schemas.microsoft.com/office/powerpoint/2010/main" val="88851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Tree>
    <p:extLst>
      <p:ext uri="{BB962C8B-B14F-4D97-AF65-F5344CB8AC3E}">
        <p14:creationId xmlns:p14="http://schemas.microsoft.com/office/powerpoint/2010/main" val="2492305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endParaRPr lang="fi-FI" noProof="0" dirty="0"/>
          </a:p>
        </p:txBody>
      </p:sp>
    </p:spTree>
    <p:extLst>
      <p:ext uri="{BB962C8B-B14F-4D97-AF65-F5344CB8AC3E}">
        <p14:creationId xmlns:p14="http://schemas.microsoft.com/office/powerpoint/2010/main" val="769997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NSI OMA KUVAVALINTA">
    <p:bg>
      <p:bgPr>
        <a:solidFill>
          <a:schemeClr val="bg1"/>
        </a:solidFill>
        <a:effectLst/>
      </p:bgPr>
    </p:bg>
    <p:spTree>
      <p:nvGrpSpPr>
        <p:cNvPr id="1" name=""/>
        <p:cNvGrpSpPr/>
        <p:nvPr/>
      </p:nvGrpSpPr>
      <p:grpSpPr>
        <a:xfrm>
          <a:off x="0" y="0"/>
          <a:ext cx="0" cy="0"/>
          <a:chOff x="0" y="0"/>
          <a:chExt cx="0" cy="0"/>
        </a:xfrm>
      </p:grpSpPr>
      <p:pic>
        <p:nvPicPr>
          <p:cNvPr id="16" name="Picture 15" descr="A group of people walking on a dirt path&#10;&#10;Description automatically generated with medium confidence">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191" cy="68580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sv-SE" noProof="0"/>
              <a:t>Click to edit Master title style</a:t>
            </a:r>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noProof="0"/>
              <a:t>Click to edit Master subtitle style</a:t>
            </a:r>
          </a:p>
          <a:p>
            <a:pPr lvl="1"/>
            <a:endParaRPr lang="sv-SE" noProof="0"/>
          </a:p>
        </p:txBody>
      </p:sp>
      <p:sp>
        <p:nvSpPr>
          <p:cNvPr id="2" name="Rectangle 1">
            <a:extLst>
              <a:ext uri="{FF2B5EF4-FFF2-40B4-BE49-F238E27FC236}">
                <a16:creationId xmlns:a16="http://schemas.microsoft.com/office/drawing/2014/main" id="{7EE87B29-6E1D-AD2D-2AFD-7324D3695ACA}"/>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3" name="Picture 2" descr="Logo&#10;&#10;Description automatically generated with medium confidence">
            <a:extLst>
              <a:ext uri="{FF2B5EF4-FFF2-40B4-BE49-F238E27FC236}">
                <a16:creationId xmlns:a16="http://schemas.microsoft.com/office/drawing/2014/main" id="{59C11654-A0E7-6DDB-CBDB-40086B426E0A}"/>
              </a:ext>
            </a:extLst>
          </p:cNvPr>
          <p:cNvPicPr>
            <a:picLocks noChangeAspect="1"/>
          </p:cNvPicPr>
          <p:nvPr userDrawn="1"/>
        </p:nvPicPr>
        <p:blipFill>
          <a:blip r:embed="rId3">
            <a:alphaModFix/>
          </a:blip>
          <a:stretch>
            <a:fillRect/>
          </a:stretch>
        </p:blipFill>
        <p:spPr>
          <a:xfrm>
            <a:off x="10447936" y="194470"/>
            <a:ext cx="1478515" cy="634301"/>
          </a:xfrm>
          <a:prstGeom prst="rect">
            <a:avLst/>
          </a:prstGeom>
        </p:spPr>
      </p:pic>
    </p:spTree>
    <p:extLst>
      <p:ext uri="{BB962C8B-B14F-4D97-AF65-F5344CB8AC3E}">
        <p14:creationId xmlns:p14="http://schemas.microsoft.com/office/powerpoint/2010/main" val="27857903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endParaRPr lang="sv-SE" noProof="0"/>
          </a:p>
        </p:txBody>
      </p:sp>
      <p:pic>
        <p:nvPicPr>
          <p:cNvPr id="2" name="Picture 1" descr="Logo&#10;&#10;Description automatically generated with medium confidence">
            <a:extLst>
              <a:ext uri="{FF2B5EF4-FFF2-40B4-BE49-F238E27FC236}">
                <a16:creationId xmlns:a16="http://schemas.microsoft.com/office/drawing/2014/main" id="{DA5C81FA-C0DA-BE3E-DB95-C9219703CF80}"/>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2543301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HTIAJAKO BULLET LISTA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6398596" y="59419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6399389" y="1913405"/>
            <a:ext cx="5181601" cy="3534125"/>
          </a:xfrm>
        </p:spPr>
        <p:txBody>
          <a:bodyPr/>
          <a:lstStyle>
            <a:lvl1pPr>
              <a:defRPr sz="2400"/>
            </a:lvl1pPr>
            <a:lvl2pPr>
              <a:defRPr sz="2000"/>
            </a:lvl2pPr>
            <a:lvl3pPr>
              <a:defRPr sz="1900"/>
            </a:lvl3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Tree>
    <p:extLst>
      <p:ext uri="{BB962C8B-B14F-4D97-AF65-F5344CB8AC3E}">
        <p14:creationId xmlns:p14="http://schemas.microsoft.com/office/powerpoint/2010/main" val="2861670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HTIAJAKO BULLET LISTA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37334" y="-1"/>
            <a:ext cx="6054666"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76280" y="621087"/>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77073" y="1940298"/>
            <a:ext cx="5181601" cy="3534125"/>
          </a:xfrm>
        </p:spPr>
        <p:txBody>
          <a:bodyPr/>
          <a:lstStyle>
            <a:lvl1pPr>
              <a:defRPr sz="2400"/>
            </a:lvl1pPr>
            <a:lvl2pPr>
              <a:defRPr sz="2000"/>
            </a:lvl2pPr>
            <a:lvl3pPr>
              <a:defRPr sz="1900"/>
            </a:lvl3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Tree>
    <p:extLst>
      <p:ext uri="{BB962C8B-B14F-4D97-AF65-F5344CB8AC3E}">
        <p14:creationId xmlns:p14="http://schemas.microsoft.com/office/powerpoint/2010/main" val="9862012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HTIAJAKO BULLET LISTA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1596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3953435"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516007" y="795899"/>
            <a:ext cx="7114112"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517594" y="2115110"/>
            <a:ext cx="7114112" cy="3534125"/>
          </a:xfrm>
        </p:spPr>
        <p:txBody>
          <a:bodyPr/>
          <a:lstStyle>
            <a:lvl1pPr>
              <a:defRPr sz="2400"/>
            </a:lvl1pPr>
            <a:lvl2pPr>
              <a:defRPr sz="2000"/>
            </a:lvl2pPr>
            <a:lvl3pPr>
              <a:defRPr sz="1900"/>
            </a:lvl3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Tree>
    <p:extLst>
      <p:ext uri="{BB962C8B-B14F-4D97-AF65-F5344CB8AC3E}">
        <p14:creationId xmlns:p14="http://schemas.microsoft.com/office/powerpoint/2010/main" val="3745458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endParaRPr lang="fi-FI" dirty="0"/>
          </a:p>
        </p:txBody>
      </p:sp>
    </p:spTree>
    <p:extLst>
      <p:ext uri="{BB962C8B-B14F-4D97-AF65-F5344CB8AC3E}">
        <p14:creationId xmlns:p14="http://schemas.microsoft.com/office/powerpoint/2010/main" val="19585225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sv-SE" noProof="0"/>
              <a:t>Click to edit Master text styles</a:t>
            </a:r>
          </a:p>
          <a:p>
            <a:pPr lvl="1"/>
            <a:endParaRPr lang="sv-SE"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endParaRPr lang="fi-FI" dirty="0"/>
          </a:p>
        </p:txBody>
      </p:sp>
      <p:pic>
        <p:nvPicPr>
          <p:cNvPr id="2" name="Picture 1" descr="Logo&#10;&#10;Description automatically generated with medium confidence">
            <a:extLst>
              <a:ext uri="{FF2B5EF4-FFF2-40B4-BE49-F238E27FC236}">
                <a16:creationId xmlns:a16="http://schemas.microsoft.com/office/drawing/2014/main" id="{769DDD8E-FCF8-1A8A-65B1-E91141D0F04B}"/>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5315948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sv-SE" noProof="0" dirty="0" err="1"/>
              <a:t>Click</a:t>
            </a:r>
            <a:r>
              <a:rPr lang="sv-SE" noProof="0" dirty="0"/>
              <a:t> to </a:t>
            </a:r>
            <a:r>
              <a:rPr lang="sv-SE" noProof="0" dirty="0" err="1"/>
              <a:t>edit</a:t>
            </a:r>
            <a:r>
              <a:rPr lang="sv-SE" noProof="0" dirty="0"/>
              <a:t> Master text </a:t>
            </a:r>
            <a:r>
              <a:rPr lang="sv-SE" noProof="0" dirty="0" err="1"/>
              <a:t>styles</a:t>
            </a:r>
            <a:endParaRPr lang="sv-SE" noProof="0" dirty="0"/>
          </a:p>
          <a:p>
            <a:pPr lvl="1"/>
            <a:endParaRPr lang="fi-FI" noProof="0" dirty="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dirty="0"/>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dirty="0"/>
          </a:p>
        </p:txBody>
      </p:sp>
      <p:pic>
        <p:nvPicPr>
          <p:cNvPr id="2" name="Picture 1" descr="Logo&#10;&#10;Description automatically generated with medium confidence">
            <a:extLst>
              <a:ext uri="{FF2B5EF4-FFF2-40B4-BE49-F238E27FC236}">
                <a16:creationId xmlns:a16="http://schemas.microsoft.com/office/drawing/2014/main" id="{DE79EBFB-0C33-0A14-AC5C-9E9319ED73FB}"/>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28830737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INAUS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endParaRPr lang="sv-SE"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endParaRPr lang="sv-SE" noProof="0"/>
          </a:p>
        </p:txBody>
      </p:sp>
    </p:spTree>
    <p:extLst>
      <p:ext uri="{BB962C8B-B14F-4D97-AF65-F5344CB8AC3E}">
        <p14:creationId xmlns:p14="http://schemas.microsoft.com/office/powerpoint/2010/main" val="35565095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863844"/>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endParaRPr lang="sv-SE"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endParaRPr lang="sv-SE" noProof="0"/>
          </a:p>
        </p:txBody>
      </p:sp>
    </p:spTree>
    <p:extLst>
      <p:ext uri="{BB962C8B-B14F-4D97-AF65-F5344CB8AC3E}">
        <p14:creationId xmlns:p14="http://schemas.microsoft.com/office/powerpoint/2010/main" val="6619831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ÄLILEHTI OTSIKKO 1">
    <p:bg>
      <p:bgPr>
        <a:solidFill>
          <a:srgbClr val="BEA99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tx1"/>
                </a:solidFill>
              </a:defRPr>
            </a:lvl1pPr>
          </a:lstStyle>
          <a:p>
            <a:r>
              <a:rPr lang="sv-SE" noProof="0"/>
              <a:t>Click to edit Master title style</a:t>
            </a:r>
          </a:p>
        </p:txBody>
      </p:sp>
    </p:spTree>
    <p:extLst>
      <p:ext uri="{BB962C8B-B14F-4D97-AF65-F5344CB8AC3E}">
        <p14:creationId xmlns:p14="http://schemas.microsoft.com/office/powerpoint/2010/main" val="702252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NSI OMA KUVAVALINTA 2">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096" y="0"/>
            <a:ext cx="12198191" cy="68580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8132618" cy="2681191"/>
          </a:xfrm>
          <a:prstGeom prst="rect">
            <a:avLst/>
          </a:prstGeom>
        </p:spPr>
        <p:txBody>
          <a:bodyPr anchor="b"/>
          <a:lstStyle>
            <a:lvl1pPr algn="l">
              <a:defRPr sz="6600">
                <a:solidFill>
                  <a:schemeClr val="bg1"/>
                </a:solidFill>
              </a:defRPr>
            </a:lvl1pPr>
          </a:lstStyle>
          <a:p>
            <a:r>
              <a:rPr lang="sv-SE" noProof="0"/>
              <a:t>Click to edit Master title style</a:t>
            </a:r>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noProof="0"/>
              <a:t>Click to edit Master subtitle style</a:t>
            </a:r>
          </a:p>
          <a:p>
            <a:pPr lvl="1"/>
            <a:endParaRPr lang="sv-SE" noProof="0"/>
          </a:p>
        </p:txBody>
      </p:sp>
      <p:sp>
        <p:nvSpPr>
          <p:cNvPr id="2" name="Rectangle 1">
            <a:extLst>
              <a:ext uri="{FF2B5EF4-FFF2-40B4-BE49-F238E27FC236}">
                <a16:creationId xmlns:a16="http://schemas.microsoft.com/office/drawing/2014/main" id="{87679CB2-9086-8270-A8F1-A5530DA97B28}"/>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3" name="Picture 2" descr="Logo&#10;&#10;Description automatically generated with medium confidence">
            <a:extLst>
              <a:ext uri="{FF2B5EF4-FFF2-40B4-BE49-F238E27FC236}">
                <a16:creationId xmlns:a16="http://schemas.microsoft.com/office/drawing/2014/main" id="{DC372F16-2290-8D1C-407E-7B8DE167DAFB}"/>
              </a:ext>
            </a:extLst>
          </p:cNvPr>
          <p:cNvPicPr>
            <a:picLocks noChangeAspect="1"/>
          </p:cNvPicPr>
          <p:nvPr userDrawn="1"/>
        </p:nvPicPr>
        <p:blipFill>
          <a:blip r:embed="rId3">
            <a:alphaModFix/>
          </a:blip>
          <a:stretch>
            <a:fillRect/>
          </a:stretch>
        </p:blipFill>
        <p:spPr>
          <a:xfrm>
            <a:off x="10447936" y="194470"/>
            <a:ext cx="1478515" cy="634301"/>
          </a:xfrm>
          <a:prstGeom prst="rect">
            <a:avLst/>
          </a:prstGeom>
        </p:spPr>
      </p:pic>
    </p:spTree>
    <p:extLst>
      <p:ext uri="{BB962C8B-B14F-4D97-AF65-F5344CB8AC3E}">
        <p14:creationId xmlns:p14="http://schemas.microsoft.com/office/powerpoint/2010/main" val="698776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ÄLILEHTI OTSIKKO 3">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sv-SE" noProof="0"/>
              <a:t>Click to edit Master title style</a:t>
            </a:r>
          </a:p>
        </p:txBody>
      </p:sp>
    </p:spTree>
    <p:extLst>
      <p:ext uri="{BB962C8B-B14F-4D97-AF65-F5344CB8AC3E}">
        <p14:creationId xmlns:p14="http://schemas.microsoft.com/office/powerpoint/2010/main" val="338928164"/>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sv-SE" noProof="0"/>
              <a:t>Click to edit Master title style</a:t>
            </a:r>
          </a:p>
        </p:txBody>
      </p:sp>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solidFill>
                  <a:schemeClr val="bg1"/>
                </a:solidFill>
              </a:defRPr>
            </a:lvl2pPr>
            <a:lvl3pPr marL="914400" indent="0">
              <a:buNone/>
              <a:defRPr sz="3000" b="1">
                <a:solidFill>
                  <a:schemeClr val="bg1"/>
                </a:solidFill>
              </a:defRPr>
            </a:lvl3pPr>
            <a:lvl4pPr marL="1371600" indent="0">
              <a:buNone/>
              <a:defRPr sz="3000" b="1">
                <a:solidFill>
                  <a:schemeClr val="bg1"/>
                </a:solidFill>
              </a:defRPr>
            </a:lvl4pPr>
            <a:lvl5pPr marL="1828800" indent="0">
              <a:buNone/>
              <a:defRPr sz="3000" b="1">
                <a:solidFill>
                  <a:schemeClr val="bg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0"/>
            <a:endParaRPr lang="sv-SE" noProof="0"/>
          </a:p>
          <a:p>
            <a:pPr lvl="1"/>
            <a:endParaRPr lang="sv-SE" noProof="0"/>
          </a:p>
        </p:txBody>
      </p:sp>
      <p:pic>
        <p:nvPicPr>
          <p:cNvPr id="4" name="Picture 3" descr="Logo&#10;&#10;Description automatically generated with medium confidence">
            <a:extLst>
              <a:ext uri="{FF2B5EF4-FFF2-40B4-BE49-F238E27FC236}">
                <a16:creationId xmlns:a16="http://schemas.microsoft.com/office/drawing/2014/main" id="{BD7C202D-8E0D-0BDC-AAA4-76FAA8A48D37}"/>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14685966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sv-SE" noProof="0"/>
              <a:t>Click to edit Master title style</a:t>
            </a:r>
          </a:p>
        </p:txBody>
      </p:sp>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0"/>
            <a:endParaRPr lang="sv-SE" noProof="0"/>
          </a:p>
          <a:p>
            <a:pPr lvl="1"/>
            <a:endParaRPr lang="sv-SE" noProof="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a:p>
            <a:pPr lvl="0"/>
            <a:endParaRPr lang="sv-SE" noProof="0"/>
          </a:p>
          <a:p>
            <a:pPr lvl="1"/>
            <a:endParaRPr lang="sv-SE" noProof="0"/>
          </a:p>
        </p:txBody>
      </p:sp>
      <p:pic>
        <p:nvPicPr>
          <p:cNvPr id="4" name="Picture 3" descr="Logo&#10;&#10;Description automatically generated with medium confidence">
            <a:extLst>
              <a:ext uri="{FF2B5EF4-FFF2-40B4-BE49-F238E27FC236}">
                <a16:creationId xmlns:a16="http://schemas.microsoft.com/office/drawing/2014/main" id="{13F43165-9D94-41EC-6E69-28A87046AF0E}"/>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27998132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ARMAA TAUSTA">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508329391"/>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dirty="0"/>
          </a:p>
        </p:txBody>
      </p:sp>
      <p:pic>
        <p:nvPicPr>
          <p:cNvPr id="2" name="Picture 1" descr="Logo&#10;&#10;Description automatically generated with medium confidence">
            <a:extLst>
              <a:ext uri="{FF2B5EF4-FFF2-40B4-BE49-F238E27FC236}">
                <a16:creationId xmlns:a16="http://schemas.microsoft.com/office/drawing/2014/main" id="{2C5019D9-68DA-B8A9-F726-A52B2DB9A116}"/>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9341690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endParaRPr lang="fi-FI" noProof="0" dirty="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pic>
        <p:nvPicPr>
          <p:cNvPr id="2" name="Picture 1" descr="Logo&#10;&#10;Description automatically generated with medium confidence">
            <a:extLst>
              <a:ext uri="{FF2B5EF4-FFF2-40B4-BE49-F238E27FC236}">
                <a16:creationId xmlns:a16="http://schemas.microsoft.com/office/drawing/2014/main" id="{C9F3B3A8-12B2-3A62-C72C-4EACD1BC487F}"/>
              </a:ext>
            </a:extLst>
          </p:cNvPr>
          <p:cNvPicPr>
            <a:picLocks noChangeAspect="1"/>
          </p:cNvPicPr>
          <p:nvPr userDrawn="1"/>
        </p:nvPicPr>
        <p:blipFill>
          <a:blip r:embed="rId2">
            <a:alphaModFix/>
          </a:blip>
          <a:stretch>
            <a:fillRect/>
          </a:stretch>
        </p:blipFill>
        <p:spPr>
          <a:xfrm>
            <a:off x="4406587" y="6046008"/>
            <a:ext cx="1478515" cy="634301"/>
          </a:xfrm>
          <a:prstGeom prst="rect">
            <a:avLst/>
          </a:prstGeom>
        </p:spPr>
      </p:pic>
    </p:spTree>
    <p:extLst>
      <p:ext uri="{BB962C8B-B14F-4D97-AF65-F5344CB8AC3E}">
        <p14:creationId xmlns:p14="http://schemas.microsoft.com/office/powerpoint/2010/main" val="804587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KAKANSI">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sp>
        <p:nvSpPr>
          <p:cNvPr id="2" name="Rectangle 1">
            <a:extLst>
              <a:ext uri="{FF2B5EF4-FFF2-40B4-BE49-F238E27FC236}">
                <a16:creationId xmlns:a16="http://schemas.microsoft.com/office/drawing/2014/main" id="{00D189BE-CD35-DB33-FD93-95FBD8EE19BE}"/>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noProof="0"/>
          </a:p>
        </p:txBody>
      </p:sp>
      <p:pic>
        <p:nvPicPr>
          <p:cNvPr id="3" name="Picture 2" descr="Logo&#10;&#10;Description automatically generated with medium confidence">
            <a:extLst>
              <a:ext uri="{FF2B5EF4-FFF2-40B4-BE49-F238E27FC236}">
                <a16:creationId xmlns:a16="http://schemas.microsoft.com/office/drawing/2014/main" id="{A1C31384-096F-7EDB-E4D5-17A0A33C5446}"/>
              </a:ext>
            </a:extLst>
          </p:cNvPr>
          <p:cNvPicPr>
            <a:picLocks noChangeAspect="1"/>
          </p:cNvPicPr>
          <p:nvPr userDrawn="1"/>
        </p:nvPicPr>
        <p:blipFill>
          <a:blip r:embed="rId2">
            <a:alphaModFix/>
          </a:blip>
          <a:stretch>
            <a:fillRect/>
          </a:stretch>
        </p:blipFill>
        <p:spPr>
          <a:xfrm>
            <a:off x="10447936" y="194470"/>
            <a:ext cx="1478515" cy="634301"/>
          </a:xfrm>
          <a:prstGeom prst="rect">
            <a:avLst/>
          </a:prstGeom>
        </p:spPr>
      </p:pic>
    </p:spTree>
    <p:extLst>
      <p:ext uri="{BB962C8B-B14F-4D97-AF65-F5344CB8AC3E}">
        <p14:creationId xmlns:p14="http://schemas.microsoft.com/office/powerpoint/2010/main" val="40857435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389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NSI OMA KUVAVALINTA 3">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1"/>
          <a:stretch/>
        </p:blipFill>
        <p:spPr>
          <a:xfrm>
            <a:off x="-6191" y="0"/>
            <a:ext cx="12198191" cy="68580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8077200" cy="2681191"/>
          </a:xfrm>
          <a:prstGeom prst="rect">
            <a:avLst/>
          </a:prstGeom>
        </p:spPr>
        <p:txBody>
          <a:bodyPr anchor="b"/>
          <a:lstStyle>
            <a:lvl1pPr algn="l">
              <a:defRPr sz="6600">
                <a:solidFill>
                  <a:schemeClr val="bg1"/>
                </a:solidFill>
              </a:defRPr>
            </a:lvl1pPr>
          </a:lstStyle>
          <a:p>
            <a:r>
              <a:rPr lang="sv-SE" noProof="0"/>
              <a:t>Click to edit Master title style</a:t>
            </a:r>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noProof="0"/>
              <a:t>Click to edit Master subtitle style</a:t>
            </a:r>
          </a:p>
          <a:p>
            <a:pPr lvl="1"/>
            <a:endParaRPr lang="sv-SE" noProof="0"/>
          </a:p>
        </p:txBody>
      </p:sp>
      <p:sp>
        <p:nvSpPr>
          <p:cNvPr id="2" name="Rectangle 1">
            <a:extLst>
              <a:ext uri="{FF2B5EF4-FFF2-40B4-BE49-F238E27FC236}">
                <a16:creationId xmlns:a16="http://schemas.microsoft.com/office/drawing/2014/main" id="{37D534B1-22B1-D452-ACEF-077397C76A1D}"/>
              </a:ext>
            </a:extLst>
          </p:cNvPr>
          <p:cNvSpPr/>
          <p:nvPr userDrawn="1"/>
        </p:nvSpPr>
        <p:spPr>
          <a:xfrm>
            <a:off x="10182386" y="0"/>
            <a:ext cx="200961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3" name="Picture 2" descr="Logo&#10;&#10;Description automatically generated with medium confidence">
            <a:extLst>
              <a:ext uri="{FF2B5EF4-FFF2-40B4-BE49-F238E27FC236}">
                <a16:creationId xmlns:a16="http://schemas.microsoft.com/office/drawing/2014/main" id="{29AC0675-C71E-EAC1-DF68-6DA233D20C61}"/>
              </a:ext>
            </a:extLst>
          </p:cNvPr>
          <p:cNvPicPr>
            <a:picLocks noChangeAspect="1"/>
          </p:cNvPicPr>
          <p:nvPr userDrawn="1"/>
        </p:nvPicPr>
        <p:blipFill>
          <a:blip r:embed="rId3">
            <a:alphaModFix/>
          </a:blip>
          <a:stretch>
            <a:fillRect/>
          </a:stretch>
        </p:blipFill>
        <p:spPr>
          <a:xfrm>
            <a:off x="10447936" y="194470"/>
            <a:ext cx="1478515" cy="634301"/>
          </a:xfrm>
          <a:prstGeom prst="rect">
            <a:avLst/>
          </a:prstGeom>
        </p:spPr>
      </p:pic>
    </p:spTree>
    <p:extLst>
      <p:ext uri="{BB962C8B-B14F-4D97-AF65-F5344CB8AC3E}">
        <p14:creationId xmlns:p14="http://schemas.microsoft.com/office/powerpoint/2010/main" val="976007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ISÄLTÖ">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sv-SE" noProof="0"/>
              <a:t>Click to edit Master title style</a:t>
            </a:r>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sv-SE" noProof="0" dirty="0" err="1"/>
              <a:t>Click</a:t>
            </a:r>
            <a:r>
              <a:rPr lang="sv-SE" noProof="0" dirty="0"/>
              <a:t> to </a:t>
            </a:r>
            <a:r>
              <a:rPr lang="sv-SE" noProof="0" dirty="0" err="1"/>
              <a:t>edit</a:t>
            </a:r>
            <a:r>
              <a:rPr lang="sv-SE" noProof="0" dirty="0"/>
              <a:t> Master text </a:t>
            </a:r>
            <a:r>
              <a:rPr lang="sv-SE" noProof="0" dirty="0" err="1"/>
              <a:t>styles</a:t>
            </a:r>
            <a:endParaRPr lang="sv-SE" noProof="0" dirty="0"/>
          </a:p>
          <a:p>
            <a:pPr lvl="1"/>
            <a:r>
              <a:rPr lang="sv-SE" noProof="0" dirty="0"/>
              <a:t>Second </a:t>
            </a:r>
            <a:r>
              <a:rPr lang="sv-SE" noProof="0" dirty="0" err="1"/>
              <a:t>level</a:t>
            </a:r>
            <a:endParaRPr lang="sv-SE" noProof="0" dirty="0"/>
          </a:p>
          <a:p>
            <a:pPr lvl="2"/>
            <a:r>
              <a:rPr lang="sv-SE" noProof="0" dirty="0" err="1"/>
              <a:t>Third</a:t>
            </a:r>
            <a:r>
              <a:rPr lang="sv-SE" noProof="0" dirty="0"/>
              <a:t> </a:t>
            </a:r>
            <a:r>
              <a:rPr lang="sv-SE" noProof="0" dirty="0" err="1"/>
              <a:t>level</a:t>
            </a:r>
            <a:endParaRPr lang="sv-SE" noProof="0" dirty="0"/>
          </a:p>
          <a:p>
            <a:pPr lvl="3"/>
            <a:r>
              <a:rPr lang="sv-SE" noProof="0" dirty="0" err="1"/>
              <a:t>Fourth</a:t>
            </a:r>
            <a:r>
              <a:rPr lang="sv-SE" noProof="0" dirty="0"/>
              <a:t> </a:t>
            </a:r>
            <a:r>
              <a:rPr lang="sv-SE" noProof="0" dirty="0" err="1"/>
              <a:t>level</a:t>
            </a:r>
            <a:endParaRPr lang="sv-SE" noProof="0" dirty="0"/>
          </a:p>
          <a:p>
            <a:pPr lvl="4"/>
            <a:r>
              <a:rPr lang="sv-SE" noProof="0" dirty="0" err="1"/>
              <a:t>Fifth</a:t>
            </a:r>
            <a:r>
              <a:rPr lang="sv-SE" noProof="0" dirty="0"/>
              <a:t> </a:t>
            </a:r>
            <a:r>
              <a:rPr lang="sv-SE" noProof="0" dirty="0" err="1"/>
              <a:t>level</a:t>
            </a:r>
            <a:endParaRPr lang="sv-SE" noProof="0" dirty="0"/>
          </a:p>
        </p:txBody>
      </p:sp>
    </p:spTree>
    <p:extLst>
      <p:ext uri="{BB962C8B-B14F-4D97-AF65-F5344CB8AC3E}">
        <p14:creationId xmlns:p14="http://schemas.microsoft.com/office/powerpoint/2010/main" val="350035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sv-SE" noProof="0"/>
              <a:t>Click to edit Master title style</a:t>
            </a:r>
          </a:p>
        </p:txBody>
      </p:sp>
      <p:pic>
        <p:nvPicPr>
          <p:cNvPr id="3" name="Picture 2" descr="Logo&#10;&#10;Description automatically generated with medium confidence">
            <a:extLst>
              <a:ext uri="{FF2B5EF4-FFF2-40B4-BE49-F238E27FC236}">
                <a16:creationId xmlns:a16="http://schemas.microsoft.com/office/drawing/2014/main" id="{D8F40636-7F70-96C5-8FA5-D151241659F9}"/>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3042871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sv-SE" noProof="0"/>
              <a:t>Click to edit Master title style</a:t>
            </a:r>
          </a:p>
        </p:txBody>
      </p:sp>
      <p:pic>
        <p:nvPicPr>
          <p:cNvPr id="3" name="Picture 2" descr="Logo&#10;&#10;Description automatically generated with medium confidence">
            <a:extLst>
              <a:ext uri="{FF2B5EF4-FFF2-40B4-BE49-F238E27FC236}">
                <a16:creationId xmlns:a16="http://schemas.microsoft.com/office/drawing/2014/main" id="{559AFA5E-257E-B830-09F0-3164EB8963DF}"/>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1197217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680498"/>
            <a:ext cx="10515600" cy="781750"/>
          </a:xfrm>
          <a:prstGeom prst="rect">
            <a:avLst/>
          </a:prstGeom>
        </p:spPr>
        <p:txBody>
          <a:bodyPr/>
          <a:lstStyle>
            <a:lvl1pPr>
              <a:lnSpc>
                <a:spcPct val="100000"/>
              </a:lnSpc>
              <a:defRPr sz="3000"/>
            </a:lvl1pPr>
          </a:lstStyle>
          <a:p>
            <a:r>
              <a:rPr lang="sv-SE" noProof="0"/>
              <a:t>Click to edit Master title style</a:t>
            </a:r>
          </a:p>
        </p:txBody>
      </p:sp>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317115"/>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a:p>
            <a:pPr lvl="1"/>
            <a:endParaRPr lang="sv-SE" b="0" noProof="0"/>
          </a:p>
          <a:p>
            <a:pPr lvl="2"/>
            <a:endParaRPr lang="sv-SE" b="0" noProof="0"/>
          </a:p>
          <a:p>
            <a:pPr lvl="3"/>
            <a:endParaRPr lang="sv-SE" noProof="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1867410"/>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noProof="0"/>
              <a:t>Click to edit Master text styles</a:t>
            </a:r>
          </a:p>
        </p:txBody>
      </p:sp>
      <p:pic>
        <p:nvPicPr>
          <p:cNvPr id="3" name="Picture 2" descr="Logo&#10;&#10;Description automatically generated with medium confidence">
            <a:extLst>
              <a:ext uri="{FF2B5EF4-FFF2-40B4-BE49-F238E27FC236}">
                <a16:creationId xmlns:a16="http://schemas.microsoft.com/office/drawing/2014/main" id="{4C89CA3F-FE2A-26AB-462A-ED296B4E704B}"/>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1414733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750836"/>
            <a:ext cx="10515600" cy="781750"/>
          </a:xfrm>
          <a:prstGeom prst="rect">
            <a:avLst/>
          </a:prstGeom>
        </p:spPr>
        <p:txBody>
          <a:bodyPr/>
          <a:lstStyle>
            <a:lvl1pPr>
              <a:lnSpc>
                <a:spcPct val="100000"/>
              </a:lnSpc>
              <a:defRPr sz="3000"/>
            </a:lvl1pPr>
          </a:lstStyle>
          <a:p>
            <a:r>
              <a:rPr lang="sv-SE" noProof="0"/>
              <a:t>Click to edit Master title style</a:t>
            </a:r>
          </a:p>
        </p:txBody>
      </p:sp>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1933819"/>
            <a:ext cx="10515600" cy="2944813"/>
          </a:xfrm>
        </p:spPr>
        <p:txBody>
          <a:bodyPr/>
          <a:lstStyle>
            <a:lvl1pPr>
              <a:defRPr sz="2400"/>
            </a:lvl1pPr>
            <a:lvl2pPr>
              <a:defRPr sz="2000"/>
            </a:lvl2pPr>
            <a:lvl3pPr>
              <a:defRPr sz="1900"/>
            </a:lvl3p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pic>
        <p:nvPicPr>
          <p:cNvPr id="3" name="Picture 2" descr="Logo&#10;&#10;Description automatically generated with medium confidence">
            <a:extLst>
              <a:ext uri="{FF2B5EF4-FFF2-40B4-BE49-F238E27FC236}">
                <a16:creationId xmlns:a16="http://schemas.microsoft.com/office/drawing/2014/main" id="{92E01FD9-9918-BCF3-C4FA-D6E9416C53DC}"/>
              </a:ext>
            </a:extLst>
          </p:cNvPr>
          <p:cNvPicPr>
            <a:picLocks noChangeAspect="1"/>
          </p:cNvPicPr>
          <p:nvPr userDrawn="1"/>
        </p:nvPicPr>
        <p:blipFill>
          <a:blip r:embed="rId2">
            <a:alphaModFix/>
          </a:blip>
          <a:stretch>
            <a:fillRect/>
          </a:stretch>
        </p:blipFill>
        <p:spPr>
          <a:xfrm>
            <a:off x="10549461" y="6046008"/>
            <a:ext cx="1478515" cy="634301"/>
          </a:xfrm>
          <a:prstGeom prst="rect">
            <a:avLst/>
          </a:prstGeom>
        </p:spPr>
      </p:pic>
    </p:spTree>
    <p:extLst>
      <p:ext uri="{BB962C8B-B14F-4D97-AF65-F5344CB8AC3E}">
        <p14:creationId xmlns:p14="http://schemas.microsoft.com/office/powerpoint/2010/main" val="35754555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sv-SE" noProof="0"/>
              <a:t>Click to edit Master text styles</a:t>
            </a:r>
          </a:p>
          <a:p>
            <a:pPr lvl="1"/>
            <a:r>
              <a:rPr lang="sv-SE" noProof="0"/>
              <a:t>Second level</a:t>
            </a:r>
          </a:p>
          <a:p>
            <a:pPr lvl="2"/>
            <a:r>
              <a:rPr lang="sv-SE" noProof="0"/>
              <a:t>Third level</a:t>
            </a:r>
          </a:p>
          <a:p>
            <a:pPr lvl="3"/>
            <a:r>
              <a:rPr lang="sv-SE" noProof="0"/>
              <a:t>Fourth level</a:t>
            </a:r>
          </a:p>
          <a:p>
            <a:pPr lvl="4"/>
            <a:r>
              <a:rPr lang="sv-SE" noProof="0"/>
              <a:t>Fifth level</a:t>
            </a:r>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noProof="0"/>
              <a:t>Click to edit Master title style</a:t>
            </a:r>
          </a:p>
        </p:txBody>
      </p:sp>
      <p:sp>
        <p:nvSpPr>
          <p:cNvPr id="14" name="TextBox 13">
            <a:extLst>
              <a:ext uri="{FF2B5EF4-FFF2-40B4-BE49-F238E27FC236}">
                <a16:creationId xmlns:a16="http://schemas.microsoft.com/office/drawing/2014/main" id="{D4E3EEA6-F284-034E-8910-605416FAEBAF}"/>
              </a:ext>
            </a:extLst>
          </p:cNvPr>
          <p:cNvSpPr txBox="1"/>
          <p:nvPr userDrawn="1"/>
        </p:nvSpPr>
        <p:spPr>
          <a:xfrm>
            <a:off x="272592" y="7116478"/>
            <a:ext cx="4252274" cy="276999"/>
          </a:xfrm>
          <a:prstGeom prst="rect">
            <a:avLst/>
          </a:prstGeom>
          <a:noFill/>
        </p:spPr>
        <p:txBody>
          <a:bodyPr wrap="square" rtlCol="0">
            <a:spAutoFit/>
          </a:bodyPr>
          <a:lstStyle/>
          <a:p>
            <a:r>
              <a:rPr lang="fi-FI" sz="1200" b="0" i="0" noProof="1">
                <a:latin typeface="Arial" panose="020B0604020202020204" pitchFamily="34" charset="0"/>
                <a:cs typeface="Arial" panose="020B0604020202020204" pitchFamily="34" charset="0"/>
              </a:rPr>
              <a:t>Rubriken｜datum</a:t>
            </a:r>
          </a:p>
        </p:txBody>
      </p:sp>
    </p:spTree>
    <p:extLst>
      <p:ext uri="{BB962C8B-B14F-4D97-AF65-F5344CB8AC3E}">
        <p14:creationId xmlns:p14="http://schemas.microsoft.com/office/powerpoint/2010/main" val="19237314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8" r:id="rId3"/>
    <p:sldLayoutId id="2147483694" r:id="rId4"/>
    <p:sldLayoutId id="2147483650" r:id="rId5"/>
    <p:sldLayoutId id="2147483654" r:id="rId6"/>
    <p:sldLayoutId id="2147483662" r:id="rId7"/>
    <p:sldLayoutId id="2147483664" r:id="rId8"/>
    <p:sldLayoutId id="2147483665" r:id="rId9"/>
    <p:sldLayoutId id="2147483653" r:id="rId10"/>
    <p:sldLayoutId id="2147483692" r:id="rId11"/>
    <p:sldLayoutId id="2147483703" r:id="rId12"/>
    <p:sldLayoutId id="2147483667" r:id="rId13"/>
    <p:sldLayoutId id="2147483699" r:id="rId14"/>
    <p:sldLayoutId id="2147483668" r:id="rId15"/>
    <p:sldLayoutId id="2147483669" r:id="rId16"/>
    <p:sldLayoutId id="2147483691" r:id="rId17"/>
    <p:sldLayoutId id="2147483672" r:id="rId18"/>
    <p:sldLayoutId id="2147483671" r:id="rId19"/>
    <p:sldLayoutId id="2147483673" r:id="rId20"/>
    <p:sldLayoutId id="2147483701" r:id="rId21"/>
    <p:sldLayoutId id="2147483702" r:id="rId22"/>
    <p:sldLayoutId id="2147483704" r:id="rId23"/>
    <p:sldLayoutId id="2147483674" r:id="rId24"/>
    <p:sldLayoutId id="2147483675" r:id="rId25"/>
    <p:sldLayoutId id="2147483676" r:id="rId26"/>
    <p:sldLayoutId id="2147483678" r:id="rId27"/>
    <p:sldLayoutId id="2147483679" r:id="rId28"/>
    <p:sldLayoutId id="2147483681" r:id="rId29"/>
    <p:sldLayoutId id="2147483680" r:id="rId30"/>
    <p:sldLayoutId id="2147483684" r:id="rId31"/>
    <p:sldLayoutId id="2147483686" r:id="rId32"/>
    <p:sldLayoutId id="2147483705" r:id="rId33"/>
    <p:sldLayoutId id="2147483687" r:id="rId34"/>
    <p:sldLayoutId id="2147483688" r:id="rId35"/>
    <p:sldLayoutId id="2147483689" r:id="rId36"/>
    <p:sldLayoutId id="2147483706" r:id="rId37"/>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D555210-925B-AB41-B528-EF0F97C08959}"/>
              </a:ext>
            </a:extLst>
          </p:cNvPr>
          <p:cNvSpPr>
            <a:spLocks noGrp="1"/>
          </p:cNvSpPr>
          <p:nvPr>
            <p:ph type="ctrTitle"/>
          </p:nvPr>
        </p:nvSpPr>
        <p:spPr>
          <a:xfrm>
            <a:off x="1524000" y="1249766"/>
            <a:ext cx="9265920" cy="3582777"/>
          </a:xfrm>
        </p:spPr>
        <p:txBody>
          <a:bodyPr anchor="ctr">
            <a:normAutofit/>
          </a:bodyPr>
          <a:lstStyle/>
          <a:p>
            <a:pPr algn="l" rtl="0"/>
            <a:r>
              <a:rPr lang="sv-FI"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Fiilisrunda</a:t>
            </a:r>
            <a:br>
              <a:rPr lang="sv-FI"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br>
            <a:r>
              <a:rPr lang="sv-FI" sz="44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en</a:t>
            </a:r>
            <a:r>
              <a:rPr lang="sv-FI"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 </a:t>
            </a:r>
            <a:r>
              <a:rPr lang="sv-FI" sz="44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verksamhetsmodell</a:t>
            </a:r>
            <a:br>
              <a:rPr lang="sv-fi" sz="4400" dirty="0">
                <a:latin typeface="Georgia" panose="02040502050405020303" pitchFamily="18" charset="0"/>
              </a:rPr>
            </a:br>
            <a:r>
              <a:rPr lang="sv-fi" sz="44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som stöd för de frivilligas välbefinnande</a:t>
            </a:r>
          </a:p>
        </p:txBody>
      </p:sp>
      <p:sp>
        <p:nvSpPr>
          <p:cNvPr id="11" name="Subtitle 10">
            <a:extLst>
              <a:ext uri="{FF2B5EF4-FFF2-40B4-BE49-F238E27FC236}">
                <a16:creationId xmlns:a16="http://schemas.microsoft.com/office/drawing/2014/main" id="{ED0D0F6F-6D2C-4149-86E7-C3A26F484562}"/>
              </a:ext>
            </a:extLst>
          </p:cNvPr>
          <p:cNvSpPr>
            <a:spLocks noGrp="1"/>
          </p:cNvSpPr>
          <p:nvPr>
            <p:ph type="subTitle" idx="1"/>
          </p:nvPr>
        </p:nvSpPr>
        <p:spPr>
          <a:xfrm>
            <a:off x="1524000" y="5038283"/>
            <a:ext cx="9144000" cy="728421"/>
          </a:xfrm>
        </p:spPr>
        <p:txBody>
          <a:bodyPr anchor="ctr"/>
          <a:lstStyle/>
          <a:p>
            <a:pPr algn="l" rtl="0"/>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Finlands Röda Kors</a:t>
            </a:r>
          </a:p>
          <a:p>
            <a:pPr algn="l" rtl="0"/>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2024</a:t>
            </a:r>
          </a:p>
        </p:txBody>
      </p:sp>
    </p:spTree>
    <p:extLst>
      <p:ext uri="{BB962C8B-B14F-4D97-AF65-F5344CB8AC3E}">
        <p14:creationId xmlns:p14="http://schemas.microsoft.com/office/powerpoint/2010/main" val="2360370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vaate, henkilö, rakennus, Ihmisen kasvot&#10;&#10;Kuvaus luotu automaattisesti">
            <a:extLst>
              <a:ext uri="{FF2B5EF4-FFF2-40B4-BE49-F238E27FC236}">
                <a16:creationId xmlns:a16="http://schemas.microsoft.com/office/drawing/2014/main" id="{5242241E-2227-9ADF-8282-89F3E009EE3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a:noFill/>
        </p:spPr>
      </p:pic>
      <p:sp>
        <p:nvSpPr>
          <p:cNvPr id="2" name="Otsikko 1">
            <a:extLst>
              <a:ext uri="{FF2B5EF4-FFF2-40B4-BE49-F238E27FC236}">
                <a16:creationId xmlns:a16="http://schemas.microsoft.com/office/drawing/2014/main" id="{3A1601D5-8813-7B39-28B5-90109B3975FD}"/>
              </a:ext>
            </a:extLst>
          </p:cNvPr>
          <p:cNvSpPr>
            <a:spLocks noGrp="1"/>
          </p:cNvSpPr>
          <p:nvPr>
            <p:ph type="body" idx="14"/>
          </p:nvPr>
        </p:nvSpPr>
        <p:spPr>
          <a:xfrm>
            <a:off x="1106274" y="5932714"/>
            <a:ext cx="10223292" cy="767506"/>
          </a:xfrm>
          <a:solidFill>
            <a:schemeClr val="bg1"/>
          </a:solidFill>
        </p:spPr>
        <p:txBody>
          <a:bodyPr vert="horz" lIns="91440" tIns="45720" rIns="91440" bIns="45720" rtlCol="0" anchor="ctr">
            <a:normAutofit/>
          </a:bodyPr>
          <a:lstStyle/>
          <a:p>
            <a:pPr algn="l" rtl="0">
              <a:spcAft>
                <a:spcPts val="600"/>
              </a:spcAft>
            </a:pPr>
            <a:r>
              <a:rPr lang="sv-FI" b="1" i="1" u="none" baseline="0" dirty="0"/>
              <a:t>Fiilis</a:t>
            </a:r>
            <a:r>
              <a:rPr lang="sv-fi" b="1" i="1" u="none" baseline="0" dirty="0"/>
              <a:t>runda är varje frivilligs rättighet</a:t>
            </a:r>
          </a:p>
        </p:txBody>
      </p:sp>
    </p:spTree>
    <p:extLst>
      <p:ext uri="{BB962C8B-B14F-4D97-AF65-F5344CB8AC3E}">
        <p14:creationId xmlns:p14="http://schemas.microsoft.com/office/powerpoint/2010/main" val="3971429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84393CAB-07C3-6B26-F7E7-F16B8958075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10"/>
            <a:ext cx="12191980" cy="6857990"/>
          </a:xfrm>
          <a:prstGeom prst="rect">
            <a:avLst/>
          </a:prstGeom>
          <a:noFill/>
        </p:spPr>
      </p:pic>
      <p:sp>
        <p:nvSpPr>
          <p:cNvPr id="2" name="Otsikko 1">
            <a:extLst>
              <a:ext uri="{FF2B5EF4-FFF2-40B4-BE49-F238E27FC236}">
                <a16:creationId xmlns:a16="http://schemas.microsoft.com/office/drawing/2014/main" id="{3A1601D5-8813-7B39-28B5-90109B3975FD}"/>
              </a:ext>
            </a:extLst>
          </p:cNvPr>
          <p:cNvSpPr>
            <a:spLocks noGrp="1"/>
          </p:cNvSpPr>
          <p:nvPr>
            <p:ph type="body" idx="14"/>
          </p:nvPr>
        </p:nvSpPr>
        <p:spPr>
          <a:xfrm>
            <a:off x="984354" y="5702157"/>
            <a:ext cx="10223292" cy="755964"/>
          </a:xfrm>
          <a:solidFill>
            <a:schemeClr val="bg1"/>
          </a:solidFill>
        </p:spPr>
        <p:txBody>
          <a:bodyPr vert="horz" lIns="91440" tIns="45720" rIns="91440" bIns="45720" rtlCol="0" anchor="ctr">
            <a:normAutofit/>
          </a:bodyPr>
          <a:lstStyle/>
          <a:p>
            <a:pPr algn="ctr" rtl="0">
              <a:spcAft>
                <a:spcPts val="600"/>
              </a:spcAft>
            </a:pPr>
            <a:r>
              <a:rPr lang="sv-FI" b="1" i="1" u="none" baseline="0" dirty="0"/>
              <a:t>Fiilis</a:t>
            </a:r>
            <a:r>
              <a:rPr lang="sv-fi" b="1" i="1" u="none" baseline="0" dirty="0"/>
              <a:t>runda är varje frivilligs rättighet</a:t>
            </a:r>
          </a:p>
        </p:txBody>
      </p:sp>
    </p:spTree>
    <p:extLst>
      <p:ext uri="{BB962C8B-B14F-4D97-AF65-F5344CB8AC3E}">
        <p14:creationId xmlns:p14="http://schemas.microsoft.com/office/powerpoint/2010/main" val="2180111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Kuva, joka sisältää kohteen vaate, piha-, puu, henkilö&#10;&#10;Kuvaus luotu automaattisesti">
            <a:extLst>
              <a:ext uri="{FF2B5EF4-FFF2-40B4-BE49-F238E27FC236}">
                <a16:creationId xmlns:a16="http://schemas.microsoft.com/office/drawing/2014/main" id="{7F918E24-77D4-2B0E-39AB-B8DC181B6BB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a:noFill/>
        </p:spPr>
      </p:pic>
      <p:sp>
        <p:nvSpPr>
          <p:cNvPr id="2" name="Otsikko 1">
            <a:extLst>
              <a:ext uri="{FF2B5EF4-FFF2-40B4-BE49-F238E27FC236}">
                <a16:creationId xmlns:a16="http://schemas.microsoft.com/office/drawing/2014/main" id="{3A1601D5-8813-7B39-28B5-90109B3975FD}"/>
              </a:ext>
            </a:extLst>
          </p:cNvPr>
          <p:cNvSpPr>
            <a:spLocks noGrp="1"/>
          </p:cNvSpPr>
          <p:nvPr>
            <p:ph type="body" idx="14"/>
          </p:nvPr>
        </p:nvSpPr>
        <p:spPr>
          <a:xfrm>
            <a:off x="864741" y="5876818"/>
            <a:ext cx="10462517" cy="801386"/>
          </a:xfrm>
          <a:solidFill>
            <a:schemeClr val="bg1"/>
          </a:solidFill>
        </p:spPr>
        <p:txBody>
          <a:bodyPr anchor="ctr">
            <a:noAutofit/>
          </a:bodyPr>
          <a:lstStyle/>
          <a:p>
            <a:pPr algn="ctr" rtl="0">
              <a:spcAft>
                <a:spcPts val="600"/>
              </a:spcAft>
            </a:pPr>
            <a:r>
              <a:rPr lang="sv-FI" b="1" i="1" u="none" baseline="0" dirty="0">
                <a:solidFill>
                  <a:srgbClr val="C00000"/>
                </a:solidFill>
              </a:rPr>
              <a:t>Fiilis</a:t>
            </a:r>
            <a:r>
              <a:rPr lang="sv-fi" b="1" i="1" u="none" baseline="0" dirty="0">
                <a:solidFill>
                  <a:srgbClr val="C00000"/>
                </a:solidFill>
              </a:rPr>
              <a:t>runda är varje frivilligs rättighet</a:t>
            </a:r>
          </a:p>
        </p:txBody>
      </p:sp>
    </p:spTree>
    <p:extLst>
      <p:ext uri="{BB962C8B-B14F-4D97-AF65-F5344CB8AC3E}">
        <p14:creationId xmlns:p14="http://schemas.microsoft.com/office/powerpoint/2010/main" val="2845436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F2C3292-9687-71E7-C23B-5B0A9CD06F00}"/>
              </a:ext>
            </a:extLst>
          </p:cNvPr>
          <p:cNvSpPr>
            <a:spLocks noGrp="1"/>
          </p:cNvSpPr>
          <p:nvPr>
            <p:ph type="title"/>
          </p:nvPr>
        </p:nvSpPr>
        <p:spPr/>
        <p:txBody>
          <a:bodyPr/>
          <a:lstStyle/>
          <a:p>
            <a:pPr algn="l" rtl="0"/>
            <a:r>
              <a:rPr lang="sv-FI" sz="38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Vilken fiilis</a:t>
            </a:r>
            <a:r>
              <a:rPr lang="sv-fi" sz="38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 </a:t>
            </a:r>
            <a:endParaRPr lang="sv-fi" sz="3800" dirty="0">
              <a:solidFill>
                <a:srgbClr val="7F181B"/>
              </a:solidFill>
            </a:endParaRPr>
          </a:p>
        </p:txBody>
      </p:sp>
      <p:sp>
        <p:nvSpPr>
          <p:cNvPr id="3" name="Tekstin paikkamerkki 2">
            <a:extLst>
              <a:ext uri="{FF2B5EF4-FFF2-40B4-BE49-F238E27FC236}">
                <a16:creationId xmlns:a16="http://schemas.microsoft.com/office/drawing/2014/main" id="{E57A0BE3-7A4F-34D9-98A0-1430545EEFC0}"/>
              </a:ext>
            </a:extLst>
          </p:cNvPr>
          <p:cNvSpPr>
            <a:spLocks noGrp="1"/>
          </p:cNvSpPr>
          <p:nvPr>
            <p:ph type="body" sz="quarter" idx="11"/>
          </p:nvPr>
        </p:nvSpPr>
        <p:spPr>
          <a:xfrm>
            <a:off x="838200" y="1705510"/>
            <a:ext cx="10515600" cy="4401654"/>
          </a:xfrm>
        </p:spPr>
        <p:txBody>
          <a:bodyPr anchor="ctr"/>
          <a:lstStyle/>
          <a:p>
            <a:pPr algn="l" rtl="0">
              <a:buClr>
                <a:srgbClr val="7F181B"/>
              </a:buClr>
            </a:pPr>
            <a:r>
              <a:rPr lang="sv-fi" sz="28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I början av verksamheten berättar vi att 10–15 minuter reserveras för </a:t>
            </a:r>
            <a:r>
              <a:rPr lang="sv-FI" sz="28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sz="28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rundan i samband med att verksamheten avslutas</a:t>
            </a:r>
          </a:p>
          <a:p>
            <a:pPr algn="l" rtl="0">
              <a:buClr>
                <a:srgbClr val="7F181B"/>
              </a:buClr>
            </a:pPr>
            <a:r>
              <a:rPr lang="sv-fi" sz="28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En öppen och tolerant inställning</a:t>
            </a:r>
          </a:p>
          <a:p>
            <a:pPr algn="l" rtl="0">
              <a:buClr>
                <a:srgbClr val="7F181B"/>
              </a:buClr>
            </a:pPr>
            <a:r>
              <a:rPr lang="sv-fi" sz="28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En lugn stund </a:t>
            </a:r>
          </a:p>
          <a:p>
            <a:pPr algn="l" rtl="0">
              <a:buClr>
                <a:srgbClr val="7F181B"/>
              </a:buClr>
            </a:pPr>
            <a:r>
              <a:rPr lang="sv-fi" sz="28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Fokus ligger på känslor och tankar som väckts av den aktuella verksamheten</a:t>
            </a:r>
          </a:p>
          <a:p>
            <a:pPr algn="l" rtl="0">
              <a:buClr>
                <a:srgbClr val="7F181B"/>
              </a:buClr>
            </a:pPr>
            <a:r>
              <a:rPr lang="sv-fi" sz="28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Vi tar emot känslor och tankar med acceptans</a:t>
            </a:r>
            <a:endParaRPr lang="sv-fi" sz="2400" dirty="0">
              <a:latin typeface="Georgia" panose="02040502050405020303" pitchFamily="18" charset="0"/>
            </a:endParaRPr>
          </a:p>
        </p:txBody>
      </p:sp>
    </p:spTree>
    <p:extLst>
      <p:ext uri="{BB962C8B-B14F-4D97-AF65-F5344CB8AC3E}">
        <p14:creationId xmlns:p14="http://schemas.microsoft.com/office/powerpoint/2010/main" val="2486232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F2C3292-9687-71E7-C23B-5B0A9CD06F00}"/>
              </a:ext>
            </a:extLst>
          </p:cNvPr>
          <p:cNvSpPr>
            <a:spLocks noGrp="1"/>
          </p:cNvSpPr>
          <p:nvPr>
            <p:ph type="title"/>
          </p:nvPr>
        </p:nvSpPr>
        <p:spPr/>
        <p:txBody>
          <a:bodyPr/>
          <a:lstStyle/>
          <a:p>
            <a:pPr algn="l" rtl="0"/>
            <a:r>
              <a:rPr lang="sv-FI" sz="380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Att h</a:t>
            </a:r>
            <a:r>
              <a:rPr lang="sv-fi" sz="38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ålla en </a:t>
            </a:r>
            <a:r>
              <a:rPr lang="sv-FI" sz="38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sz="38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a:t>
            </a:r>
            <a:endParaRPr lang="sv-fi" sz="3800" dirty="0">
              <a:solidFill>
                <a:srgbClr val="7F181B"/>
              </a:solidFill>
            </a:endParaRPr>
          </a:p>
        </p:txBody>
      </p:sp>
      <p:sp>
        <p:nvSpPr>
          <p:cNvPr id="3" name="Tekstin paikkamerkki 2">
            <a:extLst>
              <a:ext uri="{FF2B5EF4-FFF2-40B4-BE49-F238E27FC236}">
                <a16:creationId xmlns:a16="http://schemas.microsoft.com/office/drawing/2014/main" id="{E57A0BE3-7A4F-34D9-98A0-1430545EEFC0}"/>
              </a:ext>
            </a:extLst>
          </p:cNvPr>
          <p:cNvSpPr>
            <a:spLocks noGrp="1"/>
          </p:cNvSpPr>
          <p:nvPr>
            <p:ph type="body" sz="quarter" idx="11"/>
          </p:nvPr>
        </p:nvSpPr>
        <p:spPr>
          <a:xfrm>
            <a:off x="838200" y="1736333"/>
            <a:ext cx="10515600" cy="4181582"/>
          </a:xfrm>
        </p:spPr>
        <p:txBody>
          <a:bodyPr anchor="ctr"/>
          <a:lstStyle/>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I början av verksamheten ska du berätta att en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 kommer att avsluta kvällens program, 10–15 minuter tid reserveras för den</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Betona att vi kommer att prata om känslor och inte vidtagna åtgärder</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Gör det möjligt för alla att delta och att alla blir hörda</a:t>
            </a:r>
          </a:p>
          <a:p>
            <a:pPr algn="l" rtl="0">
              <a:buClr>
                <a:srgbClr val="7F181B"/>
              </a:buClr>
            </a:pPr>
            <a:r>
              <a:rPr lang="sv-fi" sz="24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Vi kommer inte </a:t>
            </a:r>
            <a:r>
              <a:rPr lang="sv-FI" sz="24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att </a:t>
            </a:r>
            <a:r>
              <a:rPr lang="sv-fi" sz="24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begrunda orsaker eller följder</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Begränsa vid behov längden på inläggen </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Observera tidtabellen </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Fråga till slut hur dagen/kvällen kommer att fortsätta efter detta?</a:t>
            </a:r>
          </a:p>
        </p:txBody>
      </p:sp>
      <p:pic>
        <p:nvPicPr>
          <p:cNvPr id="4" name="Kuva 3">
            <a:extLst>
              <a:ext uri="{FF2B5EF4-FFF2-40B4-BE49-F238E27FC236}">
                <a16:creationId xmlns:a16="http://schemas.microsoft.com/office/drawing/2014/main" id="{281EF307-B0B2-9F20-3BFC-15041ADC3AA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82989" y="395864"/>
            <a:ext cx="3232025" cy="1491694"/>
          </a:xfrm>
          <a:prstGeom prst="rect">
            <a:avLst/>
          </a:prstGeom>
        </p:spPr>
      </p:pic>
    </p:spTree>
    <p:extLst>
      <p:ext uri="{BB962C8B-B14F-4D97-AF65-F5344CB8AC3E}">
        <p14:creationId xmlns:p14="http://schemas.microsoft.com/office/powerpoint/2010/main" val="2021401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3CC1B82-4A75-46AD-7A58-46273AAB5DD5}"/>
              </a:ext>
            </a:extLst>
          </p:cNvPr>
          <p:cNvSpPr>
            <a:spLocks noGrp="1"/>
          </p:cNvSpPr>
          <p:nvPr>
            <p:ph type="title"/>
          </p:nvPr>
        </p:nvSpPr>
        <p:spPr/>
        <p:txBody>
          <a:bodyPr/>
          <a:lstStyle/>
          <a:p>
            <a:pPr algn="l" rtl="0"/>
            <a:r>
              <a:rPr lang="sv-fi" sz="3800" b="1" i="0" u="none" baseline="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Orostecken</a:t>
            </a:r>
          </a:p>
        </p:txBody>
      </p:sp>
      <p:sp>
        <p:nvSpPr>
          <p:cNvPr id="3" name="Tekstin paikkamerkki 2">
            <a:extLst>
              <a:ext uri="{FF2B5EF4-FFF2-40B4-BE49-F238E27FC236}">
                <a16:creationId xmlns:a16="http://schemas.microsoft.com/office/drawing/2014/main" id="{952F2B49-0CAF-0C17-736C-0075B90DFE22}"/>
              </a:ext>
            </a:extLst>
          </p:cNvPr>
          <p:cNvSpPr>
            <a:spLocks noGrp="1"/>
          </p:cNvSpPr>
          <p:nvPr>
            <p:ph type="body" sz="quarter" idx="11"/>
          </p:nvPr>
        </p:nvSpPr>
        <p:spPr>
          <a:xfrm>
            <a:off x="838200" y="1740126"/>
            <a:ext cx="5573617" cy="4389863"/>
          </a:xfrm>
        </p:spPr>
        <p:txBody>
          <a:bodyPr anchor="ctr"/>
          <a:lstStyle/>
          <a:p>
            <a:pPr algn="l" rtl="0">
              <a:buClr>
                <a:srgbClr val="7F181B"/>
              </a:buClr>
            </a:pP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Personens beteende förändras, till exempel blir hen orolig, förvirrad, undvikande, passiv eller aggressiv</a:t>
            </a:r>
          </a:p>
          <a:p>
            <a:pPr algn="l" rtl="0">
              <a:buClr>
                <a:srgbClr val="7F181B"/>
              </a:buClr>
            </a:pP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Starka fysiska reaktioner (ångest, rastlöshet, olika plötsliga smärtreaktioner som uppstått under verksamheten)</a:t>
            </a:r>
          </a:p>
          <a:p>
            <a:pPr algn="l" rtl="0">
              <a:buClr>
                <a:srgbClr val="7F181B"/>
              </a:buClr>
            </a:pP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Tankarna är förvirrade, kan inte lösgöra sig från situationen</a:t>
            </a:r>
          </a:p>
        </p:txBody>
      </p:sp>
      <p:pic>
        <p:nvPicPr>
          <p:cNvPr id="4" name="Kuva 3">
            <a:extLst>
              <a:ext uri="{FF2B5EF4-FFF2-40B4-BE49-F238E27FC236}">
                <a16:creationId xmlns:a16="http://schemas.microsoft.com/office/drawing/2014/main" id="{EE21ED93-4458-3DBB-02E3-99006075CE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78687" y="2169537"/>
            <a:ext cx="4282645" cy="3329087"/>
          </a:xfrm>
          <a:prstGeom prst="rect">
            <a:avLst/>
          </a:prstGeom>
        </p:spPr>
      </p:pic>
    </p:spTree>
    <p:extLst>
      <p:ext uri="{BB962C8B-B14F-4D97-AF65-F5344CB8AC3E}">
        <p14:creationId xmlns:p14="http://schemas.microsoft.com/office/powerpoint/2010/main" val="3636906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3CC1B82-4A75-46AD-7A58-46273AAB5DD5}"/>
              </a:ext>
            </a:extLst>
          </p:cNvPr>
          <p:cNvSpPr>
            <a:spLocks noGrp="1"/>
          </p:cNvSpPr>
          <p:nvPr>
            <p:ph type="title"/>
          </p:nvPr>
        </p:nvSpPr>
        <p:spPr/>
        <p:txBody>
          <a:bodyPr/>
          <a:lstStyle/>
          <a:p>
            <a:pPr algn="l" rtl="0"/>
            <a:r>
              <a:rPr lang="sv-fi" sz="3800" b="1" i="0" u="none" baseline="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För oro på tal</a:t>
            </a:r>
          </a:p>
        </p:txBody>
      </p:sp>
      <p:sp>
        <p:nvSpPr>
          <p:cNvPr id="3" name="Tekstin paikkamerkki 2">
            <a:extLst>
              <a:ext uri="{FF2B5EF4-FFF2-40B4-BE49-F238E27FC236}">
                <a16:creationId xmlns:a16="http://schemas.microsoft.com/office/drawing/2014/main" id="{952F2B49-0CAF-0C17-736C-0075B90DFE22}"/>
              </a:ext>
            </a:extLst>
          </p:cNvPr>
          <p:cNvSpPr>
            <a:spLocks noGrp="1"/>
          </p:cNvSpPr>
          <p:nvPr>
            <p:ph type="body" sz="quarter" idx="11"/>
          </p:nvPr>
        </p:nvSpPr>
        <p:spPr>
          <a:xfrm>
            <a:off x="838200" y="1635869"/>
            <a:ext cx="10515600" cy="3871080"/>
          </a:xfrm>
        </p:spPr>
        <p:txBody>
          <a:bodyPr anchor="ctr"/>
          <a:lstStyle/>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Be att personen stannar för att prata en stund</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Exempel:</a:t>
            </a:r>
          </a:p>
          <a:p>
            <a:pPr lvl="1" algn="l" rtl="0">
              <a:buClr>
                <a:srgbClr val="7F181B"/>
              </a:buClr>
            </a:pPr>
            <a:r>
              <a:rPr lang="sv-fi" sz="22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Berätta vad du är orolig över? Jag blev orolig, för du har varit väldigt orolig/tillbakadragen/och så vidare idag. Vilka tankar väcktes hos dig om detta?</a:t>
            </a:r>
          </a:p>
          <a:p>
            <a:pPr lvl="1" algn="l" rtl="0">
              <a:buClr>
                <a:srgbClr val="7F181B"/>
              </a:buClr>
            </a:pPr>
            <a:r>
              <a:rPr lang="sv-fi" sz="22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Har du någon som du kan gå igenom saken eller dina känslor med?</a:t>
            </a:r>
          </a:p>
          <a:p>
            <a:pPr lvl="1" algn="l" rtl="0">
              <a:buClr>
                <a:srgbClr val="7F181B"/>
              </a:buClr>
            </a:pPr>
            <a:r>
              <a:rPr lang="sv-fi" sz="2200"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Du vet väl att det finns hjälp? (Bl.a. avlastningssamtal, hälsocentralen, kristelefonen)</a:t>
            </a:r>
          </a:p>
          <a:p>
            <a:endParaRPr lang="sv-fi" dirty="0">
              <a:latin typeface="Georgia" panose="02040502050405020303" pitchFamily="18" charset="0"/>
            </a:endParaRPr>
          </a:p>
        </p:txBody>
      </p:sp>
    </p:spTree>
    <p:extLst>
      <p:ext uri="{BB962C8B-B14F-4D97-AF65-F5344CB8AC3E}">
        <p14:creationId xmlns:p14="http://schemas.microsoft.com/office/powerpoint/2010/main" val="3188424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0F0FE2-E03B-3106-338D-CE996A6D006C}"/>
              </a:ext>
            </a:extLst>
          </p:cNvPr>
          <p:cNvSpPr>
            <a:spLocks noGrp="1"/>
          </p:cNvSpPr>
          <p:nvPr>
            <p:ph type="title"/>
          </p:nvPr>
        </p:nvSpPr>
        <p:spPr>
          <a:xfrm>
            <a:off x="838200" y="19986"/>
            <a:ext cx="10515600" cy="1383941"/>
          </a:xfrm>
        </p:spPr>
        <p:txBody>
          <a:bodyPr/>
          <a:lstStyle/>
          <a:p>
            <a:pPr algn="l" rtl="0"/>
            <a:r>
              <a:rPr lang="sv-fi" sz="38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När ska man ha </a:t>
            </a:r>
            <a:br>
              <a:rPr lang="sv-fi" sz="3800" dirty="0">
                <a:latin typeface="Georgia" panose="02040502050405020303" pitchFamily="18" charset="0"/>
              </a:rPr>
            </a:br>
            <a:r>
              <a:rPr lang="sv-fi" sz="38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avlastningssamtal? </a:t>
            </a:r>
          </a:p>
        </p:txBody>
      </p:sp>
      <p:sp>
        <p:nvSpPr>
          <p:cNvPr id="3" name="Tekstin paikkamerkki 2">
            <a:extLst>
              <a:ext uri="{FF2B5EF4-FFF2-40B4-BE49-F238E27FC236}">
                <a16:creationId xmlns:a16="http://schemas.microsoft.com/office/drawing/2014/main" id="{92639B45-0CA3-4E6F-7523-B822CAEF801B}"/>
              </a:ext>
            </a:extLst>
          </p:cNvPr>
          <p:cNvSpPr>
            <a:spLocks noGrp="1"/>
          </p:cNvSpPr>
          <p:nvPr>
            <p:ph type="body" sz="quarter" idx="11"/>
          </p:nvPr>
        </p:nvSpPr>
        <p:spPr>
          <a:xfrm>
            <a:off x="689811" y="2166400"/>
            <a:ext cx="10663989" cy="4379383"/>
          </a:xfrm>
        </p:spPr>
        <p:txBody>
          <a:bodyPr anchor="ctr"/>
          <a:lstStyle/>
          <a:p>
            <a:pPr algn="l" rtl="0">
              <a:buClr>
                <a:srgbClr val="7F181B"/>
              </a:buClr>
              <a:buSzPct val="100000"/>
            </a:pPr>
            <a:r>
              <a:rPr lang="sv-fi" b="0" i="0" u="none" baseline="0" dirty="0">
                <a:latin typeface="Georgia" panose="02040502050405020303" pitchFamily="18" charset="0"/>
                <a:ea typeface="Calibri" panose="020F0502020204030204" pitchFamily="34" charset="0"/>
              </a:rPr>
              <a:t>Utmanande situationer som inträffar under</a:t>
            </a:r>
            <a:br>
              <a:rPr lang="sv-fi" b="0" i="0" u="none" baseline="0" dirty="0">
                <a:latin typeface="Georgia" panose="02040502050405020303" pitchFamily="18" charset="0"/>
                <a:ea typeface="Calibri" panose="020F0502020204030204" pitchFamily="34" charset="0"/>
              </a:rPr>
            </a:br>
            <a:r>
              <a:rPr lang="sv-fi" b="0" i="0" u="none" baseline="0" dirty="0">
                <a:latin typeface="Georgia" panose="02040502050405020303" pitchFamily="18" charset="0"/>
                <a:ea typeface="Calibri" panose="020F0502020204030204" pitchFamily="34" charset="0"/>
              </a:rPr>
              <a:t>verksamhet riktad till barn (Läxhjälpen, läger, klubbar)</a:t>
            </a:r>
          </a:p>
          <a:p>
            <a:pPr algn="l" rtl="0">
              <a:buClr>
                <a:srgbClr val="7F181B"/>
              </a:buClr>
              <a:buSzPct val="100000"/>
            </a:pPr>
            <a:r>
              <a:rPr lang="sv-fi" b="0" i="0" u="none" baseline="0" dirty="0">
                <a:latin typeface="Georgia" panose="02040502050405020303" pitchFamily="18" charset="0"/>
                <a:ea typeface="Calibri" panose="020F0502020204030204" pitchFamily="34" charset="0"/>
              </a:rPr>
              <a:t>Med uppgifter inom stöd för integration, till exempel att höra om grymheter under kriget</a:t>
            </a:r>
          </a:p>
          <a:p>
            <a:pPr algn="l" rtl="0">
              <a:buClr>
                <a:srgbClr val="7F181B"/>
              </a:buClr>
              <a:buSzPct val="100000"/>
            </a:pPr>
            <a:r>
              <a:rPr lang="sv-fi" b="0" i="0" u="none" baseline="0" dirty="0">
                <a:latin typeface="Georgia" panose="02040502050405020303" pitchFamily="18" charset="0"/>
                <a:ea typeface="Calibri" panose="020F0502020204030204" pitchFamily="34" charset="0"/>
              </a:rPr>
              <a:t>Utmanande situationer som inträffar inom mathjälpsverksamheten, till exempel beskyllningar, hot osv.</a:t>
            </a:r>
          </a:p>
          <a:p>
            <a:pPr algn="l" rtl="0">
              <a:buClr>
                <a:srgbClr val="7F181B"/>
              </a:buClr>
              <a:buSzPct val="100000"/>
            </a:pPr>
            <a:r>
              <a:rPr lang="sv-fi" b="0" i="0" u="none" baseline="0" dirty="0">
                <a:latin typeface="Georgia" panose="02040502050405020303" pitchFamily="18" charset="0"/>
                <a:ea typeface="Calibri" panose="020F0502020204030204" pitchFamily="34" charset="0"/>
              </a:rPr>
              <a:t>Obehagliga situationer som inträffar i en insamlingssituation, till exempel verbala beskyllningar, hot osv.</a:t>
            </a:r>
          </a:p>
          <a:p>
            <a:pPr algn="l" rtl="0">
              <a:buClr>
                <a:srgbClr val="7F181B"/>
              </a:buClr>
              <a:buSzPct val="100000"/>
            </a:pPr>
            <a:r>
              <a:rPr lang="sv-fi" b="0" i="0" u="none" baseline="0" dirty="0">
                <a:latin typeface="Georgia" panose="02040502050405020303" pitchFamily="18" charset="0"/>
                <a:ea typeface="Times New Roman" panose="02020603050405020304" pitchFamily="18" charset="0"/>
              </a:rPr>
              <a:t>Trakasserier i sociala medier</a:t>
            </a:r>
          </a:p>
          <a:p>
            <a:pPr lvl="0" algn="l" rtl="0">
              <a:buClr>
                <a:srgbClr val="7F181B"/>
              </a:buClr>
              <a:buSzPct val="100000"/>
            </a:pPr>
            <a:r>
              <a:rPr lang="sv-fi" b="0" i="0" u="none" baseline="0" dirty="0">
                <a:effectLst/>
                <a:latin typeface="Georgia" panose="02040502050405020303" pitchFamily="18" charset="0"/>
                <a:ea typeface="Calibri" panose="020F0502020204030204" pitchFamily="34" charset="0"/>
              </a:rPr>
              <a:t>Utmanande situationer i vänverksamheten, till exempel en besvärlig interaktionssituation eller att en </a:t>
            </a:r>
            <a:r>
              <a:rPr lang="sv-fi" b="0" i="0" u="none" baseline="0" dirty="0" err="1">
                <a:effectLst/>
                <a:latin typeface="Georgia" panose="02040502050405020303" pitchFamily="18" charset="0"/>
                <a:ea typeface="Calibri" panose="020F0502020204030204" pitchFamily="34" charset="0"/>
              </a:rPr>
              <a:t>vänkund</a:t>
            </a:r>
            <a:r>
              <a:rPr lang="sv-fi" b="0" i="0" u="none" baseline="0" dirty="0">
                <a:effectLst/>
                <a:latin typeface="Georgia" panose="02040502050405020303" pitchFamily="18" charset="0"/>
                <a:ea typeface="Calibri" panose="020F0502020204030204" pitchFamily="34" charset="0"/>
              </a:rPr>
              <a:t> plötsligt dör</a:t>
            </a:r>
          </a:p>
        </p:txBody>
      </p:sp>
      <p:sp>
        <p:nvSpPr>
          <p:cNvPr id="4" name="Ajatuskupla: Pilvi 3">
            <a:extLst>
              <a:ext uri="{FF2B5EF4-FFF2-40B4-BE49-F238E27FC236}">
                <a16:creationId xmlns:a16="http://schemas.microsoft.com/office/drawing/2014/main" id="{1DEE0858-B4B4-0373-FF4A-92E8F4CDCAF4}"/>
              </a:ext>
            </a:extLst>
          </p:cNvPr>
          <p:cNvSpPr/>
          <p:nvPr/>
        </p:nvSpPr>
        <p:spPr>
          <a:xfrm>
            <a:off x="7062538" y="0"/>
            <a:ext cx="5005136" cy="2166400"/>
          </a:xfrm>
          <a:prstGeom prst="cloudCallout">
            <a:avLst>
              <a:gd name="adj1" fmla="val -83890"/>
              <a:gd name="adj2" fmla="val 1158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r>
              <a:rPr lang="sv-fi" sz="1600" b="1" i="0" u="none" baseline="0">
                <a:solidFill>
                  <a:schemeClr val="bg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Alltid när du i egenskap av frivillig möter en aggressiv person eller måste lämna en situation, eller om du skadats under verksamheten.</a:t>
            </a:r>
          </a:p>
        </p:txBody>
      </p:sp>
    </p:spTree>
    <p:extLst>
      <p:ext uri="{BB962C8B-B14F-4D97-AF65-F5344CB8AC3E}">
        <p14:creationId xmlns:p14="http://schemas.microsoft.com/office/powerpoint/2010/main" val="3993335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0F0FE2-E03B-3106-338D-CE996A6D006C}"/>
              </a:ext>
            </a:extLst>
          </p:cNvPr>
          <p:cNvSpPr>
            <a:spLocks noGrp="1"/>
          </p:cNvSpPr>
          <p:nvPr>
            <p:ph type="title"/>
          </p:nvPr>
        </p:nvSpPr>
        <p:spPr>
          <a:xfrm>
            <a:off x="838199" y="-51521"/>
            <a:ext cx="10515600" cy="1383941"/>
          </a:xfrm>
        </p:spPr>
        <p:txBody>
          <a:bodyPr/>
          <a:lstStyle/>
          <a:p>
            <a:pPr algn="l" rtl="0"/>
            <a:r>
              <a:rPr lang="sv-fi" sz="38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När ska man ha </a:t>
            </a:r>
            <a:br>
              <a:rPr lang="sv-fi" sz="3800" dirty="0">
                <a:latin typeface="Georgia" panose="02040502050405020303" pitchFamily="18" charset="0"/>
              </a:rPr>
            </a:br>
            <a:r>
              <a:rPr lang="sv-fi" sz="38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avlastningssamtal? </a:t>
            </a:r>
          </a:p>
        </p:txBody>
      </p:sp>
      <p:sp>
        <p:nvSpPr>
          <p:cNvPr id="3" name="Tekstin paikkamerkki 2">
            <a:extLst>
              <a:ext uri="{FF2B5EF4-FFF2-40B4-BE49-F238E27FC236}">
                <a16:creationId xmlns:a16="http://schemas.microsoft.com/office/drawing/2014/main" id="{92639B45-0CA3-4E6F-7523-B822CAEF801B}"/>
              </a:ext>
            </a:extLst>
          </p:cNvPr>
          <p:cNvSpPr>
            <a:spLocks noGrp="1"/>
          </p:cNvSpPr>
          <p:nvPr>
            <p:ph type="body" sz="quarter" idx="11"/>
          </p:nvPr>
        </p:nvSpPr>
        <p:spPr>
          <a:xfrm>
            <a:off x="764005" y="1992806"/>
            <a:ext cx="10663989" cy="4379383"/>
          </a:xfrm>
        </p:spPr>
        <p:txBody>
          <a:bodyPr anchor="ctr"/>
          <a:lstStyle/>
          <a:p>
            <a:pPr lvl="0" algn="l" rtl="0">
              <a:buClr>
                <a:srgbClr val="7F181B"/>
              </a:buClr>
              <a:buSzPct val="100000"/>
            </a:pPr>
            <a:r>
              <a:rPr lang="sv-fi" b="0" i="0" u="none" baseline="0" dirty="0">
                <a:latin typeface="Georgia" panose="02040502050405020303" pitchFamily="18" charset="0"/>
                <a:ea typeface="Calibri" panose="020F0502020204030204" pitchFamily="34" charset="0"/>
              </a:rPr>
              <a:t>Efter möte med chockerade eller kraftigt</a:t>
            </a:r>
            <a:br>
              <a:rPr lang="sv-fi" b="0" i="0" u="none" baseline="0" dirty="0">
                <a:latin typeface="Georgia" panose="02040502050405020303" pitchFamily="18" charset="0"/>
                <a:ea typeface="Calibri" panose="020F0502020204030204" pitchFamily="34" charset="0"/>
              </a:rPr>
            </a:br>
            <a:r>
              <a:rPr lang="sv-fi" b="0" i="0" u="none" baseline="0" dirty="0">
                <a:latin typeface="Georgia" panose="02040502050405020303" pitchFamily="18" charset="0"/>
                <a:ea typeface="Calibri" panose="020F0502020204030204" pitchFamily="34" charset="0"/>
              </a:rPr>
              <a:t>reagerande hjälpbehövande inom vilken</a:t>
            </a:r>
            <a:br>
              <a:rPr lang="sv-fi" b="0" i="0" u="none" baseline="0" dirty="0">
                <a:latin typeface="Georgia" panose="02040502050405020303" pitchFamily="18" charset="0"/>
                <a:ea typeface="Calibri" panose="020F0502020204030204" pitchFamily="34" charset="0"/>
              </a:rPr>
            </a:br>
            <a:r>
              <a:rPr lang="sv-fi" b="0" i="0" u="none" baseline="0" dirty="0">
                <a:latin typeface="Georgia" panose="02040502050405020303" pitchFamily="18" charset="0"/>
                <a:ea typeface="Calibri" panose="020F0502020204030204" pitchFamily="34" charset="0"/>
              </a:rPr>
              <a:t>verksamhet som helst</a:t>
            </a:r>
          </a:p>
          <a:p>
            <a:pPr algn="l" rtl="0">
              <a:buClr>
                <a:srgbClr val="7F181B"/>
              </a:buClr>
              <a:buSzPct val="100000"/>
            </a:pPr>
            <a:r>
              <a:rPr lang="sv-fi" b="0" i="0" u="none" baseline="0" dirty="0">
                <a:effectLst/>
                <a:latin typeface="Georgia" panose="02040502050405020303" pitchFamily="18" charset="0"/>
                <a:ea typeface="Calibri" panose="020F0502020204030204" pitchFamily="34" charset="0"/>
              </a:rPr>
              <a:t>Inom första hjälpen-jourverksamhet, till exempel olika slags första hjälpen-situationer, bland annat ska avlastningssamtal hållas efter återupplivning eller då ett barn har skadats, så att situationen inte fortsätter inge betänkligheter </a:t>
            </a:r>
          </a:p>
          <a:p>
            <a:pPr algn="l" rtl="0">
              <a:buClr>
                <a:srgbClr val="7F181B"/>
              </a:buClr>
              <a:buSzPct val="100000"/>
            </a:pPr>
            <a:r>
              <a:rPr lang="sv-fi" b="0" i="0" u="none" baseline="0" dirty="0">
                <a:latin typeface="Georgia" panose="02040502050405020303" pitchFamily="18" charset="0"/>
                <a:ea typeface="Times New Roman" panose="02020603050405020304" pitchFamily="18" charset="0"/>
              </a:rPr>
              <a:t>Uppgifter inom bistånd i hemlandet och psykiskt stöd</a:t>
            </a:r>
            <a:endParaRPr lang="sv-fi" dirty="0">
              <a:latin typeface="Georgia" panose="02040502050405020303" pitchFamily="18" charset="0"/>
              <a:ea typeface="Calibri" panose="020F0502020204030204" pitchFamily="34" charset="0"/>
            </a:endParaRPr>
          </a:p>
          <a:p>
            <a:pPr algn="l" rtl="0">
              <a:buClr>
                <a:srgbClr val="7F181B"/>
              </a:buClr>
              <a:buSzPct val="100000"/>
            </a:pPr>
            <a:r>
              <a:rPr lang="sv-fi" b="0" i="0" u="none" baseline="0" dirty="0">
                <a:latin typeface="Georgia" panose="02040502050405020303" pitchFamily="18" charset="0"/>
                <a:ea typeface="Calibri" panose="020F0502020204030204" pitchFamily="34" charset="0"/>
              </a:rPr>
              <a:t>Inom festivalverksamhet, till exempel tråkigt möte med en person som är påverkad av olika rusmedel</a:t>
            </a:r>
          </a:p>
          <a:p>
            <a:pPr algn="l" rtl="0">
              <a:buClr>
                <a:srgbClr val="7F181B"/>
              </a:buClr>
              <a:buSzPct val="100000"/>
            </a:pPr>
            <a:r>
              <a:rPr lang="sv-fi" b="0" i="0" u="none" baseline="0" dirty="0">
                <a:latin typeface="Georgia" panose="02040502050405020303" pitchFamily="18" charset="0"/>
                <a:ea typeface="Calibri" panose="020F0502020204030204" pitchFamily="34" charset="0"/>
              </a:rPr>
              <a:t>Efters</a:t>
            </a:r>
            <a:r>
              <a:rPr lang="sv-FI" b="0" i="0" u="none" baseline="0" dirty="0">
                <a:latin typeface="Georgia" panose="02040502050405020303" pitchFamily="18" charset="0"/>
                <a:ea typeface="Calibri" panose="020F0502020204030204" pitchFamily="34" charset="0"/>
              </a:rPr>
              <a:t>paning</a:t>
            </a:r>
            <a:r>
              <a:rPr lang="sv-fi" b="0" i="0" u="none" baseline="0" dirty="0">
                <a:latin typeface="Georgia" panose="02040502050405020303" pitchFamily="18" charset="0"/>
                <a:ea typeface="Calibri" panose="020F0502020204030204" pitchFamily="34" charset="0"/>
              </a:rPr>
              <a:t>suppgifter där den försvunna är ett barn, visuella upplevelser (personen ser illa tilltygad ut när hen hittas) vid upptäckten, en död person eller att den döda eller försvunna hittas inte</a:t>
            </a:r>
            <a:endParaRPr lang="sv-fi" dirty="0">
              <a:effectLst/>
              <a:latin typeface="Georgia" panose="02040502050405020303" pitchFamily="18" charset="0"/>
              <a:ea typeface="Calibri" panose="020F0502020204030204" pitchFamily="34" charset="0"/>
            </a:endParaRPr>
          </a:p>
        </p:txBody>
      </p:sp>
      <p:sp>
        <p:nvSpPr>
          <p:cNvPr id="4" name="Ajatuskupla: Pilvi 3">
            <a:extLst>
              <a:ext uri="{FF2B5EF4-FFF2-40B4-BE49-F238E27FC236}">
                <a16:creationId xmlns:a16="http://schemas.microsoft.com/office/drawing/2014/main" id="{1DEE0858-B4B4-0373-FF4A-92E8F4CDCAF4}"/>
              </a:ext>
            </a:extLst>
          </p:cNvPr>
          <p:cNvSpPr/>
          <p:nvPr/>
        </p:nvSpPr>
        <p:spPr>
          <a:xfrm>
            <a:off x="7062538" y="0"/>
            <a:ext cx="4918659" cy="2478505"/>
          </a:xfrm>
          <a:prstGeom prst="cloudCallout">
            <a:avLst>
              <a:gd name="adj1" fmla="val -82388"/>
              <a:gd name="adj2" fmla="val 195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r>
              <a:rPr lang="sv-fi" sz="1600" b="1" i="0" u="none" baseline="0">
                <a:solidFill>
                  <a:schemeClr val="bg1"/>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Alltid när du i egenskap av frivillig möter en aggressiv person eller måste lämna en situation, eller om du skadats under verksamheten.</a:t>
            </a:r>
          </a:p>
        </p:txBody>
      </p:sp>
    </p:spTree>
    <p:extLst>
      <p:ext uri="{BB962C8B-B14F-4D97-AF65-F5344CB8AC3E}">
        <p14:creationId xmlns:p14="http://schemas.microsoft.com/office/powerpoint/2010/main" val="4086161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CFEBB3-0D32-3B6C-B141-669F6CD8C8B9}"/>
              </a:ext>
            </a:extLst>
          </p:cNvPr>
          <p:cNvSpPr>
            <a:spLocks noGrp="1"/>
          </p:cNvSpPr>
          <p:nvPr>
            <p:ph type="title"/>
          </p:nvPr>
        </p:nvSpPr>
        <p:spPr>
          <a:xfrm>
            <a:off x="838200" y="597165"/>
            <a:ext cx="10515600" cy="999597"/>
          </a:xfrm>
        </p:spPr>
        <p:txBody>
          <a:bodyPr/>
          <a:lstStyle/>
          <a:p>
            <a:pPr algn="l" rtl="0"/>
            <a:r>
              <a:rPr lang="sv-fi" sz="40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Verksamhetsmodellen </a:t>
            </a:r>
            <a:r>
              <a:rPr lang="sv-FI" sz="40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sz="40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 som stöd för de frivilligas välbefinnande</a:t>
            </a:r>
          </a:p>
        </p:txBody>
      </p:sp>
      <p:graphicFrame>
        <p:nvGraphicFramePr>
          <p:cNvPr id="11" name="Kaaviokuva 10">
            <a:extLst>
              <a:ext uri="{FF2B5EF4-FFF2-40B4-BE49-F238E27FC236}">
                <a16:creationId xmlns:a16="http://schemas.microsoft.com/office/drawing/2014/main" id="{15E5EC04-12DE-F89B-7106-3F1A7D9D56E1}"/>
              </a:ext>
            </a:extLst>
          </p:cNvPr>
          <p:cNvGraphicFramePr/>
          <p:nvPr>
            <p:extLst>
              <p:ext uri="{D42A27DB-BD31-4B8C-83A1-F6EECF244321}">
                <p14:modId xmlns:p14="http://schemas.microsoft.com/office/powerpoint/2010/main" val="3238472607"/>
              </p:ext>
            </p:extLst>
          </p:nvPr>
        </p:nvGraphicFramePr>
        <p:xfrm>
          <a:off x="838199" y="1191764"/>
          <a:ext cx="10646229"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Vuokaaviosymboli: Liitin 4">
            <a:extLst>
              <a:ext uri="{FF2B5EF4-FFF2-40B4-BE49-F238E27FC236}">
                <a16:creationId xmlns:a16="http://schemas.microsoft.com/office/drawing/2014/main" id="{0738B3D5-11C4-103E-5A60-4466CE295DAA}"/>
              </a:ext>
            </a:extLst>
          </p:cNvPr>
          <p:cNvSpPr/>
          <p:nvPr/>
        </p:nvSpPr>
        <p:spPr>
          <a:xfrm>
            <a:off x="4038598" y="1814089"/>
            <a:ext cx="4245429" cy="4155107"/>
          </a:xfrm>
          <a:prstGeom prst="flowChartConnector">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sp>
        <p:nvSpPr>
          <p:cNvPr id="6" name="Vuokaaviosymboli: Liitin 5">
            <a:extLst>
              <a:ext uri="{FF2B5EF4-FFF2-40B4-BE49-F238E27FC236}">
                <a16:creationId xmlns:a16="http://schemas.microsoft.com/office/drawing/2014/main" id="{BE7A2EBB-05C1-7893-F023-88FD0A6DB8D7}"/>
              </a:ext>
            </a:extLst>
          </p:cNvPr>
          <p:cNvSpPr/>
          <p:nvPr/>
        </p:nvSpPr>
        <p:spPr>
          <a:xfrm>
            <a:off x="4169229" y="1981200"/>
            <a:ext cx="3995058" cy="3820886"/>
          </a:xfrm>
          <a:prstGeom prst="flowChartConnector">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sv-fi"/>
          </a:p>
        </p:txBody>
      </p:sp>
    </p:spTree>
    <p:extLst>
      <p:ext uri="{BB962C8B-B14F-4D97-AF65-F5344CB8AC3E}">
        <p14:creationId xmlns:p14="http://schemas.microsoft.com/office/powerpoint/2010/main" val="637397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A60D3F1-7506-C993-10B1-4018D13A8C1F}"/>
              </a:ext>
            </a:extLst>
          </p:cNvPr>
          <p:cNvSpPr/>
          <p:nvPr/>
        </p:nvSpPr>
        <p:spPr>
          <a:xfrm>
            <a:off x="-106728" y="0"/>
            <a:ext cx="3587055" cy="685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fi"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 Placeholder 5">
            <a:extLst>
              <a:ext uri="{FF2B5EF4-FFF2-40B4-BE49-F238E27FC236}">
                <a16:creationId xmlns:a16="http://schemas.microsoft.com/office/drawing/2014/main" id="{460187B6-F678-B86F-21E3-2CF75969E44F}"/>
              </a:ext>
            </a:extLst>
          </p:cNvPr>
          <p:cNvSpPr>
            <a:spLocks noGrp="1"/>
          </p:cNvSpPr>
          <p:nvPr>
            <p:ph type="body" idx="1"/>
          </p:nvPr>
        </p:nvSpPr>
        <p:spPr>
          <a:xfrm>
            <a:off x="262595" y="854280"/>
            <a:ext cx="2998857" cy="1831787"/>
          </a:xfrm>
        </p:spPr>
        <p:txBody>
          <a:bodyPr/>
          <a:lstStyle/>
          <a:p>
            <a:pPr algn="l" rtl="0"/>
            <a:r>
              <a:rPr lang="sv-fi" sz="2900" b="1" i="0" u="none" baseline="0">
                <a:solidFill>
                  <a:srgbClr val="004B79"/>
                </a:solidFill>
              </a:rPr>
              <a:t>Sju principer för säkrare rum</a:t>
            </a:r>
          </a:p>
        </p:txBody>
      </p:sp>
      <p:sp>
        <p:nvSpPr>
          <p:cNvPr id="3" name="Text Placeholder 7">
            <a:extLst>
              <a:ext uri="{FF2B5EF4-FFF2-40B4-BE49-F238E27FC236}">
                <a16:creationId xmlns:a16="http://schemas.microsoft.com/office/drawing/2014/main" id="{1E374A83-E01D-88EE-625B-8D5D904CC60E}"/>
              </a:ext>
            </a:extLst>
          </p:cNvPr>
          <p:cNvSpPr txBox="1">
            <a:spLocks/>
          </p:cNvSpPr>
          <p:nvPr/>
        </p:nvSpPr>
        <p:spPr>
          <a:xfrm>
            <a:off x="4146062" y="1046268"/>
            <a:ext cx="2078796" cy="115113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sv-fi" sz="1200" b="0"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Bemöt nya människor och frågor utan fördomar.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sv-fi" sz="1200" b="0"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Ta varje möte som en möjlighet att lära dig något nytt och utvecklas.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kumimoji="0" lang="sv-fi" sz="1200" b="0" i="0" u="none" strike="noStrike" kern="1200" cap="none" spc="0" normalizeH="0" baseline="0">
                <a:ln>
                  <a:noFill/>
                </a:ln>
                <a:solidFill>
                  <a:srgbClr val="000000"/>
                </a:solidFill>
                <a:effectLst/>
                <a:uLnTx/>
                <a:uFillTx/>
                <a:latin typeface="Arial" panose="020B0604020202020204" pitchFamily="34" charset="0"/>
                <a:ea typeface="+mn-ea"/>
                <a:cs typeface="Arial" panose="020B0604020202020204" pitchFamily="34" charset="0"/>
              </a:rPr>
            </a:br>
            <a:endParaRPr kumimoji="0" lang="sv-fi"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 name="Text Placeholder 3">
            <a:extLst>
              <a:ext uri="{FF2B5EF4-FFF2-40B4-BE49-F238E27FC236}">
                <a16:creationId xmlns:a16="http://schemas.microsoft.com/office/drawing/2014/main" id="{8A85D4F0-3FD1-32BE-9725-337C76300404}"/>
              </a:ext>
            </a:extLst>
          </p:cNvPr>
          <p:cNvSpPr txBox="1">
            <a:spLocks/>
          </p:cNvSpPr>
          <p:nvPr/>
        </p:nvSpPr>
        <p:spPr>
          <a:xfrm>
            <a:off x="4146062" y="646129"/>
            <a:ext cx="2524714" cy="33655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fi" sz="1800" b="1"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Var öppen</a:t>
            </a:r>
            <a:endParaRPr kumimoji="0" lang="sv-fi"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xt Placeholder 7">
            <a:extLst>
              <a:ext uri="{FF2B5EF4-FFF2-40B4-BE49-F238E27FC236}">
                <a16:creationId xmlns:a16="http://schemas.microsoft.com/office/drawing/2014/main" id="{1C4133CA-055D-2A6E-114C-B4D219ED5FBA}"/>
              </a:ext>
            </a:extLst>
          </p:cNvPr>
          <p:cNvSpPr txBox="1">
            <a:spLocks/>
          </p:cNvSpPr>
          <p:nvPr/>
        </p:nvSpPr>
        <p:spPr>
          <a:xfrm>
            <a:off x="6954959" y="1046268"/>
            <a:ext cx="2101182" cy="115113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sv-fi" sz="1200" b="0"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Lägg märke till dina ordval och respektera den andras åsikt. Låt bli att håna, förlöjliga eller fördöma någon med ditt språk eller ditt beteende.</a:t>
            </a:r>
            <a:endParaRPr kumimoji="0" lang="sv-fi"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9" name="Text Placeholder 3">
            <a:extLst>
              <a:ext uri="{FF2B5EF4-FFF2-40B4-BE49-F238E27FC236}">
                <a16:creationId xmlns:a16="http://schemas.microsoft.com/office/drawing/2014/main" id="{1E3AB684-1570-E29B-DDA4-9727A73BDE33}"/>
              </a:ext>
            </a:extLst>
          </p:cNvPr>
          <p:cNvSpPr txBox="1">
            <a:spLocks/>
          </p:cNvSpPr>
          <p:nvPr/>
        </p:nvSpPr>
        <p:spPr>
          <a:xfrm>
            <a:off x="6954959" y="646129"/>
            <a:ext cx="2524714" cy="33655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fi" sz="1800" b="1"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Visa respekt</a:t>
            </a:r>
            <a:endParaRPr kumimoji="0" lang="sv-fi"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0" name="Text Placeholder 7">
            <a:extLst>
              <a:ext uri="{FF2B5EF4-FFF2-40B4-BE49-F238E27FC236}">
                <a16:creationId xmlns:a16="http://schemas.microsoft.com/office/drawing/2014/main" id="{942F3024-3DB2-5174-64A8-B7C220E5DC30}"/>
              </a:ext>
            </a:extLst>
          </p:cNvPr>
          <p:cNvSpPr txBox="1">
            <a:spLocks/>
          </p:cNvSpPr>
          <p:nvPr/>
        </p:nvSpPr>
        <p:spPr>
          <a:xfrm>
            <a:off x="9734058" y="1334881"/>
            <a:ext cx="2132416" cy="719974"/>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sv-fi" sz="1200" b="0"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Ta ansvar även för den andras upplevelse. Lyssna, beröm och uppmuntra.</a:t>
            </a:r>
            <a:endParaRPr kumimoji="0" lang="sv-fi"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Text Placeholder 3">
            <a:extLst>
              <a:ext uri="{FF2B5EF4-FFF2-40B4-BE49-F238E27FC236}">
                <a16:creationId xmlns:a16="http://schemas.microsoft.com/office/drawing/2014/main" id="{3FD9114D-D406-32F7-E458-AB2E0E80888C}"/>
              </a:ext>
            </a:extLst>
          </p:cNvPr>
          <p:cNvSpPr txBox="1">
            <a:spLocks/>
          </p:cNvSpPr>
          <p:nvPr/>
        </p:nvSpPr>
        <p:spPr>
          <a:xfrm>
            <a:off x="9734058" y="646129"/>
            <a:ext cx="2524714" cy="33655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fi" sz="1800" b="1"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Skapa en positiv atmosfär</a:t>
            </a:r>
            <a:br>
              <a:rPr kumimoji="0" lang="sv-fi" sz="1400" b="0" i="0" u="none" strike="noStrike" kern="1200" cap="none" spc="0" normalizeH="0" baseline="0">
                <a:ln>
                  <a:noFill/>
                </a:ln>
                <a:solidFill>
                  <a:srgbClr val="000000"/>
                </a:solidFill>
                <a:effectLst/>
                <a:uLnTx/>
                <a:uFillTx/>
                <a:latin typeface="Arial" panose="020B0604020202020204" pitchFamily="34" charset="0"/>
                <a:ea typeface="+mn-ea"/>
                <a:cs typeface="Arial" panose="020B0604020202020204" pitchFamily="34" charset="0"/>
              </a:rPr>
            </a:br>
            <a:endParaRPr kumimoji="0" lang="sv-fi"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ext Placeholder 7">
            <a:extLst>
              <a:ext uri="{FF2B5EF4-FFF2-40B4-BE49-F238E27FC236}">
                <a16:creationId xmlns:a16="http://schemas.microsoft.com/office/drawing/2014/main" id="{D08E80E6-BDA7-5DC6-00F9-28D352FEA05A}"/>
              </a:ext>
            </a:extLst>
          </p:cNvPr>
          <p:cNvSpPr txBox="1">
            <a:spLocks/>
          </p:cNvSpPr>
          <p:nvPr/>
        </p:nvSpPr>
        <p:spPr>
          <a:xfrm>
            <a:off x="4158892" y="3241048"/>
            <a:ext cx="2228624" cy="1228301"/>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sv-fi" sz="1200" b="0" i="0" u="none" strike="noStrike" kern="1200" cap="none" spc="0" normalizeH="0" baseline="0" dirty="0">
                <a:ln>
                  <a:noFill/>
                </a:ln>
                <a:solidFill>
                  <a:srgbClr val="241F20"/>
                </a:solidFill>
                <a:effectLst/>
                <a:uLnTx/>
                <a:uFillTx/>
                <a:latin typeface="Arial" panose="020B0604020202020204" pitchFamily="34" charset="0"/>
                <a:ea typeface="+mn-ea"/>
                <a:cs typeface="Arial" panose="020B0604020202020204" pitchFamily="34" charset="0"/>
              </a:rPr>
              <a:t>Gör inga antaganden på basis av yttre egenskaper, hudfärg, etnisk bakgrund, religion, kön, ålder eller tal. Gör inga antaganden om kön, bakgrund eller funktionsförmåga.</a:t>
            </a:r>
            <a:endParaRPr kumimoji="0" lang="sv-fi"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Text Placeholder 3">
            <a:extLst>
              <a:ext uri="{FF2B5EF4-FFF2-40B4-BE49-F238E27FC236}">
                <a16:creationId xmlns:a16="http://schemas.microsoft.com/office/drawing/2014/main" id="{8B40E8B4-77D2-0F12-7574-B81A6DA724B6}"/>
              </a:ext>
            </a:extLst>
          </p:cNvPr>
          <p:cNvSpPr txBox="1">
            <a:spLocks/>
          </p:cNvSpPr>
          <p:nvPr/>
        </p:nvSpPr>
        <p:spPr>
          <a:xfrm>
            <a:off x="4158889" y="2661798"/>
            <a:ext cx="2109079" cy="33655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fi" sz="1800" b="1" i="0" u="none" strike="noStrike" kern="1200" cap="none" spc="0" normalizeH="0" baseline="0" dirty="0">
                <a:ln>
                  <a:noFill/>
                </a:ln>
                <a:solidFill>
                  <a:srgbClr val="241F20"/>
                </a:solidFill>
                <a:effectLst/>
                <a:uLnTx/>
                <a:uFillTx/>
                <a:latin typeface="Arial" panose="020B0604020202020204" pitchFamily="34" charset="0"/>
                <a:ea typeface="+mn-ea"/>
                <a:cs typeface="Arial" panose="020B0604020202020204" pitchFamily="34" charset="0"/>
              </a:rPr>
              <a:t>Undvik antaganden</a:t>
            </a:r>
            <a:br>
              <a:rPr kumimoji="0" lang="sv-fi" sz="1800" b="1" i="0" u="none" strike="noStrike" kern="1200" cap="none" spc="0" normalizeH="0" baseline="0" dirty="0">
                <a:ln>
                  <a:noFill/>
                </a:ln>
                <a:solidFill>
                  <a:srgbClr val="241F20"/>
                </a:solidFill>
                <a:effectLst/>
                <a:uLnTx/>
                <a:uFillTx/>
                <a:latin typeface="Arial" panose="020B0604020202020204" pitchFamily="34" charset="0"/>
                <a:ea typeface="+mn-ea"/>
                <a:cs typeface="Arial" panose="020B0604020202020204" pitchFamily="34" charset="0"/>
              </a:rPr>
            </a:br>
            <a:endParaRPr kumimoji="0" lang="sv-f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Text Placeholder 7">
            <a:extLst>
              <a:ext uri="{FF2B5EF4-FFF2-40B4-BE49-F238E27FC236}">
                <a16:creationId xmlns:a16="http://schemas.microsoft.com/office/drawing/2014/main" id="{7CDDBBBC-0C54-7C1B-2A31-2D1B5AEDC9FA}"/>
              </a:ext>
            </a:extLst>
          </p:cNvPr>
          <p:cNvSpPr txBox="1">
            <a:spLocks/>
          </p:cNvSpPr>
          <p:nvPr/>
        </p:nvSpPr>
        <p:spPr>
          <a:xfrm>
            <a:off x="6954959" y="3054698"/>
            <a:ext cx="2356896" cy="115113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sv-fi" sz="1200" b="0"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Respektera den andras personliga utrymme, integritet och självbestämmanderätt. Se till att alla blir hörda och ge alla möjlighet att delta.</a:t>
            </a:r>
            <a:endParaRPr kumimoji="0" lang="sv-fi"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Text Placeholder 3">
            <a:extLst>
              <a:ext uri="{FF2B5EF4-FFF2-40B4-BE49-F238E27FC236}">
                <a16:creationId xmlns:a16="http://schemas.microsoft.com/office/drawing/2014/main" id="{0D530244-5FA6-0094-3EBA-E0269DA37B62}"/>
              </a:ext>
            </a:extLst>
          </p:cNvPr>
          <p:cNvSpPr txBox="1">
            <a:spLocks/>
          </p:cNvSpPr>
          <p:nvPr/>
        </p:nvSpPr>
        <p:spPr>
          <a:xfrm>
            <a:off x="6954959" y="2654559"/>
            <a:ext cx="2524714" cy="33655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fi" sz="1800" b="1"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Ge utrymme</a:t>
            </a:r>
            <a:br>
              <a:rPr kumimoji="0" lang="sv-fi" sz="1800" b="1"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br>
            <a:endParaRPr kumimoji="0" lang="sv-fi"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 name="Text Placeholder 7">
            <a:extLst>
              <a:ext uri="{FF2B5EF4-FFF2-40B4-BE49-F238E27FC236}">
                <a16:creationId xmlns:a16="http://schemas.microsoft.com/office/drawing/2014/main" id="{35D29E2B-AC8D-DAD4-0652-9289C8FDDA6D}"/>
              </a:ext>
            </a:extLst>
          </p:cNvPr>
          <p:cNvSpPr txBox="1">
            <a:spLocks/>
          </p:cNvSpPr>
          <p:nvPr/>
        </p:nvSpPr>
        <p:spPr>
          <a:xfrm>
            <a:off x="9734058" y="3054698"/>
            <a:ext cx="2074598" cy="115113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sv-fi" sz="1200" b="0"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Var inte passiv ifall du lägger märke till trakasserier eller annat osakligt beteende.</a:t>
            </a:r>
            <a:endParaRPr kumimoji="0" lang="sv-fi"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8" name="Text Placeholder 3">
            <a:extLst>
              <a:ext uri="{FF2B5EF4-FFF2-40B4-BE49-F238E27FC236}">
                <a16:creationId xmlns:a16="http://schemas.microsoft.com/office/drawing/2014/main" id="{753441D1-EC30-38A9-9AE2-ADE417AB3010}"/>
              </a:ext>
            </a:extLst>
          </p:cNvPr>
          <p:cNvSpPr txBox="1">
            <a:spLocks/>
          </p:cNvSpPr>
          <p:nvPr/>
        </p:nvSpPr>
        <p:spPr>
          <a:xfrm>
            <a:off x="9734058" y="2654559"/>
            <a:ext cx="2524714" cy="33655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fi" sz="1800" b="1"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Ingrip</a:t>
            </a:r>
            <a:br>
              <a:rPr kumimoji="0" lang="sv-fi" sz="1400" b="0" i="0" u="none" strike="noStrike" kern="1200" cap="none" spc="0" normalizeH="0" baseline="0">
                <a:ln>
                  <a:noFill/>
                </a:ln>
                <a:solidFill>
                  <a:srgbClr val="000000"/>
                </a:solidFill>
                <a:effectLst/>
                <a:uLnTx/>
                <a:uFillTx/>
                <a:latin typeface="Arial" panose="020B0604020202020204" pitchFamily="34" charset="0"/>
                <a:ea typeface="+mn-ea"/>
                <a:cs typeface="Arial" panose="020B0604020202020204" pitchFamily="34" charset="0"/>
              </a:rPr>
            </a:br>
            <a:endParaRPr kumimoji="0" lang="sv-fi"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 name="Text Placeholder 7">
            <a:extLst>
              <a:ext uri="{FF2B5EF4-FFF2-40B4-BE49-F238E27FC236}">
                <a16:creationId xmlns:a16="http://schemas.microsoft.com/office/drawing/2014/main" id="{63627746-02DB-9109-2460-2AF72FE8D7D1}"/>
              </a:ext>
            </a:extLst>
          </p:cNvPr>
          <p:cNvSpPr txBox="1">
            <a:spLocks/>
          </p:cNvSpPr>
          <p:nvPr/>
        </p:nvSpPr>
        <p:spPr>
          <a:xfrm>
            <a:off x="6954959" y="5171739"/>
            <a:ext cx="2058459" cy="115113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kumimoji="0" lang="sv-fi" sz="1200" b="0"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Ha det trevligt! Fråga om du undrar över något och ta reda på saken.</a:t>
            </a:r>
            <a:endParaRPr kumimoji="0" lang="sv-fi"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0" name="Text Placeholder 3">
            <a:extLst>
              <a:ext uri="{FF2B5EF4-FFF2-40B4-BE49-F238E27FC236}">
                <a16:creationId xmlns:a16="http://schemas.microsoft.com/office/drawing/2014/main" id="{2B6E1560-38CD-D015-91B9-4027088AED38}"/>
              </a:ext>
            </a:extLst>
          </p:cNvPr>
          <p:cNvSpPr txBox="1">
            <a:spLocks/>
          </p:cNvSpPr>
          <p:nvPr/>
        </p:nvSpPr>
        <p:spPr>
          <a:xfrm>
            <a:off x="6954959" y="4771600"/>
            <a:ext cx="2524714" cy="336550"/>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sv-fi" sz="1800" b="1" i="0" u="none" strike="noStrike" kern="1200" cap="none" spc="0" normalizeH="0" baseline="0">
                <a:ln>
                  <a:noFill/>
                </a:ln>
                <a:solidFill>
                  <a:srgbClr val="241F20"/>
                </a:solidFill>
                <a:effectLst/>
                <a:uLnTx/>
                <a:uFillTx/>
                <a:latin typeface="Arial" panose="020B0604020202020204" pitchFamily="34" charset="0"/>
                <a:ea typeface="+mn-ea"/>
                <a:cs typeface="Arial" panose="020B0604020202020204" pitchFamily="34" charset="0"/>
              </a:rPr>
              <a:t>Njut</a:t>
            </a:r>
            <a:br>
              <a:rPr kumimoji="0" lang="sv-fi" sz="1400" b="0" i="0" u="none" strike="noStrike" kern="1200" cap="none" spc="0" normalizeH="0" baseline="0">
                <a:ln>
                  <a:noFill/>
                </a:ln>
                <a:solidFill>
                  <a:srgbClr val="000000"/>
                </a:solidFill>
                <a:effectLst/>
                <a:uLnTx/>
                <a:uFillTx/>
                <a:latin typeface="Arial" panose="020B0604020202020204" pitchFamily="34" charset="0"/>
                <a:ea typeface="+mn-ea"/>
                <a:cs typeface="Arial" panose="020B0604020202020204" pitchFamily="34" charset="0"/>
              </a:rPr>
            </a:br>
            <a:endParaRPr kumimoji="0" lang="sv-fi"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 name="TextBox 20">
            <a:extLst>
              <a:ext uri="{FF2B5EF4-FFF2-40B4-BE49-F238E27FC236}">
                <a16:creationId xmlns:a16="http://schemas.microsoft.com/office/drawing/2014/main" id="{F2C02A8E-720F-A25E-8ADF-38C07BB97072}"/>
              </a:ext>
            </a:extLst>
          </p:cNvPr>
          <p:cNvSpPr txBox="1"/>
          <p:nvPr/>
        </p:nvSpPr>
        <p:spPr>
          <a:xfrm>
            <a:off x="3619943" y="506642"/>
            <a:ext cx="70831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a:ln>
                  <a:noFill/>
                </a:ln>
                <a:solidFill>
                  <a:srgbClr val="CC0000"/>
                </a:solidFill>
                <a:effectLst/>
                <a:uLnTx/>
                <a:uFillTx/>
                <a:latin typeface="Arial" panose="020B0604020202020204"/>
                <a:ea typeface="+mn-ea"/>
                <a:cs typeface="+mn-cs"/>
              </a:rPr>
              <a:t>1</a:t>
            </a:r>
          </a:p>
        </p:txBody>
      </p:sp>
      <p:sp>
        <p:nvSpPr>
          <p:cNvPr id="22" name="TextBox 21">
            <a:extLst>
              <a:ext uri="{FF2B5EF4-FFF2-40B4-BE49-F238E27FC236}">
                <a16:creationId xmlns:a16="http://schemas.microsoft.com/office/drawing/2014/main" id="{CF8B3073-7026-F21E-6A3A-13504DA58440}"/>
              </a:ext>
            </a:extLst>
          </p:cNvPr>
          <p:cNvSpPr txBox="1"/>
          <p:nvPr/>
        </p:nvSpPr>
        <p:spPr>
          <a:xfrm>
            <a:off x="6437839" y="488930"/>
            <a:ext cx="70831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a:ln>
                  <a:noFill/>
                </a:ln>
                <a:solidFill>
                  <a:srgbClr val="CC0000"/>
                </a:solidFill>
                <a:effectLst/>
                <a:uLnTx/>
                <a:uFillTx/>
                <a:latin typeface="Arial" panose="020B0604020202020204"/>
                <a:ea typeface="+mn-ea"/>
                <a:cs typeface="+mn-cs"/>
              </a:rPr>
              <a:t>2</a:t>
            </a:r>
          </a:p>
        </p:txBody>
      </p:sp>
      <p:sp>
        <p:nvSpPr>
          <p:cNvPr id="23" name="TextBox 22">
            <a:extLst>
              <a:ext uri="{FF2B5EF4-FFF2-40B4-BE49-F238E27FC236}">
                <a16:creationId xmlns:a16="http://schemas.microsoft.com/office/drawing/2014/main" id="{97AE86F0-0965-19C9-815B-B8DB9F997506}"/>
              </a:ext>
            </a:extLst>
          </p:cNvPr>
          <p:cNvSpPr txBox="1"/>
          <p:nvPr/>
        </p:nvSpPr>
        <p:spPr>
          <a:xfrm>
            <a:off x="9225481" y="475362"/>
            <a:ext cx="70831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a:ln>
                  <a:noFill/>
                </a:ln>
                <a:solidFill>
                  <a:srgbClr val="CC0000"/>
                </a:solidFill>
                <a:effectLst/>
                <a:uLnTx/>
                <a:uFillTx/>
                <a:latin typeface="Arial" panose="020B0604020202020204"/>
                <a:ea typeface="+mn-ea"/>
                <a:cs typeface="+mn-cs"/>
              </a:rPr>
              <a:t>3</a:t>
            </a:r>
          </a:p>
        </p:txBody>
      </p:sp>
      <p:sp>
        <p:nvSpPr>
          <p:cNvPr id="24" name="TextBox 23">
            <a:extLst>
              <a:ext uri="{FF2B5EF4-FFF2-40B4-BE49-F238E27FC236}">
                <a16:creationId xmlns:a16="http://schemas.microsoft.com/office/drawing/2014/main" id="{2A604DB8-F0BB-389F-BD50-8155B8772713}"/>
              </a:ext>
            </a:extLst>
          </p:cNvPr>
          <p:cNvSpPr txBox="1"/>
          <p:nvPr/>
        </p:nvSpPr>
        <p:spPr>
          <a:xfrm>
            <a:off x="3630952" y="2522311"/>
            <a:ext cx="70831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a:ln>
                  <a:noFill/>
                </a:ln>
                <a:solidFill>
                  <a:srgbClr val="CC0000"/>
                </a:solidFill>
                <a:effectLst/>
                <a:uLnTx/>
                <a:uFillTx/>
                <a:latin typeface="Arial" panose="020B0604020202020204"/>
                <a:ea typeface="+mn-ea"/>
                <a:cs typeface="+mn-cs"/>
              </a:rPr>
              <a:t>4</a:t>
            </a:r>
          </a:p>
        </p:txBody>
      </p:sp>
      <p:sp>
        <p:nvSpPr>
          <p:cNvPr id="25" name="TextBox 24">
            <a:extLst>
              <a:ext uri="{FF2B5EF4-FFF2-40B4-BE49-F238E27FC236}">
                <a16:creationId xmlns:a16="http://schemas.microsoft.com/office/drawing/2014/main" id="{1B6080F9-A5ED-AF73-E088-94B4FA3548C1}"/>
              </a:ext>
            </a:extLst>
          </p:cNvPr>
          <p:cNvSpPr txBox="1"/>
          <p:nvPr/>
        </p:nvSpPr>
        <p:spPr>
          <a:xfrm>
            <a:off x="6437839" y="2515072"/>
            <a:ext cx="70831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a:ln>
                  <a:noFill/>
                </a:ln>
                <a:solidFill>
                  <a:srgbClr val="CC0000"/>
                </a:solidFill>
                <a:effectLst/>
                <a:uLnTx/>
                <a:uFillTx/>
                <a:latin typeface="Arial" panose="020B0604020202020204"/>
                <a:ea typeface="+mn-ea"/>
                <a:cs typeface="+mn-cs"/>
              </a:rPr>
              <a:t>5</a:t>
            </a:r>
          </a:p>
        </p:txBody>
      </p:sp>
      <p:sp>
        <p:nvSpPr>
          <p:cNvPr id="26" name="TextBox 25">
            <a:extLst>
              <a:ext uri="{FF2B5EF4-FFF2-40B4-BE49-F238E27FC236}">
                <a16:creationId xmlns:a16="http://schemas.microsoft.com/office/drawing/2014/main" id="{811CB8E1-09D6-EED9-C079-080FA9A9777A}"/>
              </a:ext>
            </a:extLst>
          </p:cNvPr>
          <p:cNvSpPr txBox="1"/>
          <p:nvPr/>
        </p:nvSpPr>
        <p:spPr>
          <a:xfrm>
            <a:off x="9225481" y="2482840"/>
            <a:ext cx="70831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a:ln>
                  <a:noFill/>
                </a:ln>
                <a:solidFill>
                  <a:srgbClr val="CC0000"/>
                </a:solidFill>
                <a:effectLst/>
                <a:uLnTx/>
                <a:uFillTx/>
                <a:latin typeface="Arial" panose="020B0604020202020204"/>
                <a:ea typeface="+mn-ea"/>
                <a:cs typeface="+mn-cs"/>
              </a:rPr>
              <a:t>6</a:t>
            </a:r>
          </a:p>
        </p:txBody>
      </p:sp>
      <p:sp>
        <p:nvSpPr>
          <p:cNvPr id="27" name="TextBox 26">
            <a:extLst>
              <a:ext uri="{FF2B5EF4-FFF2-40B4-BE49-F238E27FC236}">
                <a16:creationId xmlns:a16="http://schemas.microsoft.com/office/drawing/2014/main" id="{07C91DB9-50BB-664D-24D8-B34F1B31E428}"/>
              </a:ext>
            </a:extLst>
          </p:cNvPr>
          <p:cNvSpPr txBox="1"/>
          <p:nvPr/>
        </p:nvSpPr>
        <p:spPr>
          <a:xfrm>
            <a:off x="6437839" y="4632113"/>
            <a:ext cx="70831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fi" sz="6000" b="0" i="0" u="none" strike="noStrike" kern="1200" cap="none" spc="0" normalizeH="0" baseline="0">
                <a:ln>
                  <a:noFill/>
                </a:ln>
                <a:solidFill>
                  <a:srgbClr val="CC0000"/>
                </a:solidFill>
                <a:effectLst/>
                <a:uLnTx/>
                <a:uFillTx/>
                <a:latin typeface="Arial" panose="020B0604020202020204"/>
                <a:ea typeface="+mn-ea"/>
                <a:cs typeface="+mn-cs"/>
              </a:rPr>
              <a:t>7</a:t>
            </a:r>
          </a:p>
        </p:txBody>
      </p:sp>
      <p:cxnSp>
        <p:nvCxnSpPr>
          <p:cNvPr id="28" name="Straight Connector 27">
            <a:extLst>
              <a:ext uri="{FF2B5EF4-FFF2-40B4-BE49-F238E27FC236}">
                <a16:creationId xmlns:a16="http://schemas.microsoft.com/office/drawing/2014/main" id="{14C61806-F3A9-3AF8-CA71-2FF68C48FE6E}"/>
              </a:ext>
            </a:extLst>
          </p:cNvPr>
          <p:cNvCxnSpPr>
            <a:cxnSpLocks/>
          </p:cNvCxnSpPr>
          <p:nvPr/>
        </p:nvCxnSpPr>
        <p:spPr>
          <a:xfrm>
            <a:off x="3657381" y="2549244"/>
            <a:ext cx="8294901"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AB4D9FC-BA33-F6A6-FFE9-B6B425AB7B5C}"/>
              </a:ext>
            </a:extLst>
          </p:cNvPr>
          <p:cNvCxnSpPr>
            <a:cxnSpLocks/>
          </p:cNvCxnSpPr>
          <p:nvPr/>
        </p:nvCxnSpPr>
        <p:spPr>
          <a:xfrm>
            <a:off x="15326539" y="-3373739"/>
            <a:ext cx="0" cy="4122955"/>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DBE3D08-8763-7CA3-F350-12B32B80F29E}"/>
              </a:ext>
            </a:extLst>
          </p:cNvPr>
          <p:cNvCxnSpPr>
            <a:cxnSpLocks/>
          </p:cNvCxnSpPr>
          <p:nvPr/>
        </p:nvCxnSpPr>
        <p:spPr>
          <a:xfrm>
            <a:off x="3657381" y="4648666"/>
            <a:ext cx="8294901"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3DE19CE-3BC7-0F90-8ECD-465560EC63D5}"/>
              </a:ext>
            </a:extLst>
          </p:cNvPr>
          <p:cNvCxnSpPr>
            <a:cxnSpLocks/>
          </p:cNvCxnSpPr>
          <p:nvPr/>
        </p:nvCxnSpPr>
        <p:spPr>
          <a:xfrm>
            <a:off x="6335403" y="272143"/>
            <a:ext cx="0" cy="62685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D23A6C1-EE97-8499-6821-5F76225B4A4D}"/>
              </a:ext>
            </a:extLst>
          </p:cNvPr>
          <p:cNvCxnSpPr>
            <a:cxnSpLocks/>
          </p:cNvCxnSpPr>
          <p:nvPr/>
        </p:nvCxnSpPr>
        <p:spPr>
          <a:xfrm>
            <a:off x="9175157" y="272143"/>
            <a:ext cx="0" cy="62685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D0A583F-BAF6-1BF6-56DA-FAF1A9E41D7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9642" y="3511705"/>
            <a:ext cx="2370503" cy="1788709"/>
          </a:xfrm>
          <a:prstGeom prst="rect">
            <a:avLst/>
          </a:prstGeom>
        </p:spPr>
      </p:pic>
    </p:spTree>
    <p:extLst>
      <p:ext uri="{BB962C8B-B14F-4D97-AF65-F5344CB8AC3E}">
        <p14:creationId xmlns:p14="http://schemas.microsoft.com/office/powerpoint/2010/main" val="1699356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3CC1B82-4A75-46AD-7A58-46273AAB5DD5}"/>
              </a:ext>
            </a:extLst>
          </p:cNvPr>
          <p:cNvSpPr>
            <a:spLocks noGrp="1"/>
          </p:cNvSpPr>
          <p:nvPr>
            <p:ph type="title"/>
          </p:nvPr>
        </p:nvSpPr>
        <p:spPr>
          <a:xfrm>
            <a:off x="838200" y="750835"/>
            <a:ext cx="10515600" cy="1540301"/>
          </a:xfrm>
        </p:spPr>
        <p:txBody>
          <a:bodyPr/>
          <a:lstStyle/>
          <a:p>
            <a:pPr algn="l" rtl="0"/>
            <a:r>
              <a:rPr lang="sv-fi" sz="38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Avlastningssamtal efter </a:t>
            </a:r>
            <a:r>
              <a:rPr lang="sv-FI" sz="38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sz="38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 och eventuellt nödvändigt extra stöd</a:t>
            </a:r>
          </a:p>
        </p:txBody>
      </p:sp>
      <p:sp>
        <p:nvSpPr>
          <p:cNvPr id="3" name="Tekstin paikkamerkki 2">
            <a:extLst>
              <a:ext uri="{FF2B5EF4-FFF2-40B4-BE49-F238E27FC236}">
                <a16:creationId xmlns:a16="http://schemas.microsoft.com/office/drawing/2014/main" id="{952F2B49-0CAF-0C17-736C-0075B90DFE22}"/>
              </a:ext>
            </a:extLst>
          </p:cNvPr>
          <p:cNvSpPr>
            <a:spLocks noGrp="1"/>
          </p:cNvSpPr>
          <p:nvPr>
            <p:ph type="body" sz="quarter" idx="11"/>
          </p:nvPr>
        </p:nvSpPr>
        <p:spPr>
          <a:xfrm>
            <a:off x="766281" y="2519447"/>
            <a:ext cx="10515600" cy="3587718"/>
          </a:xfrm>
        </p:spPr>
        <p:txBody>
          <a:bodyPr anchor="ctr"/>
          <a:lstStyle/>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Ta kontakt med ledaren av din verksamhetsgrupp, avdelningens ordförande eller distrikts</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personalen</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 och berätta om behovet av avlastningssamtal</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Ordnande av avlastningssamtal i enlighet med distriktets praxis</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Om avlastningssamtalet inte är tillräckligt, finns extra stöd för att stödja hjälparens välbefinnande även efter det</a:t>
            </a:r>
          </a:p>
        </p:txBody>
      </p:sp>
    </p:spTree>
    <p:extLst>
      <p:ext uri="{BB962C8B-B14F-4D97-AF65-F5344CB8AC3E}">
        <p14:creationId xmlns:p14="http://schemas.microsoft.com/office/powerpoint/2010/main" val="1806544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D13121C7-44FD-F005-D7FC-869FB69FC2A0}"/>
              </a:ext>
            </a:extLst>
          </p:cNvPr>
          <p:cNvSpPr>
            <a:spLocks noGrp="1"/>
          </p:cNvSpPr>
          <p:nvPr>
            <p:ph type="ctrTitle"/>
          </p:nvPr>
        </p:nvSpPr>
        <p:spPr/>
        <p:txBody>
          <a:bodyPr/>
          <a:lstStyle/>
          <a:p>
            <a:pPr algn="ctr" rtl="0"/>
            <a:r>
              <a:rPr lang="sv-FI" sz="54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sz="54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rundan i praktiken</a:t>
            </a:r>
            <a:br>
              <a:rPr lang="sv-fi" sz="5400" dirty="0">
                <a:solidFill>
                  <a:srgbClr val="7F181B"/>
                </a:solidFill>
                <a:latin typeface="Georgia" panose="02040502050405020303" pitchFamily="18" charset="0"/>
              </a:rPr>
            </a:br>
            <a:r>
              <a:rPr lang="sv-fi" sz="54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 vi prövar tillsammans</a:t>
            </a:r>
          </a:p>
        </p:txBody>
      </p:sp>
    </p:spTree>
    <p:extLst>
      <p:ext uri="{BB962C8B-B14F-4D97-AF65-F5344CB8AC3E}">
        <p14:creationId xmlns:p14="http://schemas.microsoft.com/office/powerpoint/2010/main" val="103071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n paikkamerkki 1">
            <a:extLst>
              <a:ext uri="{FF2B5EF4-FFF2-40B4-BE49-F238E27FC236}">
                <a16:creationId xmlns:a16="http://schemas.microsoft.com/office/drawing/2014/main" id="{CE852395-A728-2824-62C8-39DB29BF2AE0}"/>
              </a:ext>
            </a:extLst>
          </p:cNvPr>
          <p:cNvSpPr>
            <a:spLocks noGrp="1"/>
          </p:cNvSpPr>
          <p:nvPr>
            <p:ph type="body" idx="14"/>
          </p:nvPr>
        </p:nvSpPr>
        <p:spPr>
          <a:xfrm>
            <a:off x="218104" y="1483775"/>
            <a:ext cx="5562764" cy="3890449"/>
          </a:xfrm>
        </p:spPr>
        <p:txBody>
          <a:bodyPr anchor="ctr">
            <a:normAutofit/>
          </a:bodyPr>
          <a:lstStyle/>
          <a:p>
            <a:pPr algn="l" rtl="0">
              <a:spcAft>
                <a:spcPts val="600"/>
              </a:spcAft>
            </a:pPr>
            <a:r>
              <a:rPr lang="sv-fi" b="0" i="0" u="none" baseline="0"/>
              <a:t>När avdelningsstyrelsens sammanträde slutar, går vi igenom deltagarnas känslor.</a:t>
            </a:r>
          </a:p>
        </p:txBody>
      </p:sp>
      <p:pic>
        <p:nvPicPr>
          <p:cNvPr id="4" name="Kuvan paikkamerkki 3">
            <a:extLst>
              <a:ext uri="{FF2B5EF4-FFF2-40B4-BE49-F238E27FC236}">
                <a16:creationId xmlns:a16="http://schemas.microsoft.com/office/drawing/2014/main" id="{B0238F89-B5A4-0F79-10AD-A2364418A867}"/>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p:blipFill>
        <p:spPr>
          <a:xfrm>
            <a:off x="6108646" y="-1"/>
            <a:ext cx="6137334" cy="6858000"/>
          </a:xfrm>
          <a:prstGeom prst="rect">
            <a:avLst/>
          </a:prstGeom>
          <a:noFill/>
        </p:spPr>
      </p:pic>
      <p:sp>
        <p:nvSpPr>
          <p:cNvPr id="5" name="Tekstiruutu 4">
            <a:extLst>
              <a:ext uri="{FF2B5EF4-FFF2-40B4-BE49-F238E27FC236}">
                <a16:creationId xmlns:a16="http://schemas.microsoft.com/office/drawing/2014/main" id="{D54A82F7-8681-66E5-2BF4-63E94F7B6066}"/>
              </a:ext>
            </a:extLst>
          </p:cNvPr>
          <p:cNvSpPr txBox="1"/>
          <p:nvPr/>
        </p:nvSpPr>
        <p:spPr>
          <a:xfrm>
            <a:off x="6236413" y="6534364"/>
            <a:ext cx="2024009" cy="230832"/>
          </a:xfrm>
          <a:prstGeom prst="rect">
            <a:avLst/>
          </a:prstGeom>
          <a:noFill/>
        </p:spPr>
        <p:txBody>
          <a:bodyPr wrap="square" rtlCol="0">
            <a:spAutoFit/>
          </a:bodyPr>
          <a:lstStyle/>
          <a:p>
            <a:pPr algn="l" rtl="0"/>
            <a:r>
              <a:rPr lang="sv-fi" sz="900" b="0" i="0" u="none" baseline="0">
                <a:solidFill>
                  <a:schemeClr val="bg1"/>
                </a:solidFill>
              </a:rPr>
              <a:t>Bild: FRK/Harri Mäenpää</a:t>
            </a:r>
          </a:p>
        </p:txBody>
      </p:sp>
      <p:sp>
        <p:nvSpPr>
          <p:cNvPr id="6" name="Tekstin paikkamerkki 1">
            <a:extLst>
              <a:ext uri="{FF2B5EF4-FFF2-40B4-BE49-F238E27FC236}">
                <a16:creationId xmlns:a16="http://schemas.microsoft.com/office/drawing/2014/main" id="{AF1E9807-75B9-5540-95A6-C0711C4C2D2B}"/>
              </a:ext>
            </a:extLst>
          </p:cNvPr>
          <p:cNvSpPr txBox="1">
            <a:spLocks/>
          </p:cNvSpPr>
          <p:nvPr/>
        </p:nvSpPr>
        <p:spPr>
          <a:xfrm>
            <a:off x="272322" y="763489"/>
            <a:ext cx="5029022" cy="1119740"/>
          </a:xfrm>
          <a:prstGeom prst="rect">
            <a:avLst/>
          </a:prstGeom>
        </p:spPr>
        <p:txBody>
          <a:bodyPr anchor="ct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pPr>
            <a:r>
              <a:rPr lang="sv-fi" sz="3000" b="1" i="0" u="none" baseline="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Case Avdelningsstyrelsens sammanträde</a:t>
            </a:r>
          </a:p>
        </p:txBody>
      </p:sp>
    </p:spTree>
    <p:extLst>
      <p:ext uri="{BB962C8B-B14F-4D97-AF65-F5344CB8AC3E}">
        <p14:creationId xmlns:p14="http://schemas.microsoft.com/office/powerpoint/2010/main" val="2934581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descr="Kuva, joka sisältää kohteen vaate, henkilö, mies, Ihmisen kasvot&#10;&#10;Kuvaus luotu automaattisesti">
            <a:extLst>
              <a:ext uri="{FF2B5EF4-FFF2-40B4-BE49-F238E27FC236}">
                <a16:creationId xmlns:a16="http://schemas.microsoft.com/office/drawing/2014/main" id="{63C778CE-3D04-D4BA-AB72-DDD35FD1D77B}"/>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p:blipFill>
        <p:spPr>
          <a:xfrm>
            <a:off x="20" y="-1"/>
            <a:ext cx="3953415" cy="6858000"/>
          </a:xfrm>
          <a:noFill/>
        </p:spPr>
      </p:pic>
      <p:sp>
        <p:nvSpPr>
          <p:cNvPr id="2" name="Tekstin paikkamerkki 1">
            <a:extLst>
              <a:ext uri="{FF2B5EF4-FFF2-40B4-BE49-F238E27FC236}">
                <a16:creationId xmlns:a16="http://schemas.microsoft.com/office/drawing/2014/main" id="{651C8F7D-4F20-F563-8C8B-812688F0B466}"/>
              </a:ext>
            </a:extLst>
          </p:cNvPr>
          <p:cNvSpPr>
            <a:spLocks noGrp="1"/>
          </p:cNvSpPr>
          <p:nvPr>
            <p:ph type="body" sz="quarter" idx="3"/>
          </p:nvPr>
        </p:nvSpPr>
        <p:spPr>
          <a:xfrm>
            <a:off x="4516007" y="795899"/>
            <a:ext cx="7114112" cy="823912"/>
          </a:xfrm>
        </p:spPr>
        <p:txBody>
          <a:bodyPr anchor="b">
            <a:normAutofit/>
          </a:bodyPr>
          <a:lstStyle/>
          <a:p>
            <a:pPr algn="l" rtl="0"/>
            <a:r>
              <a:rPr lang="sv-fi"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Case Hungerdagen</a:t>
            </a:r>
          </a:p>
        </p:txBody>
      </p:sp>
      <p:sp>
        <p:nvSpPr>
          <p:cNvPr id="3" name="Tekstin paikkamerkki 2">
            <a:extLst>
              <a:ext uri="{FF2B5EF4-FFF2-40B4-BE49-F238E27FC236}">
                <a16:creationId xmlns:a16="http://schemas.microsoft.com/office/drawing/2014/main" id="{86778E9C-DB91-A111-93DC-880557BF700E}"/>
              </a:ext>
            </a:extLst>
          </p:cNvPr>
          <p:cNvSpPr>
            <a:spLocks noGrp="1"/>
          </p:cNvSpPr>
          <p:nvPr>
            <p:ph type="body" sz="quarter" idx="16"/>
          </p:nvPr>
        </p:nvSpPr>
        <p:spPr>
          <a:xfrm>
            <a:off x="4517594" y="2115110"/>
            <a:ext cx="7114112" cy="3534125"/>
          </a:xfrm>
        </p:spPr>
        <p:txBody>
          <a:bodyPr>
            <a:normAutofit/>
          </a:bodyPr>
          <a:lstStyle/>
          <a:p>
            <a:pPr marL="0" indent="0" algn="l" rtl="0">
              <a:buNone/>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En Hungerdagsinsamlare har utsatts för hatretorik då hen varit insamlare. Hen kommer till insamlingscentralen och är lite upprörd.</a:t>
            </a:r>
          </a:p>
          <a:p>
            <a:pPr marL="0" indent="0" algn="l" rtl="0">
              <a:buNone/>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Insamlingsledaren ger hen ett glas vatten och ber hen att komma och sätta sig lite mer privat. </a:t>
            </a:r>
          </a:p>
          <a:p>
            <a:pPr marL="0" indent="0" algn="l" rtl="0">
              <a:buNone/>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När insamlarna samlas vid utdelningspunkten för bössorna, hålls en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a:t>
            </a:r>
          </a:p>
        </p:txBody>
      </p:sp>
      <p:sp>
        <p:nvSpPr>
          <p:cNvPr id="7" name="Tekstiruutu 6">
            <a:extLst>
              <a:ext uri="{FF2B5EF4-FFF2-40B4-BE49-F238E27FC236}">
                <a16:creationId xmlns:a16="http://schemas.microsoft.com/office/drawing/2014/main" id="{1A89BD4B-6B34-038E-6E64-A115606BED51}"/>
              </a:ext>
            </a:extLst>
          </p:cNvPr>
          <p:cNvSpPr txBox="1"/>
          <p:nvPr/>
        </p:nvSpPr>
        <p:spPr>
          <a:xfrm>
            <a:off x="0" y="6604084"/>
            <a:ext cx="1869897" cy="230832"/>
          </a:xfrm>
          <a:prstGeom prst="rect">
            <a:avLst/>
          </a:prstGeom>
          <a:noFill/>
        </p:spPr>
        <p:txBody>
          <a:bodyPr wrap="square" rtlCol="0">
            <a:spAutoFit/>
          </a:bodyPr>
          <a:lstStyle/>
          <a:p>
            <a:pPr algn="l" rtl="0"/>
            <a:r>
              <a:rPr lang="sv-fi" sz="900" b="0" i="0" u="none" baseline="0">
                <a:solidFill>
                  <a:schemeClr val="bg1"/>
                </a:solidFill>
              </a:rPr>
              <a:t>Bild: FRK/Jarkko Mikkonen</a:t>
            </a:r>
          </a:p>
        </p:txBody>
      </p:sp>
    </p:spTree>
    <p:extLst>
      <p:ext uri="{BB962C8B-B14F-4D97-AF65-F5344CB8AC3E}">
        <p14:creationId xmlns:p14="http://schemas.microsoft.com/office/powerpoint/2010/main" val="1871736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80DE24C8-7124-B261-0DDF-4C70E3230016}"/>
              </a:ext>
            </a:extLst>
          </p:cNvPr>
          <p:cNvSpPr>
            <a:spLocks noGrp="1"/>
          </p:cNvSpPr>
          <p:nvPr>
            <p:ph type="body" sz="quarter" idx="16"/>
          </p:nvPr>
        </p:nvSpPr>
        <p:spPr>
          <a:xfrm>
            <a:off x="4517594" y="1387011"/>
            <a:ext cx="7503170" cy="5217073"/>
          </a:xfrm>
        </p:spPr>
        <p:txBody>
          <a:bodyPr anchor="ctr">
            <a:normAutofit fontScale="85000" lnSpcReduction="10000"/>
          </a:bodyPr>
          <a:lstStyle/>
          <a:p>
            <a:pPr marL="0" indent="0" algn="l" rtl="0">
              <a:buNone/>
            </a:pP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Vid frivilliga vänners sammanträden går vi igenom händelser med anknytning till vänverksamheten och de frivilliga vännernas känslor.</a:t>
            </a:r>
          </a:p>
          <a:p>
            <a:pPr marL="0" indent="0" algn="l" rtl="0">
              <a:buNone/>
            </a:pP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En frivillig v</a:t>
            </a:r>
            <a:r>
              <a:rPr lang="sv-fi" b="0" i="0" u="none" baseline="0">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än berättar att hen träffat en vän och då har vännen berättat att hen mår dåligt, känner sig trött och har ont i huvudet. Trots detta ville hen inte ta kontakt med en läkare.</a:t>
            </a:r>
          </a:p>
          <a:p>
            <a:pPr marL="0" indent="0" algn="l" rtl="0">
              <a:buNone/>
            </a:pPr>
            <a:r>
              <a:rPr lang="sv-fi" b="0" i="0" u="none" baseline="0">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Följande dag hamnade vännen på sjukhus med anledning av ett sjukdomsanfall och </a:t>
            </a: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den frivill</a:t>
            </a:r>
            <a:r>
              <a:rPr lang="sv-fi" b="0" i="0" u="none" baseline="0">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iga vännen är olycklig över att ha gjort fel, då hen föregående dag inte tvingade vännen till läkaren.</a:t>
            </a:r>
          </a:p>
          <a:p>
            <a:pPr marL="0" indent="0" algn="l" rtl="0">
              <a:buNone/>
            </a:pPr>
            <a:r>
              <a:rPr lang="sv-fi" b="0"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En annan frivillig vän berättar att en v</a:t>
            </a:r>
            <a:r>
              <a:rPr lang="sv-fi" b="0" i="0" u="none" baseline="0">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änkund hade erbjudit den frivilliga ett värdefullt föremål som tack för hjälpen och sällskapet. </a:t>
            </a:r>
          </a:p>
          <a:p>
            <a:pPr marL="0" indent="0" algn="l" rtl="0">
              <a:buNone/>
            </a:pPr>
            <a:r>
              <a:rPr lang="sv-fi" b="0" i="0" u="none" baseline="0">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Den frivilliga uppgav att hen inte kan ta emot föremålet, varefter vänkunden blev arg och upplevde att den frivilliga var överlägsen och samtalet blev kort den gången. Den frivilliga mår dåligt och vet inte riktigt om hen kan fortsätta vänskapen.</a:t>
            </a:r>
          </a:p>
        </p:txBody>
      </p:sp>
      <p:pic>
        <p:nvPicPr>
          <p:cNvPr id="6" name="Kuvan paikkamerkki 5" descr="Kuva, joka sisältää kohteen henkilö, sisä-, seinä, vaate&#10;&#10;Kuvaus luotu automaattisesti">
            <a:extLst>
              <a:ext uri="{FF2B5EF4-FFF2-40B4-BE49-F238E27FC236}">
                <a16:creationId xmlns:a16="http://schemas.microsoft.com/office/drawing/2014/main" id="{EE937E8C-574F-D8A8-9824-66303350EBF6}"/>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p:blipFill>
        <p:spPr>
          <a:xfrm>
            <a:off x="20" y="-1"/>
            <a:ext cx="3953415" cy="6858000"/>
          </a:xfrm>
          <a:noFill/>
        </p:spPr>
      </p:pic>
      <p:sp>
        <p:nvSpPr>
          <p:cNvPr id="2" name="Tekstin paikkamerkki 1">
            <a:extLst>
              <a:ext uri="{FF2B5EF4-FFF2-40B4-BE49-F238E27FC236}">
                <a16:creationId xmlns:a16="http://schemas.microsoft.com/office/drawing/2014/main" id="{6672E9ED-A9C7-632C-5946-4159C914E317}"/>
              </a:ext>
            </a:extLst>
          </p:cNvPr>
          <p:cNvSpPr>
            <a:spLocks noGrp="1"/>
          </p:cNvSpPr>
          <p:nvPr>
            <p:ph type="body" sz="quarter" idx="3"/>
          </p:nvPr>
        </p:nvSpPr>
        <p:spPr>
          <a:xfrm>
            <a:off x="4516007" y="383943"/>
            <a:ext cx="7114112" cy="823912"/>
          </a:xfrm>
        </p:spPr>
        <p:txBody>
          <a:bodyPr anchor="b">
            <a:normAutofit/>
          </a:bodyPr>
          <a:lstStyle/>
          <a:p>
            <a:pPr algn="l" rtl="0"/>
            <a:r>
              <a:rPr lang="sv-fi" b="1" i="0" u="none" baseline="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Case Vänverksamheten</a:t>
            </a:r>
          </a:p>
        </p:txBody>
      </p:sp>
      <p:sp>
        <p:nvSpPr>
          <p:cNvPr id="7" name="Tekstiruutu 6">
            <a:extLst>
              <a:ext uri="{FF2B5EF4-FFF2-40B4-BE49-F238E27FC236}">
                <a16:creationId xmlns:a16="http://schemas.microsoft.com/office/drawing/2014/main" id="{863B3482-DB89-6FA1-9B00-D2D7F09F7D8C}"/>
              </a:ext>
            </a:extLst>
          </p:cNvPr>
          <p:cNvSpPr txBox="1"/>
          <p:nvPr/>
        </p:nvSpPr>
        <p:spPr>
          <a:xfrm>
            <a:off x="0" y="6604084"/>
            <a:ext cx="1869897" cy="230832"/>
          </a:xfrm>
          <a:prstGeom prst="rect">
            <a:avLst/>
          </a:prstGeom>
          <a:noFill/>
        </p:spPr>
        <p:txBody>
          <a:bodyPr wrap="square" rtlCol="0">
            <a:spAutoFit/>
          </a:bodyPr>
          <a:lstStyle/>
          <a:p>
            <a:pPr algn="l" rtl="0"/>
            <a:r>
              <a:rPr lang="sv-fi" sz="900" b="0" i="0" u="none" baseline="0">
                <a:solidFill>
                  <a:schemeClr val="bg1"/>
                </a:solidFill>
              </a:rPr>
              <a:t>Bild: FRK/Joonas Brandt</a:t>
            </a:r>
          </a:p>
        </p:txBody>
      </p:sp>
    </p:spTree>
    <p:extLst>
      <p:ext uri="{BB962C8B-B14F-4D97-AF65-F5344CB8AC3E}">
        <p14:creationId xmlns:p14="http://schemas.microsoft.com/office/powerpoint/2010/main" val="19935656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a:extLst>
              <a:ext uri="{FF2B5EF4-FFF2-40B4-BE49-F238E27FC236}">
                <a16:creationId xmlns:a16="http://schemas.microsoft.com/office/drawing/2014/main" id="{03E80BA8-5ABD-484A-7BAE-82DAEED4D846}"/>
              </a:ext>
            </a:extLst>
          </p:cNvPr>
          <p:cNvSpPr>
            <a:spLocks noGrp="1"/>
          </p:cNvSpPr>
          <p:nvPr>
            <p:ph type="body" idx="14"/>
          </p:nvPr>
        </p:nvSpPr>
        <p:spPr>
          <a:xfrm>
            <a:off x="218104" y="1483775"/>
            <a:ext cx="5562764" cy="4413591"/>
          </a:xfrm>
        </p:spPr>
        <p:txBody>
          <a:bodyPr/>
          <a:lstStyle/>
          <a:p>
            <a:pPr algn="l" rtl="0"/>
            <a:r>
              <a:rPr lang="sv-fi" b="0" i="0" u="none" baseline="0"/>
              <a:t>I samband med mathjälpsverksamhetens utdelning av matkassar erbjuds alla mat och de hjälpbehövande är oerhört tacksamma för hjälpen de får. </a:t>
            </a:r>
          </a:p>
          <a:p>
            <a:pPr algn="l" rtl="0"/>
            <a:r>
              <a:rPr lang="sv-fi" b="0" i="0" u="none" baseline="0"/>
              <a:t>En frivillig som är med för första gången är rent förbluffad över dessa samtal.</a:t>
            </a:r>
          </a:p>
          <a:p>
            <a:endParaRPr lang="sv-fi"/>
          </a:p>
          <a:p>
            <a:pPr algn="l" rtl="0"/>
            <a:r>
              <a:rPr lang="sv-fi" b="0" i="0" u="none" baseline="0"/>
              <a:t>I slutet av matutdelningen hålls en känslorunda, under vilken frågan förs på tal.</a:t>
            </a:r>
          </a:p>
        </p:txBody>
      </p:sp>
      <p:pic>
        <p:nvPicPr>
          <p:cNvPr id="5" name="Kuvan paikkamerkki 4">
            <a:extLst>
              <a:ext uri="{FF2B5EF4-FFF2-40B4-BE49-F238E27FC236}">
                <a16:creationId xmlns:a16="http://schemas.microsoft.com/office/drawing/2014/main" id="{B6E87997-4E0E-C462-C805-9672C8F4321B}"/>
              </a:ext>
            </a:extLst>
          </p:cNvPr>
          <p:cNvPicPr>
            <a:picLocks noGrp="1" noChangeAspect="1"/>
          </p:cNvPicPr>
          <p:nvPr>
            <p:ph type="pic" sz="quarter" idx="15"/>
          </p:nvPr>
        </p:nvPicPr>
        <p:blipFill>
          <a:blip r:embed="rId3" cstate="email">
            <a:extLst>
              <a:ext uri="{28A0092B-C50C-407E-A947-70E740481C1C}">
                <a14:useLocalDpi xmlns:a14="http://schemas.microsoft.com/office/drawing/2010/main"/>
              </a:ext>
            </a:extLst>
          </a:blip>
          <a:srcRect/>
          <a:stretch/>
        </p:blipFill>
        <p:spPr>
          <a:xfrm>
            <a:off x="6108646" y="-1"/>
            <a:ext cx="6137334" cy="6858000"/>
          </a:xfrm>
          <a:prstGeom prst="rect">
            <a:avLst/>
          </a:prstGeom>
          <a:noFill/>
        </p:spPr>
      </p:pic>
      <p:sp>
        <p:nvSpPr>
          <p:cNvPr id="6" name="Tekstin paikkamerkki 1">
            <a:extLst>
              <a:ext uri="{FF2B5EF4-FFF2-40B4-BE49-F238E27FC236}">
                <a16:creationId xmlns:a16="http://schemas.microsoft.com/office/drawing/2014/main" id="{1ADA57EE-6D5A-168A-CEDA-5793D3F5265F}"/>
              </a:ext>
            </a:extLst>
          </p:cNvPr>
          <p:cNvSpPr txBox="1">
            <a:spLocks/>
          </p:cNvSpPr>
          <p:nvPr/>
        </p:nvSpPr>
        <p:spPr>
          <a:xfrm>
            <a:off x="420592" y="763489"/>
            <a:ext cx="5157787" cy="823912"/>
          </a:xfrm>
          <a:prstGeom prst="rect">
            <a:avLst/>
          </a:prstGeom>
        </p:spPr>
        <p:txBody>
          <a:bodyPr anchor="ct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pPr>
            <a:r>
              <a:rPr lang="sv-fi" sz="3000" b="1" i="0" u="none" baseline="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Case Mathjälpsverksamheten</a:t>
            </a:r>
          </a:p>
        </p:txBody>
      </p:sp>
      <p:sp>
        <p:nvSpPr>
          <p:cNvPr id="2" name="Tekstiruutu 1">
            <a:extLst>
              <a:ext uri="{FF2B5EF4-FFF2-40B4-BE49-F238E27FC236}">
                <a16:creationId xmlns:a16="http://schemas.microsoft.com/office/drawing/2014/main" id="{BC49C1DD-A951-AC2E-15BA-13B7BD0C284C}"/>
              </a:ext>
            </a:extLst>
          </p:cNvPr>
          <p:cNvSpPr txBox="1"/>
          <p:nvPr/>
        </p:nvSpPr>
        <p:spPr>
          <a:xfrm rot="5400000">
            <a:off x="11174043" y="5745990"/>
            <a:ext cx="1993186" cy="230832"/>
          </a:xfrm>
          <a:prstGeom prst="rect">
            <a:avLst/>
          </a:prstGeom>
          <a:noFill/>
        </p:spPr>
        <p:txBody>
          <a:bodyPr wrap="square" rtlCol="0">
            <a:spAutoFit/>
          </a:bodyPr>
          <a:lstStyle/>
          <a:p>
            <a:pPr algn="r" rtl="0"/>
            <a:r>
              <a:rPr lang="sv-fi" sz="900" b="0" i="0" u="none" baseline="0">
                <a:solidFill>
                  <a:schemeClr val="bg1"/>
                </a:solidFill>
              </a:rPr>
              <a:t>Bild: Mari Rantio</a:t>
            </a:r>
          </a:p>
        </p:txBody>
      </p:sp>
    </p:spTree>
    <p:extLst>
      <p:ext uri="{BB962C8B-B14F-4D97-AF65-F5344CB8AC3E}">
        <p14:creationId xmlns:p14="http://schemas.microsoft.com/office/powerpoint/2010/main" val="991668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a:extLst>
              <a:ext uri="{FF2B5EF4-FFF2-40B4-BE49-F238E27FC236}">
                <a16:creationId xmlns:a16="http://schemas.microsoft.com/office/drawing/2014/main" id="{03E80BA8-5ABD-484A-7BAE-82DAEED4D846}"/>
              </a:ext>
            </a:extLst>
          </p:cNvPr>
          <p:cNvSpPr>
            <a:spLocks noGrp="1"/>
          </p:cNvSpPr>
          <p:nvPr>
            <p:ph type="body" idx="14"/>
          </p:nvPr>
        </p:nvSpPr>
        <p:spPr>
          <a:xfrm>
            <a:off x="218104" y="1483775"/>
            <a:ext cx="4393408" cy="4413591"/>
          </a:xfrm>
        </p:spPr>
        <p:txBody>
          <a:bodyPr/>
          <a:lstStyle/>
          <a:p>
            <a:endParaRPr lang="sv-fi" dirty="0"/>
          </a:p>
          <a:p>
            <a:pPr algn="l" rtl="0"/>
            <a:r>
              <a:rPr lang="sv-fi" b="0" i="0" u="none" baseline="0" dirty="0"/>
              <a:t>När första hjälpen-jouren avslutas, sätter sig de jourhavande ned en stund före hemgång och går kort igenom en </a:t>
            </a:r>
            <a:r>
              <a:rPr lang="sv-FI" b="0" i="0" u="none" baseline="0" dirty="0"/>
              <a:t>fiilisrunda</a:t>
            </a:r>
            <a:r>
              <a:rPr lang="sv-fi" b="0" i="0" u="none" baseline="0" dirty="0"/>
              <a:t>.</a:t>
            </a:r>
          </a:p>
          <a:p>
            <a:endParaRPr lang="sv-fi" dirty="0"/>
          </a:p>
          <a:p>
            <a:pPr algn="l" rtl="0"/>
            <a:r>
              <a:rPr lang="sv-fi" b="0" i="0" u="none" baseline="0" dirty="0"/>
              <a:t>Förstagångsdeltagare har medverkat i jouren och det är viktigt att lyssna på deras känslor. I jouren medverkade även frivilliga inom psykiskt stöd för att träffa evenemangsdeltagarna.</a:t>
            </a:r>
          </a:p>
        </p:txBody>
      </p:sp>
      <p:sp>
        <p:nvSpPr>
          <p:cNvPr id="6" name="Tekstin paikkamerkki 1">
            <a:extLst>
              <a:ext uri="{FF2B5EF4-FFF2-40B4-BE49-F238E27FC236}">
                <a16:creationId xmlns:a16="http://schemas.microsoft.com/office/drawing/2014/main" id="{1ADA57EE-6D5A-168A-CEDA-5793D3F5265F}"/>
              </a:ext>
            </a:extLst>
          </p:cNvPr>
          <p:cNvSpPr txBox="1">
            <a:spLocks/>
          </p:cNvSpPr>
          <p:nvPr/>
        </p:nvSpPr>
        <p:spPr>
          <a:xfrm>
            <a:off x="218104" y="452404"/>
            <a:ext cx="4284972" cy="823912"/>
          </a:xfrm>
          <a:prstGeom prst="rect">
            <a:avLst/>
          </a:prstGeom>
        </p:spPr>
        <p:txBody>
          <a:bodyPr anchor="ct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pPr>
            <a:r>
              <a:rPr lang="sv-fi" sz="30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Case Första hjälpen-jour</a:t>
            </a:r>
          </a:p>
        </p:txBody>
      </p:sp>
      <p:sp>
        <p:nvSpPr>
          <p:cNvPr id="2" name="Tekstiruutu 1">
            <a:extLst>
              <a:ext uri="{FF2B5EF4-FFF2-40B4-BE49-F238E27FC236}">
                <a16:creationId xmlns:a16="http://schemas.microsoft.com/office/drawing/2014/main" id="{BC49C1DD-A951-AC2E-15BA-13B7BD0C284C}"/>
              </a:ext>
            </a:extLst>
          </p:cNvPr>
          <p:cNvSpPr txBox="1"/>
          <p:nvPr/>
        </p:nvSpPr>
        <p:spPr>
          <a:xfrm rot="5400000">
            <a:off x="11174043" y="5745990"/>
            <a:ext cx="1993186" cy="230832"/>
          </a:xfrm>
          <a:prstGeom prst="rect">
            <a:avLst/>
          </a:prstGeom>
          <a:noFill/>
        </p:spPr>
        <p:txBody>
          <a:bodyPr wrap="square" rtlCol="0">
            <a:spAutoFit/>
          </a:bodyPr>
          <a:lstStyle/>
          <a:p>
            <a:pPr algn="r" rtl="0"/>
            <a:r>
              <a:rPr lang="sv-fi" sz="900" b="0" i="0" u="none" baseline="0">
                <a:solidFill>
                  <a:schemeClr val="bg1"/>
                </a:solidFill>
              </a:rPr>
              <a:t>Bild: Mari Rantio</a:t>
            </a:r>
          </a:p>
        </p:txBody>
      </p:sp>
      <p:pic>
        <p:nvPicPr>
          <p:cNvPr id="8" name="Kuva 7" descr="Kuva, joka sisältää kohteen vaate, jalkineet, henkilö, puu&#10;&#10;Kuvaus luotu automaattisesti">
            <a:extLst>
              <a:ext uri="{FF2B5EF4-FFF2-40B4-BE49-F238E27FC236}">
                <a16:creationId xmlns:a16="http://schemas.microsoft.com/office/drawing/2014/main" id="{5C1EC6A7-2636-17DB-6BAF-0ECE7D4D6FA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705564" y="-1"/>
            <a:ext cx="7486436" cy="6858000"/>
          </a:xfrm>
          <a:prstGeom prst="rect">
            <a:avLst/>
          </a:prstGeom>
        </p:spPr>
      </p:pic>
      <p:sp>
        <p:nvSpPr>
          <p:cNvPr id="9" name="Tekstiruutu 8">
            <a:extLst>
              <a:ext uri="{FF2B5EF4-FFF2-40B4-BE49-F238E27FC236}">
                <a16:creationId xmlns:a16="http://schemas.microsoft.com/office/drawing/2014/main" id="{70B8A942-4F23-1541-67A0-C8D9681FFEA1}"/>
              </a:ext>
            </a:extLst>
          </p:cNvPr>
          <p:cNvSpPr txBox="1"/>
          <p:nvPr/>
        </p:nvSpPr>
        <p:spPr>
          <a:xfrm>
            <a:off x="10322103" y="6635242"/>
            <a:ext cx="1869897" cy="230832"/>
          </a:xfrm>
          <a:prstGeom prst="rect">
            <a:avLst/>
          </a:prstGeom>
          <a:noFill/>
        </p:spPr>
        <p:txBody>
          <a:bodyPr wrap="square" rtlCol="0">
            <a:spAutoFit/>
          </a:bodyPr>
          <a:lstStyle/>
          <a:p>
            <a:pPr algn="r" rtl="0"/>
            <a:r>
              <a:rPr lang="sv-fi" sz="900" b="0" i="0" u="none" baseline="0"/>
              <a:t>Bild: FRK/Joonas Brandt</a:t>
            </a:r>
          </a:p>
        </p:txBody>
      </p:sp>
    </p:spTree>
    <p:extLst>
      <p:ext uri="{BB962C8B-B14F-4D97-AF65-F5344CB8AC3E}">
        <p14:creationId xmlns:p14="http://schemas.microsoft.com/office/powerpoint/2010/main" val="27277437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a:extLst>
              <a:ext uri="{FF2B5EF4-FFF2-40B4-BE49-F238E27FC236}">
                <a16:creationId xmlns:a16="http://schemas.microsoft.com/office/drawing/2014/main" id="{03E80BA8-5ABD-484A-7BAE-82DAEED4D846}"/>
              </a:ext>
            </a:extLst>
          </p:cNvPr>
          <p:cNvSpPr>
            <a:spLocks noGrp="1"/>
          </p:cNvSpPr>
          <p:nvPr>
            <p:ph type="body" sz="quarter" idx="13"/>
          </p:nvPr>
        </p:nvSpPr>
        <p:spPr>
          <a:xfrm>
            <a:off x="256854" y="5562805"/>
            <a:ext cx="9972027" cy="1110695"/>
          </a:xfrm>
        </p:spPr>
        <p:txBody>
          <a:bodyPr/>
          <a:lstStyle/>
          <a:p>
            <a:pPr algn="ctr" rtl="0"/>
            <a:r>
              <a:rPr lang="sv-fi" sz="2300" b="0" i="0" u="none" baseline="0">
                <a:solidFill>
                  <a:schemeClr val="tx1"/>
                </a:solidFill>
              </a:rPr>
              <a:t>Det psykiska stödets frivilliga har varit med på festivaler för att möta och prata med festivaldeltagare. </a:t>
            </a:r>
          </a:p>
          <a:p>
            <a:pPr algn="ctr" rtl="0"/>
            <a:r>
              <a:rPr lang="sv-fi" sz="2300" b="0" i="0" u="none" baseline="0">
                <a:solidFill>
                  <a:schemeClr val="tx1"/>
                </a:solidFill>
              </a:rPr>
              <a:t>Vid skiftbytet pratade de frivilliga om sina känslor.</a:t>
            </a:r>
          </a:p>
        </p:txBody>
      </p:sp>
      <p:pic>
        <p:nvPicPr>
          <p:cNvPr id="5" name="Kuvan paikkamerkki 4" descr="Kuva, joka sisältää kohteen vaate, henkilö, Ihmisen kasvot, nainen&#10;&#10;Kuvaus luotu automaattisesti">
            <a:extLst>
              <a:ext uri="{FF2B5EF4-FFF2-40B4-BE49-F238E27FC236}">
                <a16:creationId xmlns:a16="http://schemas.microsoft.com/office/drawing/2014/main" id="{EA47EA52-C51A-BDFA-F7B9-CE1E460AC5D0}"/>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a:xfrm>
            <a:off x="0" y="0"/>
            <a:ext cx="12192000" cy="5435029"/>
          </a:xfrm>
        </p:spPr>
      </p:pic>
      <p:sp>
        <p:nvSpPr>
          <p:cNvPr id="6" name="Tekstin paikkamerkki 1">
            <a:extLst>
              <a:ext uri="{FF2B5EF4-FFF2-40B4-BE49-F238E27FC236}">
                <a16:creationId xmlns:a16="http://schemas.microsoft.com/office/drawing/2014/main" id="{1ADA57EE-6D5A-168A-CEDA-5793D3F5265F}"/>
              </a:ext>
            </a:extLst>
          </p:cNvPr>
          <p:cNvSpPr txBox="1">
            <a:spLocks/>
          </p:cNvSpPr>
          <p:nvPr/>
        </p:nvSpPr>
        <p:spPr>
          <a:xfrm>
            <a:off x="7807711" y="127776"/>
            <a:ext cx="4089763" cy="823912"/>
          </a:xfrm>
          <a:prstGeom prst="rect">
            <a:avLst/>
          </a:prstGeom>
        </p:spPr>
        <p:txBody>
          <a:bodyPr anchor="ctr"/>
          <a:lst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None/>
            </a:pPr>
            <a:r>
              <a:rPr lang="sv-fi" sz="3000" b="1" i="0" u="none" baseline="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Case Psykiskt stöd</a:t>
            </a:r>
          </a:p>
        </p:txBody>
      </p:sp>
      <p:sp>
        <p:nvSpPr>
          <p:cNvPr id="2" name="Tekstiruutu 1">
            <a:extLst>
              <a:ext uri="{FF2B5EF4-FFF2-40B4-BE49-F238E27FC236}">
                <a16:creationId xmlns:a16="http://schemas.microsoft.com/office/drawing/2014/main" id="{BC49C1DD-A951-AC2E-15BA-13B7BD0C284C}"/>
              </a:ext>
            </a:extLst>
          </p:cNvPr>
          <p:cNvSpPr txBox="1"/>
          <p:nvPr/>
        </p:nvSpPr>
        <p:spPr>
          <a:xfrm rot="5400000">
            <a:off x="11174043" y="5745990"/>
            <a:ext cx="1993186" cy="230832"/>
          </a:xfrm>
          <a:prstGeom prst="rect">
            <a:avLst/>
          </a:prstGeom>
          <a:noFill/>
        </p:spPr>
        <p:txBody>
          <a:bodyPr wrap="square" rtlCol="0">
            <a:spAutoFit/>
          </a:bodyPr>
          <a:lstStyle/>
          <a:p>
            <a:pPr algn="r" rtl="0"/>
            <a:r>
              <a:rPr lang="sv-fi" sz="900" b="0" i="0" u="none" baseline="0">
                <a:solidFill>
                  <a:schemeClr val="bg1"/>
                </a:solidFill>
              </a:rPr>
              <a:t>Bild: Mari Rantio</a:t>
            </a:r>
          </a:p>
        </p:txBody>
      </p:sp>
      <p:sp>
        <p:nvSpPr>
          <p:cNvPr id="8" name="Tekstiruutu 7">
            <a:extLst>
              <a:ext uri="{FF2B5EF4-FFF2-40B4-BE49-F238E27FC236}">
                <a16:creationId xmlns:a16="http://schemas.microsoft.com/office/drawing/2014/main" id="{4E6A818A-1647-3B34-3C18-6FD8EA76B0C1}"/>
              </a:ext>
            </a:extLst>
          </p:cNvPr>
          <p:cNvSpPr txBox="1"/>
          <p:nvPr/>
        </p:nvSpPr>
        <p:spPr>
          <a:xfrm rot="5400000">
            <a:off x="-881177" y="4386908"/>
            <a:ext cx="1993186" cy="230832"/>
          </a:xfrm>
          <a:prstGeom prst="rect">
            <a:avLst/>
          </a:prstGeom>
          <a:noFill/>
        </p:spPr>
        <p:txBody>
          <a:bodyPr wrap="square" rtlCol="0">
            <a:spAutoFit/>
          </a:bodyPr>
          <a:lstStyle/>
          <a:p>
            <a:pPr algn="r" rtl="0"/>
            <a:r>
              <a:rPr lang="sv-fi" sz="900" b="0" i="0" u="none" baseline="0">
                <a:solidFill>
                  <a:schemeClr val="bg1"/>
                </a:solidFill>
              </a:rPr>
              <a:t>Bild: Harri Mäenpää</a:t>
            </a:r>
          </a:p>
        </p:txBody>
      </p:sp>
    </p:spTree>
    <p:extLst>
      <p:ext uri="{BB962C8B-B14F-4D97-AF65-F5344CB8AC3E}">
        <p14:creationId xmlns:p14="http://schemas.microsoft.com/office/powerpoint/2010/main" val="477347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CA98236-815D-DC4D-8649-D10CE3D9A8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191" y="0"/>
            <a:ext cx="12198191" cy="6858000"/>
          </a:xfrm>
          <a:prstGeom prst="rect">
            <a:avLst/>
          </a:prstGeom>
        </p:spPr>
      </p:pic>
      <p:sp>
        <p:nvSpPr>
          <p:cNvPr id="3" name="Text Placeholder 2">
            <a:extLst>
              <a:ext uri="{FF2B5EF4-FFF2-40B4-BE49-F238E27FC236}">
                <a16:creationId xmlns:a16="http://schemas.microsoft.com/office/drawing/2014/main" id="{280AA67B-A983-C549-9843-55E00E59D487}"/>
              </a:ext>
            </a:extLst>
          </p:cNvPr>
          <p:cNvSpPr>
            <a:spLocks noGrp="1"/>
          </p:cNvSpPr>
          <p:nvPr>
            <p:ph type="body" idx="14"/>
          </p:nvPr>
        </p:nvSpPr>
        <p:spPr>
          <a:xfrm>
            <a:off x="169966" y="292344"/>
            <a:ext cx="10223292" cy="3395608"/>
          </a:xfrm>
        </p:spPr>
        <p:txBody>
          <a:bodyPr/>
          <a:lstStyle/>
          <a:p>
            <a:pPr algn="ctr" rtl="0"/>
            <a:r>
              <a:rPr lang="sv-fi" sz="3600" b="1" i="1" u="none" baseline="0">
                <a:solidFill>
                  <a:srgbClr val="FF0000"/>
                </a:solidFill>
              </a:rPr>
              <a:t>”Balanserade och arbetsföra personer klarar sig bättre i och efter krissituationer.”</a:t>
            </a:r>
          </a:p>
        </p:txBody>
      </p:sp>
    </p:spTree>
    <p:extLst>
      <p:ext uri="{BB962C8B-B14F-4D97-AF65-F5344CB8AC3E}">
        <p14:creationId xmlns:p14="http://schemas.microsoft.com/office/powerpoint/2010/main" val="3031743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6103435-612D-E541-951A-C64365352425}"/>
              </a:ext>
            </a:extLst>
          </p:cNvPr>
          <p:cNvSpPr>
            <a:spLocks noGrp="1"/>
          </p:cNvSpPr>
          <p:nvPr>
            <p:ph type="body" idx="14"/>
          </p:nvPr>
        </p:nvSpPr>
        <p:spPr>
          <a:xfrm>
            <a:off x="6444733" y="1940313"/>
            <a:ext cx="5562764" cy="3903645"/>
          </a:xfrm>
        </p:spPr>
        <p:txBody>
          <a:bodyPr anchor="ctr">
            <a:normAutofit/>
          </a:bodyPr>
          <a:lstStyle/>
          <a:p>
            <a:pPr marL="342900" indent="-342900" algn="l" rtl="0">
              <a:spcAft>
                <a:spcPts val="600"/>
              </a:spcAft>
              <a:buClr>
                <a:srgbClr val="7F181B"/>
              </a:buClr>
              <a:buSzPct val="75000"/>
              <a:buFont typeface="Wingdings" panose="05000000000000000000" pitchFamily="2" charset="2"/>
              <a:buChar char="q"/>
            </a:pPr>
            <a:r>
              <a:rPr lang="sv-fi" b="0" i="0" u="none" baseline="0"/>
              <a:t>Hur stöder den här verksamhetsmodellen frivilligverksamheten för dig?</a:t>
            </a:r>
          </a:p>
          <a:p>
            <a:pPr marL="342900" indent="-342900" algn="l" rtl="0">
              <a:spcAft>
                <a:spcPts val="600"/>
              </a:spcAft>
              <a:buClr>
                <a:srgbClr val="7F181B"/>
              </a:buClr>
              <a:buSzPct val="75000"/>
              <a:buFont typeface="Wingdings" panose="05000000000000000000" pitchFamily="2" charset="2"/>
              <a:buChar char="q"/>
            </a:pPr>
            <a:endParaRPr lang="sv-fi" dirty="0"/>
          </a:p>
          <a:p>
            <a:pPr marL="342900" indent="-342900" algn="l" rtl="0">
              <a:spcAft>
                <a:spcPts val="600"/>
              </a:spcAft>
              <a:buClr>
                <a:srgbClr val="7F181B"/>
              </a:buClr>
              <a:buSzPct val="75000"/>
              <a:buFont typeface="Wingdings" panose="05000000000000000000" pitchFamily="2" charset="2"/>
              <a:buChar char="q"/>
            </a:pPr>
            <a:r>
              <a:rPr lang="sv-fi" b="0" i="0" u="none" baseline="0"/>
              <a:t>Vad tar du med dig från denna utbildning?</a:t>
            </a:r>
          </a:p>
          <a:p>
            <a:pPr marL="342900" indent="-342900" algn="l" rtl="0">
              <a:spcAft>
                <a:spcPts val="600"/>
              </a:spcAft>
              <a:buClr>
                <a:srgbClr val="7F181B"/>
              </a:buClr>
              <a:buSzPct val="75000"/>
              <a:buFont typeface="Wingdings" panose="05000000000000000000" pitchFamily="2" charset="2"/>
              <a:buChar char="q"/>
            </a:pPr>
            <a:endParaRPr lang="sv-fi" dirty="0"/>
          </a:p>
          <a:p>
            <a:pPr marL="342900" indent="-342900" algn="l" rtl="0">
              <a:spcAft>
                <a:spcPts val="600"/>
              </a:spcAft>
              <a:buClr>
                <a:srgbClr val="7F181B"/>
              </a:buClr>
              <a:buSzPct val="75000"/>
              <a:buFont typeface="Wingdings" panose="05000000000000000000" pitchFamily="2" charset="2"/>
              <a:buChar char="q"/>
            </a:pPr>
            <a:r>
              <a:rPr lang="sv-fi" b="0" i="0" u="none" baseline="0"/>
              <a:t>Hur känner du dig inför hemgången?</a:t>
            </a:r>
          </a:p>
          <a:p>
            <a:pPr algn="l" rtl="0">
              <a:spcAft>
                <a:spcPts val="600"/>
              </a:spcAft>
            </a:pPr>
            <a:endParaRPr lang="sv-fi" dirty="0"/>
          </a:p>
          <a:p>
            <a:pPr algn="l" rtl="0">
              <a:spcAft>
                <a:spcPts val="600"/>
              </a:spcAft>
            </a:pPr>
            <a:endParaRPr lang="sv-fi" dirty="0"/>
          </a:p>
        </p:txBody>
      </p:sp>
      <p:pic>
        <p:nvPicPr>
          <p:cNvPr id="4" name="Kuva 3">
            <a:extLst>
              <a:ext uri="{FF2B5EF4-FFF2-40B4-BE49-F238E27FC236}">
                <a16:creationId xmlns:a16="http://schemas.microsoft.com/office/drawing/2014/main" id="{51BD70E8-769D-5C6F-6752-D8C114278A76}"/>
              </a:ext>
            </a:extLst>
          </p:cNvPr>
          <p:cNvPicPr>
            <a:picLocks noChangeAspect="1"/>
          </p:cNvPicPr>
          <p:nvPr/>
        </p:nvPicPr>
        <p:blipFill>
          <a:blip r:embed="rId3" cstate="email">
            <a:extLst>
              <a:ext uri="{28A0092B-C50C-407E-A947-70E740481C1C}">
                <a14:useLocalDpi xmlns:a14="http://schemas.microsoft.com/office/drawing/2010/main"/>
              </a:ext>
            </a:extLst>
          </a:blip>
          <a:srcRect r="-1"/>
          <a:stretch/>
        </p:blipFill>
        <p:spPr>
          <a:xfrm>
            <a:off x="20" y="-1"/>
            <a:ext cx="6054646" cy="6858000"/>
          </a:xfrm>
          <a:prstGeom prst="rect">
            <a:avLst/>
          </a:prstGeom>
          <a:noFill/>
        </p:spPr>
      </p:pic>
      <p:sp>
        <p:nvSpPr>
          <p:cNvPr id="2" name="Title 1">
            <a:extLst>
              <a:ext uri="{FF2B5EF4-FFF2-40B4-BE49-F238E27FC236}">
                <a16:creationId xmlns:a16="http://schemas.microsoft.com/office/drawing/2014/main" id="{B8B03F23-7F90-404B-BB63-4B98271D49DE}"/>
              </a:ext>
            </a:extLst>
          </p:cNvPr>
          <p:cNvSpPr>
            <a:spLocks noGrp="1"/>
          </p:cNvSpPr>
          <p:nvPr>
            <p:ph type="body" idx="16"/>
          </p:nvPr>
        </p:nvSpPr>
        <p:spPr>
          <a:xfrm>
            <a:off x="6361606" y="800581"/>
            <a:ext cx="5562764" cy="1281833"/>
          </a:xfrm>
        </p:spPr>
        <p:txBody>
          <a:bodyPr anchor="t">
            <a:noAutofit/>
          </a:bodyPr>
          <a:lstStyle/>
          <a:p>
            <a:pPr algn="l" rtl="0"/>
            <a:r>
              <a:rPr lang="sv-fi" sz="3600" b="1" i="0" u="none" baseline="0">
                <a:solidFill>
                  <a:srgbClr val="7F181B"/>
                </a:solidFill>
              </a:rPr>
              <a:t>Dags för respons</a:t>
            </a:r>
          </a:p>
        </p:txBody>
      </p:sp>
    </p:spTree>
    <p:extLst>
      <p:ext uri="{BB962C8B-B14F-4D97-AF65-F5344CB8AC3E}">
        <p14:creationId xmlns:p14="http://schemas.microsoft.com/office/powerpoint/2010/main" val="3324409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CB801-74F8-D74B-878B-CC9C4EE261F1}"/>
              </a:ext>
            </a:extLst>
          </p:cNvPr>
          <p:cNvSpPr>
            <a:spLocks noGrp="1"/>
          </p:cNvSpPr>
          <p:nvPr>
            <p:ph type="title"/>
          </p:nvPr>
        </p:nvSpPr>
        <p:spPr/>
        <p:txBody>
          <a:bodyPr>
            <a:normAutofit/>
          </a:bodyPr>
          <a:lstStyle/>
          <a:p>
            <a:pPr algn="l" rtl="0"/>
            <a:r>
              <a:rPr lang="sv-fi" sz="3800" b="1" i="0" u="none" baseline="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Syftet</a:t>
            </a:r>
          </a:p>
        </p:txBody>
      </p:sp>
      <p:sp>
        <p:nvSpPr>
          <p:cNvPr id="3" name="Text Placeholder 2">
            <a:extLst>
              <a:ext uri="{FF2B5EF4-FFF2-40B4-BE49-F238E27FC236}">
                <a16:creationId xmlns:a16="http://schemas.microsoft.com/office/drawing/2014/main" id="{2B1F5DCA-268A-244E-9ACB-D6B787CB6F8B}"/>
              </a:ext>
            </a:extLst>
          </p:cNvPr>
          <p:cNvSpPr>
            <a:spLocks noGrp="1"/>
          </p:cNvSpPr>
          <p:nvPr>
            <p:ph type="body" idx="14"/>
          </p:nvPr>
        </p:nvSpPr>
        <p:spPr/>
        <p:txBody>
          <a:bodyPr anchor="ctr">
            <a:normAutofit/>
          </a:bodyPr>
          <a:lstStyle/>
          <a:p>
            <a:pPr marL="342900" indent="-342900" algn="l" rtl="0">
              <a:buClr>
                <a:srgbClr val="7F181B"/>
              </a:buClr>
              <a:buSzPct val="75000"/>
              <a:buFont typeface="Wingdings" panose="05000000000000000000" pitchFamily="2" charset="2"/>
              <a:buChar char="Ø"/>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Känna till varför det är viktigt att ta hand om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sitt eget och de frivilligas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välbefinnande</a:t>
            </a:r>
            <a:endPar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a:p>
            <a:pPr marL="342900" indent="-342900" algn="l" rtl="0">
              <a:buClr>
                <a:srgbClr val="7F181B"/>
              </a:buClr>
              <a:buSzPct val="75000"/>
              <a:buFont typeface="Wingdings" panose="05000000000000000000" pitchFamily="2" charset="2"/>
              <a:buChar char="Ø"/>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Förstå syftet med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fiilisrundan</a:t>
            </a:r>
            <a:endPar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a:p>
            <a:pPr marL="342900" indent="-342900" algn="l" rtl="0">
              <a:buClr>
                <a:srgbClr val="7F181B"/>
              </a:buClr>
              <a:buSzPct val="75000"/>
              <a:buFont typeface="Wingdings" panose="05000000000000000000" pitchFamily="2" charset="2"/>
              <a:buChar char="Ø"/>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Kunna hålla en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fiilisrunda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som en del av frivilligverksamhet,</a:t>
            </a:r>
          </a:p>
          <a:p>
            <a:pPr marL="342900" indent="-342900" algn="l" rtl="0">
              <a:buClr>
                <a:srgbClr val="7F181B"/>
              </a:buClr>
              <a:buSzPct val="75000"/>
              <a:buFont typeface="Wingdings" panose="05000000000000000000" pitchFamily="2" charset="2"/>
              <a:buChar char="Ø"/>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Känna till vad man ska bli orolig för och när fortsatt stöd krävs.</a:t>
            </a:r>
          </a:p>
        </p:txBody>
      </p:sp>
      <p:sp>
        <p:nvSpPr>
          <p:cNvPr id="6" name="Tekstin paikkamerkki 5">
            <a:extLst>
              <a:ext uri="{FF2B5EF4-FFF2-40B4-BE49-F238E27FC236}">
                <a16:creationId xmlns:a16="http://schemas.microsoft.com/office/drawing/2014/main" id="{20944D7F-4D58-8692-AE00-FD0214D1898F}"/>
              </a:ext>
            </a:extLst>
          </p:cNvPr>
          <p:cNvSpPr>
            <a:spLocks noGrp="1"/>
          </p:cNvSpPr>
          <p:nvPr>
            <p:ph type="body" idx="15"/>
          </p:nvPr>
        </p:nvSpPr>
        <p:spPr>
          <a:xfrm>
            <a:off x="838199" y="1553131"/>
            <a:ext cx="10515600" cy="604442"/>
          </a:xfrm>
        </p:spPr>
        <p:txBody>
          <a:bodyPr anchor="ctr"/>
          <a:lstStyle/>
          <a:p>
            <a:pPr algn="l" rtl="0"/>
            <a:r>
              <a:rPr lang="sv-fi"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Efter presentationen av </a:t>
            </a:r>
            <a:r>
              <a:rPr lang="sv-FI"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Fiilisrunda - verksamhetsmodellen </a:t>
            </a:r>
            <a:r>
              <a:rPr lang="sv-fi"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ska deltagaren...</a:t>
            </a:r>
          </a:p>
        </p:txBody>
      </p:sp>
    </p:spTree>
    <p:extLst>
      <p:ext uri="{BB962C8B-B14F-4D97-AF65-F5344CB8AC3E}">
        <p14:creationId xmlns:p14="http://schemas.microsoft.com/office/powerpoint/2010/main" val="4079911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68CFFC-29B4-1645-B82D-D2BA93E2C704}"/>
              </a:ext>
            </a:extLst>
          </p:cNvPr>
          <p:cNvSpPr>
            <a:spLocks noGrp="1"/>
          </p:cNvSpPr>
          <p:nvPr>
            <p:ph type="body" idx="14"/>
          </p:nvPr>
        </p:nvSpPr>
        <p:spPr/>
        <p:txBody>
          <a:bodyPr/>
          <a:lstStyle/>
          <a:p>
            <a:pPr rtl="0"/>
            <a:r>
              <a:rPr lang="sv-fi" sz="4000" b="1" i="0" u="none" baseline="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Tack för att ni finns!</a:t>
            </a:r>
          </a:p>
        </p:txBody>
      </p:sp>
      <p:sp>
        <p:nvSpPr>
          <p:cNvPr id="3" name="Text Placeholder 2">
            <a:extLst>
              <a:ext uri="{FF2B5EF4-FFF2-40B4-BE49-F238E27FC236}">
                <a16:creationId xmlns:a16="http://schemas.microsoft.com/office/drawing/2014/main" id="{9C364346-2283-6D42-BF15-078F2E8CBBDD}"/>
              </a:ext>
            </a:extLst>
          </p:cNvPr>
          <p:cNvSpPr>
            <a:spLocks noGrp="1"/>
          </p:cNvSpPr>
          <p:nvPr>
            <p:ph type="body" idx="16"/>
          </p:nvPr>
        </p:nvSpPr>
        <p:spPr>
          <a:xfrm>
            <a:off x="830186" y="5072881"/>
            <a:ext cx="4470605" cy="790817"/>
          </a:xfrm>
        </p:spPr>
        <p:txBody>
          <a:bodyPr/>
          <a:lstStyle/>
          <a:p>
            <a:pPr rtl="0"/>
            <a:r>
              <a:rPr lang="sv-fi" b="0" i="1" u="none" baseline="0"/>
              <a:t>Presentationens bilder:</a:t>
            </a:r>
            <a:br>
              <a:rPr lang="sv-fi"/>
            </a:br>
            <a:r>
              <a:rPr lang="sv-fi" b="0" i="1" u="none" baseline="0"/>
              <a:t> Joonas Brandt, </a:t>
            </a:r>
            <a:r>
              <a:rPr lang="sv-fi" b="0" i="1" u="none" baseline="0">
                <a:effectLst/>
              </a:rPr>
              <a:t>Jenga/Veli-Pekka Lehtonen, Mari Rantio, </a:t>
            </a:r>
            <a:r>
              <a:rPr lang="sv-fi" b="0" i="1" u="none" baseline="0"/>
              <a:t>Vilma Sappinen</a:t>
            </a:r>
          </a:p>
        </p:txBody>
      </p:sp>
      <p:pic>
        <p:nvPicPr>
          <p:cNvPr id="13" name="Kuvan paikkamerkki 12" descr="Kuva, joka sisältää kohteen vaate, henkilö, Ihmisen kasvot, piha-&#10;&#10;Kuvaus luotu automaattisesti">
            <a:extLst>
              <a:ext uri="{FF2B5EF4-FFF2-40B4-BE49-F238E27FC236}">
                <a16:creationId xmlns:a16="http://schemas.microsoft.com/office/drawing/2014/main" id="{C8C19A06-7638-A5A7-A1BC-45D830E1CCB4}"/>
              </a:ext>
            </a:extLst>
          </p:cNvPr>
          <p:cNvPicPr>
            <a:picLocks noGrp="1" noChangeAspect="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p:pic>
      <p:sp>
        <p:nvSpPr>
          <p:cNvPr id="7" name="Rectangle 6">
            <a:extLst>
              <a:ext uri="{FF2B5EF4-FFF2-40B4-BE49-F238E27FC236}">
                <a16:creationId xmlns:a16="http://schemas.microsoft.com/office/drawing/2014/main" id="{4EF94711-88FD-9548-B398-E3C0FA240835}"/>
              </a:ext>
            </a:extLst>
          </p:cNvPr>
          <p:cNvSpPr/>
          <p:nvPr/>
        </p:nvSpPr>
        <p:spPr>
          <a:xfrm>
            <a:off x="8115080" y="0"/>
            <a:ext cx="2028669" cy="6858000"/>
          </a:xfrm>
          <a:prstGeom prst="rect">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fi"/>
          </a:p>
        </p:txBody>
      </p:sp>
    </p:spTree>
    <p:extLst>
      <p:ext uri="{BB962C8B-B14F-4D97-AF65-F5344CB8AC3E}">
        <p14:creationId xmlns:p14="http://schemas.microsoft.com/office/powerpoint/2010/main" val="800827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18CB0-4650-1F4E-AFD2-5BBA29CB3CA2}"/>
              </a:ext>
            </a:extLst>
          </p:cNvPr>
          <p:cNvSpPr>
            <a:spLocks noGrp="1"/>
          </p:cNvSpPr>
          <p:nvPr>
            <p:ph type="title"/>
          </p:nvPr>
        </p:nvSpPr>
        <p:spPr>
          <a:xfrm>
            <a:off x="974667" y="1392975"/>
            <a:ext cx="10242665" cy="3695431"/>
          </a:xfrm>
        </p:spPr>
        <p:txBody>
          <a:bodyPr/>
          <a:lstStyle/>
          <a:p>
            <a:pPr algn="ctr" rtl="0"/>
            <a:r>
              <a:rPr lang="sv-fi"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Frivilliga som mår bra är </a:t>
            </a:r>
            <a:r>
              <a:rPr lang="sv-FI"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vår </a:t>
            </a:r>
            <a:r>
              <a:rPr lang="sv-fi"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resurs.</a:t>
            </a:r>
          </a:p>
        </p:txBody>
      </p:sp>
    </p:spTree>
    <p:extLst>
      <p:ext uri="{BB962C8B-B14F-4D97-AF65-F5344CB8AC3E}">
        <p14:creationId xmlns:p14="http://schemas.microsoft.com/office/powerpoint/2010/main" val="1127384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CFEBB3-0D32-3B6C-B141-669F6CD8C8B9}"/>
              </a:ext>
            </a:extLst>
          </p:cNvPr>
          <p:cNvSpPr>
            <a:spLocks noGrp="1"/>
          </p:cNvSpPr>
          <p:nvPr>
            <p:ph type="title"/>
          </p:nvPr>
        </p:nvSpPr>
        <p:spPr>
          <a:xfrm>
            <a:off x="838200" y="597165"/>
            <a:ext cx="10515600" cy="999597"/>
          </a:xfrm>
        </p:spPr>
        <p:txBody>
          <a:bodyPr/>
          <a:lstStyle/>
          <a:p>
            <a:pPr algn="l" rtl="0"/>
            <a:r>
              <a:rPr lang="sv-fi" sz="40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Verksamhetsmodellen </a:t>
            </a:r>
            <a:r>
              <a:rPr lang="sv-FI" sz="40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sz="4000" b="1" i="0" u="none" baseline="0" dirty="0">
                <a:solidFill>
                  <a:srgbClr val="7F181B"/>
                </a:solidFill>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 som stöd för de frivilligas välbefinnande</a:t>
            </a:r>
          </a:p>
        </p:txBody>
      </p:sp>
      <p:graphicFrame>
        <p:nvGraphicFramePr>
          <p:cNvPr id="11" name="Kaaviokuva 10">
            <a:extLst>
              <a:ext uri="{FF2B5EF4-FFF2-40B4-BE49-F238E27FC236}">
                <a16:creationId xmlns:a16="http://schemas.microsoft.com/office/drawing/2014/main" id="{15E5EC04-12DE-F89B-7106-3F1A7D9D56E1}"/>
              </a:ext>
            </a:extLst>
          </p:cNvPr>
          <p:cNvGraphicFramePr/>
          <p:nvPr>
            <p:extLst>
              <p:ext uri="{D42A27DB-BD31-4B8C-83A1-F6EECF244321}">
                <p14:modId xmlns:p14="http://schemas.microsoft.com/office/powerpoint/2010/main" val="2790032129"/>
              </p:ext>
            </p:extLst>
          </p:nvPr>
        </p:nvGraphicFramePr>
        <p:xfrm>
          <a:off x="838199" y="1191764"/>
          <a:ext cx="10646229"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6115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52296-BAAA-EE48-8B74-3CAC39B2089E}"/>
              </a:ext>
            </a:extLst>
          </p:cNvPr>
          <p:cNvSpPr>
            <a:spLocks noGrp="1"/>
          </p:cNvSpPr>
          <p:nvPr>
            <p:ph type="title"/>
          </p:nvPr>
        </p:nvSpPr>
        <p:spPr>
          <a:xfrm>
            <a:off x="838200" y="758817"/>
            <a:ext cx="10515600" cy="1325563"/>
          </a:xfrm>
        </p:spPr>
        <p:txBody>
          <a:bodyPr/>
          <a:lstStyle/>
          <a:p>
            <a:pPr algn="l" rtl="0"/>
            <a:r>
              <a:rPr lang="sv-fi" sz="38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Innehåll i verksamhetsmodellen </a:t>
            </a:r>
            <a:r>
              <a:rPr lang="sv-FI" sz="38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sz="3800" b="1"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a:t>
            </a:r>
          </a:p>
        </p:txBody>
      </p:sp>
      <p:sp>
        <p:nvSpPr>
          <p:cNvPr id="3" name="Content Placeholder 2">
            <a:extLst>
              <a:ext uri="{FF2B5EF4-FFF2-40B4-BE49-F238E27FC236}">
                <a16:creationId xmlns:a16="http://schemas.microsoft.com/office/drawing/2014/main" id="{84BD5485-BA39-B043-BFAD-0D10C03E1B3F}"/>
              </a:ext>
            </a:extLst>
          </p:cNvPr>
          <p:cNvSpPr>
            <a:spLocks noGrp="1"/>
          </p:cNvSpPr>
          <p:nvPr>
            <p:ph idx="1"/>
          </p:nvPr>
        </p:nvSpPr>
        <p:spPr>
          <a:xfrm>
            <a:off x="838200" y="1693963"/>
            <a:ext cx="10515600" cy="4185630"/>
          </a:xfrm>
        </p:spPr>
        <p:txBody>
          <a:bodyPr anchor="ctr"/>
          <a:lstStyle/>
          <a:p>
            <a:pPr marL="457200" indent="-457200" algn="l" rtl="0">
              <a:buClr>
                <a:schemeClr val="bg1"/>
              </a:buClr>
              <a:buSzPct val="75000"/>
              <a:buFont typeface="Wingdings" panose="05000000000000000000" pitchFamily="2" charset="2"/>
              <a:buChar char="q"/>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Målet med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rundan</a:t>
            </a:r>
          </a:p>
          <a:p>
            <a:pPr marL="457200" indent="-457200" algn="l" rtl="0">
              <a:buClr>
                <a:schemeClr val="bg1"/>
              </a:buClr>
              <a:buSzPct val="75000"/>
              <a:buFont typeface="Wingdings" panose="05000000000000000000" pitchFamily="2" charset="2"/>
              <a:buChar char="q"/>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 är varje frivilligs rättighet</a:t>
            </a:r>
          </a:p>
          <a:p>
            <a:pPr marL="457200" indent="-457200" algn="l" rtl="0">
              <a:buClr>
                <a:schemeClr val="bg1"/>
              </a:buClr>
              <a:buSzPct val="75000"/>
              <a:buFont typeface="Wingdings" panose="05000000000000000000" pitchFamily="2" charset="2"/>
              <a:buChar char="q"/>
            </a:pPr>
            <a:r>
              <a:rPr lang="sv-FI"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Att h</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ålla en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a:t>
            </a:r>
          </a:p>
          <a:p>
            <a:pPr marL="457200" indent="-457200" algn="l" rtl="0">
              <a:buClr>
                <a:schemeClr val="bg1"/>
              </a:buClr>
              <a:buSzPct val="75000"/>
              <a:buFont typeface="Wingdings" panose="05000000000000000000" pitchFamily="2" charset="2"/>
              <a:buChar char="q"/>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Tankar, känslor och reaktioner</a:t>
            </a:r>
          </a:p>
          <a:p>
            <a:pPr marL="457200" indent="-457200" algn="l" rtl="0">
              <a:buClr>
                <a:schemeClr val="bg1"/>
              </a:buClr>
              <a:buSzPct val="75000"/>
              <a:buFont typeface="Wingdings" panose="05000000000000000000" pitchFamily="2" charset="2"/>
              <a:buChar char="q"/>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Från </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 till avlastningssamtal</a:t>
            </a:r>
          </a:p>
          <a:p>
            <a:pPr marL="457200" indent="-457200" algn="l" rtl="0">
              <a:buClr>
                <a:schemeClr val="bg1"/>
              </a:buClr>
              <a:buSzPct val="75000"/>
              <a:buFont typeface="Wingdings" panose="05000000000000000000" pitchFamily="2" charset="2"/>
              <a:buChar char="q"/>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Fiilis</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rundaövning</a:t>
            </a:r>
          </a:p>
          <a:p>
            <a:pPr marL="457200" indent="-457200" algn="l" rtl="0">
              <a:buClr>
                <a:schemeClr val="bg1"/>
              </a:buClr>
              <a:buSzPct val="75000"/>
              <a:buFont typeface="Wingdings" panose="05000000000000000000" pitchFamily="2" charset="2"/>
              <a:buChar char="q"/>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Sammanfattning av utbildningssessionen</a:t>
            </a:r>
            <a:endParaRPr lang="sv-fi" dirty="0"/>
          </a:p>
        </p:txBody>
      </p:sp>
    </p:spTree>
    <p:extLst>
      <p:ext uri="{BB962C8B-B14F-4D97-AF65-F5344CB8AC3E}">
        <p14:creationId xmlns:p14="http://schemas.microsoft.com/office/powerpoint/2010/main" val="3042919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79380226-1B87-5C35-B43A-9D325764525F}"/>
              </a:ext>
            </a:extLst>
          </p:cNvPr>
          <p:cNvSpPr>
            <a:spLocks noGrp="1"/>
          </p:cNvSpPr>
          <p:nvPr>
            <p:ph type="title"/>
          </p:nvPr>
        </p:nvSpPr>
        <p:spPr>
          <a:xfrm>
            <a:off x="838200" y="750835"/>
            <a:ext cx="10515600" cy="1375915"/>
          </a:xfrm>
        </p:spPr>
        <p:txBody>
          <a:bodyPr/>
          <a:lstStyle/>
          <a:p>
            <a:pPr marL="457200" marR="0" lvl="0" indent="-457200" algn="l" defTabSz="914400" rtl="0" eaLnBrk="1" fontAlgn="auto" latinLnBrk="0" hangingPunct="1">
              <a:lnSpc>
                <a:spcPct val="100000"/>
              </a:lnSpc>
              <a:spcBef>
                <a:spcPts val="1000"/>
              </a:spcBef>
              <a:spcAft>
                <a:spcPts val="0"/>
              </a:spcAft>
              <a:tabLst/>
              <a:defRPr/>
            </a:pPr>
            <a:r>
              <a:rPr kumimoji="0" lang="sv-fi" sz="3800" b="1" i="0" u="none" strike="noStrike" kern="1200" cap="none" spc="0" normalizeH="0" baseline="0" dirty="0">
                <a:ln>
                  <a:noFill/>
                </a:ln>
                <a:solidFill>
                  <a:srgbClr val="7F181B"/>
                </a:solidFill>
                <a:effectLst/>
                <a:uLnTx/>
                <a:uFillTx/>
                <a:latin typeface="Georgia" panose="02040502050405020303" pitchFamily="18" charset="0"/>
                <a:ea typeface="+mn-ea"/>
                <a:cs typeface="Arial" panose="020B0604020202020204" pitchFamily="34" charset="0"/>
              </a:rPr>
              <a:t>Målet med </a:t>
            </a:r>
            <a:r>
              <a:rPr kumimoji="0" lang="sv-FI" sz="3800" b="1" i="0" u="none" strike="noStrike" kern="1200" cap="none" spc="0" normalizeH="0" baseline="0" dirty="0">
                <a:ln>
                  <a:noFill/>
                </a:ln>
                <a:solidFill>
                  <a:srgbClr val="7F181B"/>
                </a:solidFill>
                <a:effectLst/>
                <a:uLnTx/>
                <a:uFillTx/>
                <a:latin typeface="Georgia" panose="02040502050405020303" pitchFamily="18" charset="0"/>
                <a:ea typeface="+mn-ea"/>
                <a:cs typeface="Arial" panose="020B0604020202020204" pitchFamily="34" charset="0"/>
              </a:rPr>
              <a:t>Fiilis</a:t>
            </a:r>
            <a:r>
              <a:rPr kumimoji="0" lang="sv-fi" sz="3800" b="1" i="0" u="none" strike="noStrike" kern="1200" cap="none" spc="0" normalizeH="0" baseline="0" dirty="0">
                <a:ln>
                  <a:noFill/>
                </a:ln>
                <a:solidFill>
                  <a:srgbClr val="7F181B"/>
                </a:solidFill>
                <a:effectLst/>
                <a:uLnTx/>
                <a:uFillTx/>
                <a:latin typeface="Georgia" panose="02040502050405020303" pitchFamily="18" charset="0"/>
                <a:ea typeface="+mn-ea"/>
                <a:cs typeface="Arial" panose="020B0604020202020204" pitchFamily="34" charset="0"/>
              </a:rPr>
              <a:t>rundan</a:t>
            </a:r>
            <a:endParaRPr lang="sv-fi" sz="3800" dirty="0">
              <a:solidFill>
                <a:srgbClr val="7F181B"/>
              </a:solidFill>
            </a:endParaRPr>
          </a:p>
        </p:txBody>
      </p:sp>
      <p:sp>
        <p:nvSpPr>
          <p:cNvPr id="6" name="Tekstin paikkamerkki 5">
            <a:extLst>
              <a:ext uri="{FF2B5EF4-FFF2-40B4-BE49-F238E27FC236}">
                <a16:creationId xmlns:a16="http://schemas.microsoft.com/office/drawing/2014/main" id="{107716DC-4520-F544-D8CF-E07FA5B326B6}"/>
              </a:ext>
            </a:extLst>
          </p:cNvPr>
          <p:cNvSpPr>
            <a:spLocks noGrp="1"/>
          </p:cNvSpPr>
          <p:nvPr>
            <p:ph type="body" sz="quarter" idx="11"/>
          </p:nvPr>
        </p:nvSpPr>
        <p:spPr>
          <a:xfrm>
            <a:off x="838200" y="1933819"/>
            <a:ext cx="10515600" cy="3726317"/>
          </a:xfrm>
        </p:spPr>
        <p:txBody>
          <a:bodyPr anchor="ctr"/>
          <a:lstStyle/>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Bry sig om den frivilligas välbefinnande och ork </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Normalisera de känslor, tankar och reaktioner som kan uppstå i samband med eller efter frivilligverksamheten</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Vänja sig vid att prata om sina upplevelser </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Lära sig att uppskatta egna och andras känslor och tankar</a:t>
            </a:r>
          </a:p>
          <a:p>
            <a:pPr algn="l" rtl="0">
              <a:buClr>
                <a:srgbClr val="7F181B"/>
              </a:buClr>
            </a:pP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Först</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å</a:t>
            </a:r>
            <a:r>
              <a:rPr lang="sv-fi" b="0" i="0" u="none" baseline="0" dirty="0">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rPr>
              <a:t> när extra stöd är nödvändigt</a:t>
            </a:r>
          </a:p>
        </p:txBody>
      </p:sp>
    </p:spTree>
    <p:extLst>
      <p:ext uri="{BB962C8B-B14F-4D97-AF65-F5344CB8AC3E}">
        <p14:creationId xmlns:p14="http://schemas.microsoft.com/office/powerpoint/2010/main" val="4282170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65320F4B-075A-9981-74A4-67F9CD57B95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10"/>
            <a:ext cx="12191980" cy="6857990"/>
          </a:xfrm>
          <a:prstGeom prst="rect">
            <a:avLst/>
          </a:prstGeom>
          <a:noFill/>
        </p:spPr>
      </p:pic>
      <p:sp>
        <p:nvSpPr>
          <p:cNvPr id="2" name="Otsikko 1">
            <a:extLst>
              <a:ext uri="{FF2B5EF4-FFF2-40B4-BE49-F238E27FC236}">
                <a16:creationId xmlns:a16="http://schemas.microsoft.com/office/drawing/2014/main" id="{3A1601D5-8813-7B39-28B5-90109B3975FD}"/>
              </a:ext>
            </a:extLst>
          </p:cNvPr>
          <p:cNvSpPr>
            <a:spLocks noGrp="1"/>
          </p:cNvSpPr>
          <p:nvPr>
            <p:ph type="body" idx="14"/>
          </p:nvPr>
        </p:nvSpPr>
        <p:spPr>
          <a:xfrm>
            <a:off x="967230" y="5786105"/>
            <a:ext cx="10223292" cy="830452"/>
          </a:xfrm>
          <a:solidFill>
            <a:schemeClr val="bg1"/>
          </a:solidFill>
        </p:spPr>
        <p:txBody>
          <a:bodyPr vert="horz" lIns="91440" tIns="45720" rIns="91440" bIns="45720" rtlCol="0" anchor="ctr">
            <a:normAutofit/>
          </a:bodyPr>
          <a:lstStyle/>
          <a:p>
            <a:pPr algn="l" rtl="0">
              <a:spcAft>
                <a:spcPts val="600"/>
              </a:spcAft>
            </a:pPr>
            <a:r>
              <a:rPr lang="sv-FI" b="1" i="1" u="none" baseline="0" dirty="0"/>
              <a:t>Fiilis</a:t>
            </a:r>
            <a:r>
              <a:rPr lang="sv-fi" b="1" i="1" u="none" baseline="0" dirty="0"/>
              <a:t>runda är varje frivilligs rättighet</a:t>
            </a:r>
          </a:p>
        </p:txBody>
      </p:sp>
    </p:spTree>
    <p:extLst>
      <p:ext uri="{BB962C8B-B14F-4D97-AF65-F5344CB8AC3E}">
        <p14:creationId xmlns:p14="http://schemas.microsoft.com/office/powerpoint/2010/main" val="1903984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710127CB-A00C-BC05-41CE-BFC29D354EB0}"/>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a:noFill/>
        </p:spPr>
      </p:pic>
      <p:sp>
        <p:nvSpPr>
          <p:cNvPr id="2" name="Otsikko 1">
            <a:extLst>
              <a:ext uri="{FF2B5EF4-FFF2-40B4-BE49-F238E27FC236}">
                <a16:creationId xmlns:a16="http://schemas.microsoft.com/office/drawing/2014/main" id="{3A1601D5-8813-7B39-28B5-90109B3975FD}"/>
              </a:ext>
            </a:extLst>
          </p:cNvPr>
          <p:cNvSpPr>
            <a:spLocks noGrp="1"/>
          </p:cNvSpPr>
          <p:nvPr>
            <p:ph type="body" idx="14"/>
          </p:nvPr>
        </p:nvSpPr>
        <p:spPr>
          <a:xfrm>
            <a:off x="984354" y="5897366"/>
            <a:ext cx="10223292" cy="735416"/>
          </a:xfrm>
          <a:solidFill>
            <a:schemeClr val="bg1"/>
          </a:solidFill>
        </p:spPr>
        <p:txBody>
          <a:bodyPr anchor="ctr">
            <a:normAutofit/>
          </a:bodyPr>
          <a:lstStyle/>
          <a:p>
            <a:pPr algn="l" rtl="0">
              <a:spcAft>
                <a:spcPts val="600"/>
              </a:spcAft>
            </a:pPr>
            <a:r>
              <a:rPr lang="sv-FI" b="1" i="1" u="none" baseline="0" dirty="0"/>
              <a:t>Fiilis</a:t>
            </a:r>
            <a:r>
              <a:rPr lang="sv-fi" b="1" i="1" u="none" baseline="0" dirty="0"/>
              <a:t>runda är varje frivilligs rättighet</a:t>
            </a:r>
          </a:p>
        </p:txBody>
      </p:sp>
    </p:spTree>
    <p:extLst>
      <p:ext uri="{BB962C8B-B14F-4D97-AF65-F5344CB8AC3E}">
        <p14:creationId xmlns:p14="http://schemas.microsoft.com/office/powerpoint/2010/main" val="1186924611"/>
      </p:ext>
    </p:extLst>
  </p:cSld>
  <p:clrMapOvr>
    <a:masterClrMapping/>
  </p:clrMapOvr>
</p:sld>
</file>

<file path=ppt/theme/theme1.xml><?xml version="1.0" encoding="utf-8"?>
<a:theme xmlns:a="http://schemas.openxmlformats.org/drawingml/2006/main" name="SPR">
  <a:themeElements>
    <a:clrScheme name="Punainen Risti 2023 1">
      <a:dk1>
        <a:srgbClr val="000000"/>
      </a:dk1>
      <a:lt1>
        <a:srgbClr val="FFFFFF"/>
      </a:lt1>
      <a:dk2>
        <a:srgbClr val="C3DFF6"/>
      </a:dk2>
      <a:lt2>
        <a:srgbClr val="6D6E70"/>
      </a:lt2>
      <a:accent1>
        <a:srgbClr val="CC0000"/>
      </a:accent1>
      <a:accent2>
        <a:srgbClr val="E6E7E8"/>
      </a:accent2>
      <a:accent3>
        <a:srgbClr val="9F9FA3"/>
      </a:accent3>
      <a:accent4>
        <a:srgbClr val="6D6E70"/>
      </a:accent4>
      <a:accent5>
        <a:srgbClr val="E2D7AC"/>
      </a:accent5>
      <a:accent6>
        <a:srgbClr val="E8E2D8"/>
      </a:accent6>
      <a:hlink>
        <a:srgbClr val="3850A2"/>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38288</TotalTime>
  <Words>4725</Words>
  <Application>Microsoft Office PowerPoint</Application>
  <PresentationFormat>Laajakuva</PresentationFormat>
  <Paragraphs>355</Paragraphs>
  <Slides>30</Slides>
  <Notes>29</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30</vt:i4>
      </vt:variant>
    </vt:vector>
  </HeadingPairs>
  <TitlesOfParts>
    <vt:vector size="35" baseType="lpstr">
      <vt:lpstr>Arial</vt:lpstr>
      <vt:lpstr>Calibri</vt:lpstr>
      <vt:lpstr>Georgia</vt:lpstr>
      <vt:lpstr>Wingdings</vt:lpstr>
      <vt:lpstr>SPR</vt:lpstr>
      <vt:lpstr>Fiilisrunda en verksamhetsmodell som stöd för de frivilligas välbefinnande</vt:lpstr>
      <vt:lpstr>PowerPoint-esitys</vt:lpstr>
      <vt:lpstr>Syftet</vt:lpstr>
      <vt:lpstr>Frivilliga som mår bra är vår resurs.</vt:lpstr>
      <vt:lpstr>Verksamhetsmodellen Fiilisrunda som stöd för de frivilligas välbefinnande</vt:lpstr>
      <vt:lpstr>Innehåll i verksamhetsmodellen Fiilisrunda</vt:lpstr>
      <vt:lpstr>Målet med Fiilisrundan</vt:lpstr>
      <vt:lpstr>PowerPoint-esitys</vt:lpstr>
      <vt:lpstr>PowerPoint-esitys</vt:lpstr>
      <vt:lpstr>PowerPoint-esitys</vt:lpstr>
      <vt:lpstr>PowerPoint-esitys</vt:lpstr>
      <vt:lpstr>PowerPoint-esitys</vt:lpstr>
      <vt:lpstr>Vilken fiilis?-runda </vt:lpstr>
      <vt:lpstr>Att hålla en fiilisrunda</vt:lpstr>
      <vt:lpstr>Orostecken</vt:lpstr>
      <vt:lpstr>För oro på tal</vt:lpstr>
      <vt:lpstr>När ska man ha  avlastningssamtal? </vt:lpstr>
      <vt:lpstr>När ska man ha  avlastningssamtal? </vt:lpstr>
      <vt:lpstr>Verksamhetsmodellen Fiilisrunda som stöd för de frivilligas välbefinnande</vt:lpstr>
      <vt:lpstr>Avlastningssamtal efter fiilisrunda och eventuellt nödvändigt extra stöd</vt:lpstr>
      <vt:lpstr>Fiilisrundan i praktiken – vi prövar tillsammans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Salminen Tuuli</dc:creator>
  <cp:lastModifiedBy>Viljanen Maria</cp:lastModifiedBy>
  <cp:revision>123</cp:revision>
  <dcterms:created xsi:type="dcterms:W3CDTF">2022-01-20T10:13:04Z</dcterms:created>
  <dcterms:modified xsi:type="dcterms:W3CDTF">2025-02-06T12:13:11Z</dcterms:modified>
</cp:coreProperties>
</file>