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304" r:id="rId2"/>
    <p:sldId id="362" r:id="rId3"/>
    <p:sldId id="400" r:id="rId4"/>
    <p:sldId id="363" r:id="rId5"/>
    <p:sldId id="364" r:id="rId6"/>
    <p:sldId id="365" r:id="rId7"/>
    <p:sldId id="366" r:id="rId8"/>
    <p:sldId id="367" r:id="rId9"/>
    <p:sldId id="368" r:id="rId10"/>
    <p:sldId id="369" r:id="rId11"/>
    <p:sldId id="370" r:id="rId12"/>
    <p:sldId id="372" r:id="rId13"/>
    <p:sldId id="373" r:id="rId14"/>
    <p:sldId id="374" r:id="rId15"/>
    <p:sldId id="375" r:id="rId16"/>
    <p:sldId id="377" r:id="rId17"/>
    <p:sldId id="378" r:id="rId18"/>
    <p:sldId id="380" r:id="rId19"/>
    <p:sldId id="382" r:id="rId20"/>
    <p:sldId id="384" r:id="rId21"/>
    <p:sldId id="385" r:id="rId22"/>
    <p:sldId id="387" r:id="rId23"/>
    <p:sldId id="386" r:id="rId24"/>
    <p:sldId id="388" r:id="rId25"/>
    <p:sldId id="390" r:id="rId26"/>
    <p:sldId id="389" r:id="rId27"/>
    <p:sldId id="391" r:id="rId28"/>
    <p:sldId id="392" r:id="rId29"/>
    <p:sldId id="394" r:id="rId30"/>
    <p:sldId id="395" r:id="rId31"/>
    <p:sldId id="396" r:id="rId32"/>
    <p:sldId id="397" r:id="rId33"/>
    <p:sldId id="290" r:id="rId34"/>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BD189E-E81B-F6CE-A584-364E128F1BED}" name="Lindström Annette" initials="LA" userId="S::Annette.Lindstrom@redcross.fi::f72dba53-f349-4fa2-a7ce-763ab7afda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996"/>
    <a:srgbClr val="7F181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458"/>
    <p:restoredTop sz="72920"/>
  </p:normalViewPr>
  <p:slideViewPr>
    <p:cSldViewPr snapToGrid="0" snapToObjects="1">
      <p:cViewPr varScale="1">
        <p:scale>
          <a:sx n="82" d="100"/>
          <a:sy n="82" d="100"/>
        </p:scale>
        <p:origin x="1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86ED7-E594-284A-BCB0-7DD2E0F5F816}" type="datetimeFigureOut">
              <a:rPr lang="fi-FI" smtClean="0"/>
              <a:t>21.8.2024</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1C9AF-C8A2-E248-9C2D-AAFE8E0C60B5}" type="slidenum">
              <a:rPr lang="fi-FI" smtClean="0"/>
              <a:t>‹#›</a:t>
            </a:fld>
            <a:endParaRPr lang="fi-FI" dirty="0"/>
          </a:p>
        </p:txBody>
      </p:sp>
    </p:spTree>
    <p:extLst>
      <p:ext uri="{BB962C8B-B14F-4D97-AF65-F5344CB8AC3E}">
        <p14:creationId xmlns:p14="http://schemas.microsoft.com/office/powerpoint/2010/main" val="363093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ednet.rodakorset.fi/forsakringar"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rodakorset.fi/dataskydd" TargetMode="External"/><Relationship Id="rId5" Type="http://schemas.openxmlformats.org/officeDocument/2006/relationships/hyperlink" Target="https://rednet.rodakorset.fi/system/files/page/F%C3%B6rebyggande%20av%20och%20verksamhetss%C3%A4tt%20g%C3%A4llande%20sexuellt%20ofredande%2C%20antastande%20och%20utnyttjande.pdf" TargetMode="External"/><Relationship Id="rId4" Type="http://schemas.openxmlformats.org/officeDocument/2006/relationships/hyperlink" Target="https://rednet.rodakorset.fi/node/26574"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edia.ifrc.org/ifrc/who-we-are/national-societies/national-societies-director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Kuva: Janne </a:t>
            </a:r>
            <a:r>
              <a:rPr lang="fi-FI" dirty="0" err="1"/>
              <a:t>Körkkö</a:t>
            </a:r>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a:t>
            </a:fld>
            <a:endParaRPr lang="fi-FI" dirty="0"/>
          </a:p>
        </p:txBody>
      </p:sp>
    </p:spTree>
    <p:extLst>
      <p:ext uri="{BB962C8B-B14F-4D97-AF65-F5344CB8AC3E}">
        <p14:creationId xmlns:p14="http://schemas.microsoft.com/office/powerpoint/2010/main" val="2089929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kern="1200" dirty="0">
                <a:solidFill>
                  <a:schemeClr val="tx1"/>
                </a:solidFill>
                <a:effectLst/>
                <a:latin typeface="+mn-lt"/>
                <a:ea typeface="+mn-ea"/>
                <a:cs typeface="+mn-cs"/>
              </a:rPr>
              <a:t>Röda Korsets bistånd hjälper med samma logik som gäller för vår egen beredskap (först lokal hjälp, sedan regional och nationell hjälp och vid behov internationell hjälp). </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När vår egen hjälp inte räcker till är det mycket viktigt att vi känner till nätverkets förmåga att hjälpa i situationen. Grannhjälpen kan omfatta en närliggande avdelning eller en annan organisation som verkar i samma område när de egna resurserna inte räcker till. </a:t>
            </a: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Röda Korsets nätverk grundar sig på skyldigheten att på begäran bistå samt be om hjälp när de egna resurserna inte räcker till.</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En katastrof kan i det här fallet vara en stor översvämning i Moçambique, en skolskjutning i Kauhajoki eller en annan händelse där de egna kunskaperna, händerna eller övriga resurserna inte räcker till. Hjälp begärs i den omfattning som behövs, ibland internationellt av andra nationella föreningar. Begäran om och produktionen av hjälp delas vid behov, det vill säga den som ber om hjälpen och den som ger den är nära människorna. Hjälpen går från människa till människa, även om det sker via flera mellanhänder.</a:t>
            </a:r>
            <a:endParaRPr lang="fi-FI"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9D1C9AF-C8A2-E248-9C2D-AAFE8E0C60B5}" type="slidenum">
              <a:rPr lang="fi-FI" smtClean="0"/>
              <a:t>12</a:t>
            </a:fld>
            <a:endParaRPr lang="fi-FI" dirty="0"/>
          </a:p>
        </p:txBody>
      </p:sp>
    </p:spTree>
    <p:extLst>
      <p:ext uri="{BB962C8B-B14F-4D97-AF65-F5344CB8AC3E}">
        <p14:creationId xmlns:p14="http://schemas.microsoft.com/office/powerpoint/2010/main" val="349679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kern="1200" dirty="0">
                <a:solidFill>
                  <a:schemeClr val="tx1"/>
                </a:solidFill>
                <a:effectLst/>
                <a:latin typeface="+mn-lt"/>
                <a:ea typeface="+mn-ea"/>
                <a:cs typeface="+mn-cs"/>
              </a:rPr>
              <a:t>Insamlingar (Hungerdagen och nödhjälpsinsamlingar)</a:t>
            </a:r>
            <a:endParaRPr lang="fi-FI"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FI" sz="1200" kern="1200" dirty="0">
                <a:solidFill>
                  <a:schemeClr val="tx1"/>
                </a:solidFill>
                <a:effectLst/>
                <a:latin typeface="+mn-lt"/>
                <a:ea typeface="+mn-ea"/>
                <a:cs typeface="+mn-cs"/>
              </a:rPr>
              <a:t>Nödhjälpsinsamlingar inleds när en stor katastrof inträffar i Finland eller utomlands.</a:t>
            </a:r>
          </a:p>
          <a:p>
            <a:pPr marL="171450" indent="-171450">
              <a:buFont typeface="Arial" panose="020B0604020202020204" pitchFamily="34" charset="0"/>
              <a:buChar char="•"/>
            </a:pPr>
            <a:r>
              <a:rPr lang="sv-FI" sz="1200" kern="1200" dirty="0">
                <a:solidFill>
                  <a:schemeClr val="tx1"/>
                </a:solidFill>
                <a:effectLst/>
                <a:latin typeface="+mn-lt"/>
                <a:ea typeface="+mn-ea"/>
                <a:cs typeface="+mn-cs"/>
              </a:rPr>
              <a:t>Bland kampanjerna å andra sidan är Hungerdagen, som ordnas varje höst, den viktigaste.</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Katastroffonden</a:t>
            </a:r>
            <a:endParaRPr lang="fi-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Tack vare donationer kan hjälp ges snabbt och effektivt ur katastroffonden.</a:t>
            </a:r>
            <a:endParaRPr lang="fi-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Av katastroffondens medel kommer cirka 90 procent från privata bidragsgivare.</a:t>
            </a:r>
            <a:endParaRPr lang="fi-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Insamlingskostnaderna för katastroffonden får vara högst 20 procent.</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Internationellt bistånd</a:t>
            </a:r>
            <a:endParaRPr lang="fi-FI"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FI" sz="1200" kern="1200" dirty="0">
                <a:solidFill>
                  <a:schemeClr val="tx1"/>
                </a:solidFill>
                <a:effectLst/>
                <a:latin typeface="+mn-lt"/>
                <a:ea typeface="+mn-ea"/>
                <a:cs typeface="+mn-cs"/>
              </a:rPr>
              <a:t>Vi skickar biståndsmaterial till katastrofområden och stödjer även utvecklingssamarbetsprogram.</a:t>
            </a:r>
          </a:p>
          <a:p>
            <a:pPr marL="171450" indent="-171450">
              <a:buFont typeface="Arial" panose="020B0604020202020204" pitchFamily="34" charset="0"/>
              <a:buChar char="•"/>
            </a:pPr>
            <a:r>
              <a:rPr lang="sv-FI" sz="1200" kern="1200" dirty="0">
                <a:solidFill>
                  <a:schemeClr val="tx1"/>
                </a:solidFill>
                <a:effectLst/>
                <a:latin typeface="+mn-lt"/>
                <a:ea typeface="+mn-ea"/>
                <a:cs typeface="+mn-cs"/>
              </a:rPr>
              <a:t>Hjälpen förs fram i samarbete med den lokala rödakors- eller rödahalvmåneföreningen.</a:t>
            </a:r>
            <a:endParaRPr lang="fi-FI" sz="1200" kern="1200" dirty="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13</a:t>
            </a:fld>
            <a:endParaRPr lang="fi-FI" dirty="0"/>
          </a:p>
        </p:txBody>
      </p:sp>
    </p:spTree>
    <p:extLst>
      <p:ext uri="{BB962C8B-B14F-4D97-AF65-F5344CB8AC3E}">
        <p14:creationId xmlns:p14="http://schemas.microsoft.com/office/powerpoint/2010/main" val="759434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kern="1200" dirty="0">
                <a:solidFill>
                  <a:schemeClr val="tx1"/>
                </a:solidFill>
                <a:effectLst/>
                <a:latin typeface="+mn-lt"/>
                <a:ea typeface="+mn-ea"/>
                <a:cs typeface="+mn-cs"/>
              </a:rPr>
              <a:t>Bistånd i hemlandet</a:t>
            </a:r>
            <a:endParaRPr lang="fi-FI"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FI" sz="1200" kern="1200" dirty="0">
                <a:solidFill>
                  <a:schemeClr val="tx1"/>
                </a:solidFill>
                <a:effectLst/>
                <a:latin typeface="+mn-lt"/>
                <a:ea typeface="+mn-ea"/>
                <a:cs typeface="+mn-cs"/>
              </a:rPr>
              <a:t>I Finland består hjälpen oftast av psykiskt stöd eller materialhjälp, till exempel till brandoffer.</a:t>
            </a:r>
          </a:p>
          <a:p>
            <a:pPr marL="171450" indent="-171450">
              <a:buFont typeface="Arial" panose="020B0604020202020204" pitchFamily="34" charset="0"/>
              <a:buChar char="•"/>
            </a:pPr>
            <a:r>
              <a:rPr lang="sv-FI" sz="1200" kern="1200" dirty="0">
                <a:solidFill>
                  <a:schemeClr val="tx1"/>
                </a:solidFill>
                <a:effectLst/>
                <a:latin typeface="+mn-lt"/>
                <a:ea typeface="+mn-ea"/>
                <a:cs typeface="+mn-cs"/>
              </a:rPr>
              <a:t>Frivilliga räddningstjänstens verksamhet stöds med hjälp av katastroffonden. </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Även Frivilliga räddningstjänstens verksamhet stöds med hjälp av katastroffonden.</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Frivilliga räddningstjänsten är ett nätverk av 53 organisationer och dess larmgrupper bistår myndigheterna vid olyckor och andra krissituationer. Vanligtvis larmas Frivilliga räddningstjänsten till att leta efter försvunna personer, men det behövs även frivilliga för att till exempel ge psykiskt stöd, leda trafiken och hjälpa till vid evakueringar. Våra hjälpare arbetar till lands och sjöss, och i luften. Organisationerna inom Frivilliga räddningstjänsten arbetar tillsammans, så att man vid larm kan utnyttja varje organisations kompetens för att hjälpa människor i nöd. Vid larm leder Frivilliga räddningstjänstens medlemmar sin egen verksamhet. </a:t>
            </a: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Finlands Röda Kors samordnar Frivilliga räddningstjänstens verksamhet.</a:t>
            </a:r>
            <a:endParaRPr lang="fi-FI" sz="1200" kern="1200" dirty="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14</a:t>
            </a:fld>
            <a:endParaRPr lang="fi-FI" dirty="0"/>
          </a:p>
        </p:txBody>
      </p:sp>
    </p:spTree>
    <p:extLst>
      <p:ext uri="{BB962C8B-B14F-4D97-AF65-F5344CB8AC3E}">
        <p14:creationId xmlns:p14="http://schemas.microsoft.com/office/powerpoint/2010/main" val="3580541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Exempel</a:t>
            </a:r>
            <a:r>
              <a:rPr lang="fi-FI" dirty="0"/>
              <a:t> </a:t>
            </a:r>
            <a:r>
              <a:rPr lang="fi-FI" dirty="0" err="1"/>
              <a:t>på</a:t>
            </a:r>
            <a:r>
              <a:rPr lang="fi-FI" dirty="0"/>
              <a:t> </a:t>
            </a:r>
            <a:r>
              <a:rPr lang="fi-FI" dirty="0" err="1"/>
              <a:t>Röda</a:t>
            </a:r>
            <a:r>
              <a:rPr lang="fi-FI" dirty="0"/>
              <a:t> </a:t>
            </a:r>
            <a:r>
              <a:rPr lang="fi-FI" dirty="0" err="1"/>
              <a:t>Korsets</a:t>
            </a:r>
            <a:r>
              <a:rPr lang="fi-FI" dirty="0"/>
              <a:t> </a:t>
            </a:r>
            <a:r>
              <a:rPr lang="fi-FI" dirty="0" err="1"/>
              <a:t>hjälpverksamhet</a:t>
            </a:r>
            <a:r>
              <a:rPr lang="fi-FI" dirty="0"/>
              <a:t> </a:t>
            </a:r>
            <a:r>
              <a:rPr lang="fi-FI" dirty="0" err="1"/>
              <a:t>och</a:t>
            </a:r>
            <a:r>
              <a:rPr lang="fi-FI" dirty="0"/>
              <a:t> </a:t>
            </a:r>
            <a:r>
              <a:rPr lang="fi-FI" dirty="0" err="1"/>
              <a:t>frivilligverksamhet</a:t>
            </a:r>
            <a:r>
              <a:rPr lang="fi-FI" dirty="0"/>
              <a:t>. </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15</a:t>
            </a:fld>
            <a:endParaRPr lang="fi-FI" dirty="0"/>
          </a:p>
        </p:txBody>
      </p:sp>
    </p:spTree>
    <p:extLst>
      <p:ext uri="{BB962C8B-B14F-4D97-AF65-F5344CB8AC3E}">
        <p14:creationId xmlns:p14="http://schemas.microsoft.com/office/powerpoint/2010/main" val="3360430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kern="1200" dirty="0">
                <a:solidFill>
                  <a:schemeClr val="tx1"/>
                </a:solidFill>
                <a:effectLst/>
                <a:latin typeface="+mn-lt"/>
                <a:ea typeface="+mn-ea"/>
                <a:cs typeface="+mn-cs"/>
              </a:rPr>
              <a:t>Utbildaren och avdelningens representant(er) inleder avsnittet genom att berätta sin egen historia om varför de har anslutit sig till FRK:s frivilliga och vad frivilligverksamheten betyder för dem. </a:t>
            </a:r>
            <a:endParaRPr lang="fi-FI" sz="1200" kern="1200" dirty="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17</a:t>
            </a:fld>
            <a:endParaRPr lang="fi-FI" dirty="0"/>
          </a:p>
        </p:txBody>
      </p:sp>
    </p:spTree>
    <p:extLst>
      <p:ext uri="{BB962C8B-B14F-4D97-AF65-F5344CB8AC3E}">
        <p14:creationId xmlns:p14="http://schemas.microsoft.com/office/powerpoint/2010/main" val="1037636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kern="1200" dirty="0">
                <a:solidFill>
                  <a:schemeClr val="tx1"/>
                </a:solidFill>
                <a:effectLst/>
                <a:latin typeface="+mn-lt"/>
                <a:ea typeface="+mn-ea"/>
                <a:cs typeface="+mn-cs"/>
              </a:rPr>
              <a:t>Tummen upp eller ner om följande påståenden. Deltagarna visar med tummen om de är av samma åsikt, av annan åsikt eller någonting mitt emellan. </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Svaren på frågorna samt motiveringar:</a:t>
            </a:r>
            <a:endParaRPr lang="fi-FI" sz="1200" kern="1200" dirty="0">
              <a:solidFill>
                <a:schemeClr val="tx1"/>
              </a:solidFill>
              <a:effectLst/>
              <a:latin typeface="+mn-lt"/>
              <a:ea typeface="+mn-ea"/>
              <a:cs typeface="+mn-cs"/>
            </a:endParaRPr>
          </a:p>
          <a:p>
            <a:endParaRPr lang="sv-FI" sz="1200" b="1" kern="1200" dirty="0">
              <a:solidFill>
                <a:schemeClr val="tx1"/>
              </a:solidFill>
              <a:effectLst/>
              <a:latin typeface="+mn-lt"/>
              <a:ea typeface="+mn-ea"/>
              <a:cs typeface="+mn-cs"/>
            </a:endParaRPr>
          </a:p>
          <a:p>
            <a:r>
              <a:rPr lang="sv-FI" sz="1200" b="1" kern="1200" dirty="0">
                <a:solidFill>
                  <a:schemeClr val="tx1"/>
                </a:solidFill>
                <a:effectLst/>
                <a:latin typeface="+mn-lt"/>
                <a:ea typeface="+mn-ea"/>
                <a:cs typeface="+mn-cs"/>
              </a:rPr>
              <a:t>Som frivillig har du rätt att få den utbildning, kunskap och handledning som behövs för en uppgift.</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Rätt x</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Fel</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Motivering: Finlands Röda Kors är en stor utbildningsorganisation, och vi erbjuder intressanta utbildningar om Röda Korset och dess olika verksamhetsformer. Därtill ordnas kompletterande utbildningar.</a:t>
            </a:r>
            <a:endParaRPr lang="fi-FI" sz="1200" kern="1200" dirty="0">
              <a:solidFill>
                <a:schemeClr val="tx1"/>
              </a:solidFill>
              <a:effectLst/>
              <a:latin typeface="+mn-lt"/>
              <a:ea typeface="+mn-ea"/>
              <a:cs typeface="+mn-cs"/>
            </a:endParaRPr>
          </a:p>
          <a:p>
            <a:endParaRPr lang="sv-FI" sz="1200" b="1" kern="1200" dirty="0">
              <a:solidFill>
                <a:schemeClr val="tx1"/>
              </a:solidFill>
              <a:effectLst/>
              <a:latin typeface="+mn-lt"/>
              <a:ea typeface="+mn-ea"/>
              <a:cs typeface="+mn-cs"/>
            </a:endParaRPr>
          </a:p>
          <a:p>
            <a:r>
              <a:rPr lang="sv-FI" sz="1200" b="1" kern="1200" dirty="0">
                <a:solidFill>
                  <a:schemeClr val="tx1"/>
                </a:solidFill>
                <a:effectLst/>
                <a:latin typeface="+mn-lt"/>
                <a:ea typeface="+mn-ea"/>
                <a:cs typeface="+mn-cs"/>
              </a:rPr>
              <a:t>Även om jag har lovat att åta mig ett frivilliguppdrag kan jag stanna hemma om det är dåligt väder, för jag är ju frivillig.</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Rätt</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Fel x</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Motivering: Som frivillig ska du förbinda dig till verksamheten till den del som du frivilligt och enligt överenskommelse har åtagit dig. Tillförlitligheten hos hela organisationens hjälpverksamhet grundar sig på att alla frivilliga gör vad de har lovat.</a:t>
            </a:r>
            <a:endParaRPr lang="fi-FI" sz="1200" kern="1200" dirty="0">
              <a:solidFill>
                <a:schemeClr val="tx1"/>
              </a:solidFill>
              <a:effectLst/>
              <a:latin typeface="+mn-lt"/>
              <a:ea typeface="+mn-ea"/>
              <a:cs typeface="+mn-cs"/>
            </a:endParaRPr>
          </a:p>
          <a:p>
            <a:endParaRPr lang="sv-FI" sz="1200" b="1" kern="1200" dirty="0">
              <a:solidFill>
                <a:schemeClr val="tx1"/>
              </a:solidFill>
              <a:effectLst/>
              <a:latin typeface="+mn-lt"/>
              <a:ea typeface="+mn-ea"/>
              <a:cs typeface="+mn-cs"/>
            </a:endParaRPr>
          </a:p>
          <a:p>
            <a:r>
              <a:rPr lang="sv-FI" sz="1200" b="1" kern="1200" dirty="0">
                <a:solidFill>
                  <a:schemeClr val="tx1"/>
                </a:solidFill>
                <a:effectLst/>
                <a:latin typeface="+mn-lt"/>
                <a:ea typeface="+mn-ea"/>
                <a:cs typeface="+mn-cs"/>
              </a:rPr>
              <a:t>När du blir frivillig är du skyldig att delta i den verksamhet som Röda Korset anvisar dig.</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Rätt </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Fel x</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Motivering: Du får naturligtvis själv bestämma vilken verksamhet du vill delta i och i hur stor utsträckning. Man kommer alltid gemensamt överens om uppgifterna. Ofta har du även möjlighet att använda dig av din yrkeskompetens.</a:t>
            </a:r>
            <a:endParaRPr lang="fi-FI" sz="1200" kern="1200" dirty="0">
              <a:solidFill>
                <a:schemeClr val="tx1"/>
              </a:solidFill>
              <a:effectLst/>
              <a:latin typeface="+mn-lt"/>
              <a:ea typeface="+mn-ea"/>
              <a:cs typeface="+mn-cs"/>
            </a:endParaRPr>
          </a:p>
          <a:p>
            <a:endParaRPr lang="sv-FI" sz="1200" b="1" kern="1200" dirty="0">
              <a:solidFill>
                <a:schemeClr val="tx1"/>
              </a:solidFill>
              <a:effectLst/>
              <a:latin typeface="+mn-lt"/>
              <a:ea typeface="+mn-ea"/>
              <a:cs typeface="+mn-cs"/>
            </a:endParaRPr>
          </a:p>
          <a:p>
            <a:r>
              <a:rPr lang="sv-FI" sz="1200" b="1" kern="1200" dirty="0">
                <a:solidFill>
                  <a:schemeClr val="tx1"/>
                </a:solidFill>
                <a:effectLst/>
                <a:latin typeface="+mn-lt"/>
                <a:ea typeface="+mn-ea"/>
                <a:cs typeface="+mn-cs"/>
              </a:rPr>
              <a:t>I dina uppgifter som frivillig kan du vara tvungen att förbinda dig till tystnadsplikt.</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Rätt x</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Fel</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Motivering: Det beror på uppgifternas karaktär. Alla uppgifter är inte hemliga. Namnen på och övriga personuppgifter om hjälpmottagarna får inte spridas vidare.</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 </a:t>
            </a:r>
            <a:endParaRPr lang="fi-FI" sz="1200" kern="1200" dirty="0">
              <a:solidFill>
                <a:schemeClr val="tx1"/>
              </a:solidFill>
              <a:effectLst/>
              <a:latin typeface="+mn-lt"/>
              <a:ea typeface="+mn-ea"/>
              <a:cs typeface="+mn-cs"/>
            </a:endParaRPr>
          </a:p>
          <a:p>
            <a:r>
              <a:rPr lang="sv-FI" sz="1200" b="1" kern="1200" dirty="0">
                <a:solidFill>
                  <a:schemeClr val="tx1"/>
                </a:solidFill>
                <a:effectLst/>
                <a:latin typeface="+mn-lt"/>
                <a:ea typeface="+mn-ea"/>
                <a:cs typeface="+mn-cs"/>
              </a:rPr>
              <a:t>Som frivillig arbetar du tillsammans med de som behöver hjälp och stöd, på ett sådant sätt att deras egna resurser förstärks.</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Rätt x</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Fel</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Motivering: När hjälp och stöd ges beaktas och stärks hjälpmottagarens färdigheter och resurser till exempel genom att utbilda, stödja och skaffa biståndsmaterialet så nära den som behöver hjälpen som möjligt. </a:t>
            </a:r>
            <a:endParaRPr lang="fi-FI" sz="1200" kern="1200" dirty="0">
              <a:solidFill>
                <a:schemeClr val="tx1"/>
              </a:solidFill>
              <a:effectLst/>
              <a:latin typeface="+mn-lt"/>
              <a:ea typeface="+mn-ea"/>
              <a:cs typeface="+mn-cs"/>
            </a:endParaRPr>
          </a:p>
          <a:p>
            <a:endParaRPr lang="sv-FI" sz="1200" b="1" kern="1200" dirty="0">
              <a:solidFill>
                <a:schemeClr val="tx1"/>
              </a:solidFill>
              <a:effectLst/>
              <a:latin typeface="+mn-lt"/>
              <a:ea typeface="+mn-ea"/>
              <a:cs typeface="+mn-cs"/>
            </a:endParaRPr>
          </a:p>
          <a:p>
            <a:r>
              <a:rPr lang="sv-FI" sz="1200" b="1" kern="1200" dirty="0">
                <a:solidFill>
                  <a:schemeClr val="tx1"/>
                </a:solidFill>
                <a:effectLst/>
                <a:latin typeface="+mn-lt"/>
                <a:ea typeface="+mn-ea"/>
                <a:cs typeface="+mn-cs"/>
              </a:rPr>
              <a:t>Som frivillig förbinder du dig att följa vår organisations regler samt att informera om brister som du upptäcker.</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Rätt x</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Fel</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Motivering: Dessa utgör ramvillkoren för att du ska kunna vara frivillig inom just Röda Korset.</a:t>
            </a:r>
            <a:endParaRPr lang="fi-FI" sz="1200" kern="1200" dirty="0">
              <a:solidFill>
                <a:schemeClr val="tx1"/>
              </a:solidFill>
              <a:effectLst/>
              <a:latin typeface="+mn-lt"/>
              <a:ea typeface="+mn-ea"/>
              <a:cs typeface="+mn-cs"/>
            </a:endParaRPr>
          </a:p>
          <a:p>
            <a:endParaRPr lang="sv-FI" sz="1200" b="1" kern="1200" dirty="0">
              <a:solidFill>
                <a:schemeClr val="tx1"/>
              </a:solidFill>
              <a:effectLst/>
              <a:latin typeface="+mn-lt"/>
              <a:ea typeface="+mn-ea"/>
              <a:cs typeface="+mn-cs"/>
            </a:endParaRPr>
          </a:p>
          <a:p>
            <a:r>
              <a:rPr lang="sv-FI" sz="1200" b="1" kern="1200" dirty="0">
                <a:solidFill>
                  <a:schemeClr val="tx1"/>
                </a:solidFill>
                <a:effectLst/>
                <a:latin typeface="+mn-lt"/>
                <a:ea typeface="+mn-ea"/>
                <a:cs typeface="+mn-cs"/>
              </a:rPr>
              <a:t>Som frivillig kan du påverka.</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Rätt x</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Fel</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De frivilliga påverkar genom att engagera sig i de saker som de upplever som viktiga. Redan att ställa upp är att påverka. Dessutom utgör till exempel frivilligorganisationerna en kanal för deltagande i samhällsdebatten. Att åta sig förtroendeuppdrag ger ytterligare möjligheter och kanaler att påverka i viktiga frågor. Frivilligverksamheten har således stor betydelse för samhället. Dessutom stödjer den demokratin och det civila samhället samt ökar välbefinnandet och gemenskapen.</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18</a:t>
            </a:fld>
            <a:endParaRPr lang="fi-FI" dirty="0"/>
          </a:p>
        </p:txBody>
      </p:sp>
    </p:spTree>
    <p:extLst>
      <p:ext uri="{BB962C8B-B14F-4D97-AF65-F5344CB8AC3E}">
        <p14:creationId xmlns:p14="http://schemas.microsoft.com/office/powerpoint/2010/main" val="3634373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FRK:s</a:t>
            </a:r>
            <a:r>
              <a:rPr lang="fi-FI" dirty="0"/>
              <a:t> </a:t>
            </a:r>
            <a:r>
              <a:rPr lang="fi-FI" dirty="0" err="1"/>
              <a:t>försäkringar</a:t>
            </a:r>
            <a:r>
              <a:rPr lang="fi-FI" dirty="0"/>
              <a:t> </a:t>
            </a:r>
            <a:r>
              <a:rPr lang="fi-FI" dirty="0" err="1"/>
              <a:t>gäller</a:t>
            </a:r>
            <a:r>
              <a:rPr lang="fi-FI" dirty="0"/>
              <a:t> </a:t>
            </a:r>
            <a:r>
              <a:rPr lang="fi-FI" dirty="0" err="1"/>
              <a:t>all</a:t>
            </a:r>
            <a:r>
              <a:rPr lang="fi-FI" dirty="0"/>
              <a:t> </a:t>
            </a:r>
            <a:r>
              <a:rPr lang="fi-FI" dirty="0" err="1"/>
              <a:t>frivilligverksamhet</a:t>
            </a:r>
            <a:r>
              <a:rPr lang="fi-FI" dirty="0"/>
              <a:t>. </a:t>
            </a:r>
            <a:r>
              <a:rPr lang="fi-FI" dirty="0" err="1"/>
              <a:t>Den</a:t>
            </a:r>
            <a:r>
              <a:rPr lang="fi-FI" dirty="0"/>
              <a:t> </a:t>
            </a:r>
            <a:r>
              <a:rPr lang="fi-FI" dirty="0" err="1"/>
              <a:t>frivilliga</a:t>
            </a:r>
            <a:r>
              <a:rPr lang="fi-FI" dirty="0"/>
              <a:t> </a:t>
            </a:r>
            <a:r>
              <a:rPr lang="fi-FI" dirty="0" err="1"/>
              <a:t>behöver</a:t>
            </a:r>
            <a:r>
              <a:rPr lang="fi-FI" dirty="0"/>
              <a:t> </a:t>
            </a:r>
            <a:r>
              <a:rPr lang="fi-FI" dirty="0" err="1"/>
              <a:t>inte</a:t>
            </a:r>
            <a:r>
              <a:rPr lang="fi-FI" dirty="0"/>
              <a:t> vara </a:t>
            </a:r>
            <a:r>
              <a:rPr lang="fi-FI" dirty="0" err="1"/>
              <a:t>FRK:s</a:t>
            </a:r>
            <a:r>
              <a:rPr lang="fi-FI" dirty="0"/>
              <a:t> </a:t>
            </a:r>
            <a:r>
              <a:rPr lang="fi-FI" dirty="0" err="1"/>
              <a:t>medlem</a:t>
            </a:r>
            <a:r>
              <a:rPr lang="fi-FI" dirty="0"/>
              <a:t> för </a:t>
            </a:r>
            <a:r>
              <a:rPr lang="fi-FI" dirty="0" err="1"/>
              <a:t>att</a:t>
            </a:r>
            <a:r>
              <a:rPr lang="fi-FI" dirty="0"/>
              <a:t> vara </a:t>
            </a:r>
            <a:r>
              <a:rPr lang="fi-FI" dirty="0" err="1"/>
              <a:t>försäkrad</a:t>
            </a:r>
            <a:r>
              <a:rPr lang="fi-FI" dirty="0"/>
              <a:t>. </a:t>
            </a:r>
            <a:r>
              <a:rPr lang="fi-FI" dirty="0" err="1"/>
              <a:t>Försäkringen</a:t>
            </a:r>
            <a:r>
              <a:rPr lang="fi-FI" dirty="0"/>
              <a:t> </a:t>
            </a:r>
            <a:r>
              <a:rPr lang="fi-FI" dirty="0" err="1"/>
              <a:t>är</a:t>
            </a:r>
            <a:r>
              <a:rPr lang="fi-FI" dirty="0"/>
              <a:t> en </a:t>
            </a:r>
            <a:r>
              <a:rPr lang="fi-FI" dirty="0" err="1"/>
              <a:t>olycksfallsförsäkring</a:t>
            </a:r>
            <a:r>
              <a:rPr lang="fi-FI" dirty="0"/>
              <a:t>, </a:t>
            </a:r>
            <a:r>
              <a:rPr lang="fi-FI" dirty="0" err="1"/>
              <a:t>dvs</a:t>
            </a:r>
            <a:r>
              <a:rPr lang="fi-FI" dirty="0"/>
              <a:t>. </a:t>
            </a:r>
            <a:r>
              <a:rPr lang="fi-FI" dirty="0" err="1"/>
              <a:t>täcker</a:t>
            </a:r>
            <a:r>
              <a:rPr lang="fi-FI" dirty="0"/>
              <a:t> </a:t>
            </a:r>
            <a:r>
              <a:rPr lang="fi-FI" dirty="0" err="1"/>
              <a:t>inte</a:t>
            </a:r>
            <a:r>
              <a:rPr lang="fi-FI" dirty="0"/>
              <a:t> </a:t>
            </a:r>
            <a:r>
              <a:rPr lang="fi-FI" dirty="0" err="1"/>
              <a:t>om</a:t>
            </a:r>
            <a:r>
              <a:rPr lang="fi-FI" dirty="0"/>
              <a:t> </a:t>
            </a:r>
            <a:r>
              <a:rPr lang="fi-FI" dirty="0" err="1"/>
              <a:t>man</a:t>
            </a:r>
            <a:r>
              <a:rPr lang="fi-FI" dirty="0"/>
              <a:t> </a:t>
            </a:r>
            <a:r>
              <a:rPr lang="fi-FI" dirty="0" err="1"/>
              <a:t>insjuknar</a:t>
            </a:r>
            <a:r>
              <a:rPr lang="fi-FI" dirty="0"/>
              <a:t> </a:t>
            </a:r>
            <a:r>
              <a:rPr lang="fi-FI" dirty="0" err="1"/>
              <a:t>då</a:t>
            </a:r>
            <a:r>
              <a:rPr lang="fi-FI" dirty="0"/>
              <a:t> </a:t>
            </a:r>
            <a:r>
              <a:rPr lang="fi-FI" dirty="0" err="1"/>
              <a:t>man</a:t>
            </a:r>
            <a:r>
              <a:rPr lang="fi-FI" dirty="0"/>
              <a:t> </a:t>
            </a:r>
            <a:r>
              <a:rPr lang="fi-FI" dirty="0" err="1"/>
              <a:t>är</a:t>
            </a:r>
            <a:r>
              <a:rPr lang="fi-FI" dirty="0"/>
              <a:t> </a:t>
            </a:r>
            <a:r>
              <a:rPr lang="fi-FI" dirty="0" err="1"/>
              <a:t>med</a:t>
            </a:r>
            <a:r>
              <a:rPr lang="fi-FI" dirty="0"/>
              <a:t> i </a:t>
            </a:r>
            <a:r>
              <a:rPr lang="fi-FI" dirty="0" err="1"/>
              <a:t>verksamheten</a:t>
            </a:r>
            <a:r>
              <a:rPr lang="fi-FI" dirty="0"/>
              <a:t>.</a:t>
            </a:r>
          </a:p>
          <a:p>
            <a:endParaRPr lang="fi-FI" dirty="0"/>
          </a:p>
          <a:p>
            <a:r>
              <a:rPr lang="fi-FI" dirty="0" err="1"/>
              <a:t>Försäkringar</a:t>
            </a:r>
            <a:r>
              <a:rPr lang="fi-FI" dirty="0"/>
              <a:t>: </a:t>
            </a:r>
            <a:r>
              <a:rPr lang="fi-FI" dirty="0">
                <a:hlinkClick r:id="rId3"/>
              </a:rPr>
              <a:t>https://rednet.rodakorset.fi/forsakringar</a:t>
            </a:r>
            <a:endParaRPr lang="fi-FI" dirty="0"/>
          </a:p>
          <a:p>
            <a:r>
              <a:rPr lang="fi-FI" dirty="0" err="1"/>
              <a:t>Etiska</a:t>
            </a:r>
            <a:r>
              <a:rPr lang="fi-FI" dirty="0"/>
              <a:t> </a:t>
            </a:r>
            <a:r>
              <a:rPr lang="fi-FI" dirty="0" err="1"/>
              <a:t>anvisningarna</a:t>
            </a:r>
            <a:r>
              <a:rPr lang="fi-FI" dirty="0"/>
              <a:t>: </a:t>
            </a:r>
            <a:r>
              <a:rPr lang="fi-FI" dirty="0">
                <a:hlinkClick r:id="rId4"/>
              </a:rPr>
              <a:t>https://rednet.rodakorset.fi/node/26574</a:t>
            </a:r>
            <a:r>
              <a:rPr lang="fi-FI" dirty="0"/>
              <a:t> </a:t>
            </a:r>
          </a:p>
          <a:p>
            <a:r>
              <a:rPr lang="fi-FI" dirty="0" err="1"/>
              <a:t>Policy</a:t>
            </a:r>
            <a:r>
              <a:rPr lang="fi-FI" dirty="0"/>
              <a:t> </a:t>
            </a:r>
            <a:r>
              <a:rPr lang="fi-FI" dirty="0" err="1"/>
              <a:t>mot</a:t>
            </a:r>
            <a:r>
              <a:rPr lang="fi-FI" dirty="0"/>
              <a:t> </a:t>
            </a:r>
            <a:r>
              <a:rPr lang="fi-FI" dirty="0" err="1"/>
              <a:t>sexuellt</a:t>
            </a:r>
            <a:r>
              <a:rPr lang="fi-FI" dirty="0"/>
              <a:t> </a:t>
            </a:r>
            <a:r>
              <a:rPr lang="fi-FI" dirty="0" err="1"/>
              <a:t>ofredande</a:t>
            </a:r>
            <a:r>
              <a:rPr lang="fi-FI" dirty="0"/>
              <a:t>: </a:t>
            </a:r>
            <a:r>
              <a:rPr lang="fi-FI" dirty="0">
                <a:hlinkClick r:id="rId5"/>
              </a:rPr>
              <a:t>https://rednet.rodakorset.fi/system/files/page/F%C3%B6rebyggande%20av%20och%20verksamhetss%C3%A4tt%20g%C3%A4llande%20sexuellt%20ofredande%2C%20antastande%20och%20utnyttjande.pdf</a:t>
            </a:r>
            <a:endParaRPr lang="fi-FI" dirty="0"/>
          </a:p>
          <a:p>
            <a:r>
              <a:rPr lang="fi-FI" dirty="0" err="1"/>
              <a:t>Dataskydd</a:t>
            </a:r>
            <a:r>
              <a:rPr lang="fi-FI" dirty="0"/>
              <a:t>: </a:t>
            </a:r>
            <a:r>
              <a:rPr lang="fi-FI" dirty="0">
                <a:hlinkClick r:id="rId6"/>
              </a:rPr>
              <a:t>https://www.rodakorset.fi/dataskydd</a:t>
            </a:r>
            <a:endParaRPr lang="fi-FI" dirty="0"/>
          </a:p>
          <a:p>
            <a:endParaRPr lang="fi-FI" dirty="0"/>
          </a:p>
          <a:p>
            <a:r>
              <a:rPr lang="fi-FI" dirty="0" err="1"/>
              <a:t>Viktigt</a:t>
            </a:r>
            <a:r>
              <a:rPr lang="fi-FI" dirty="0"/>
              <a:t> </a:t>
            </a:r>
            <a:r>
              <a:rPr lang="fi-FI" dirty="0" err="1"/>
              <a:t>att</a:t>
            </a:r>
            <a:r>
              <a:rPr lang="fi-FI" dirty="0"/>
              <a:t> </a:t>
            </a:r>
            <a:r>
              <a:rPr lang="fi-FI" dirty="0" err="1"/>
              <a:t>säga</a:t>
            </a:r>
            <a:r>
              <a:rPr lang="fi-FI" dirty="0"/>
              <a:t> </a:t>
            </a:r>
            <a:r>
              <a:rPr lang="fi-FI" dirty="0" err="1"/>
              <a:t>att</a:t>
            </a:r>
            <a:r>
              <a:rPr lang="fi-FI" dirty="0"/>
              <a:t> </a:t>
            </a:r>
            <a:r>
              <a:rPr lang="fi-FI" dirty="0" err="1"/>
              <a:t>organisationen</a:t>
            </a:r>
            <a:r>
              <a:rPr lang="fi-FI" dirty="0"/>
              <a:t> </a:t>
            </a:r>
            <a:r>
              <a:rPr lang="fi-FI" dirty="0" err="1"/>
              <a:t>inte</a:t>
            </a:r>
            <a:r>
              <a:rPr lang="fi-FI" dirty="0"/>
              <a:t> </a:t>
            </a:r>
            <a:r>
              <a:rPr lang="fi-FI" dirty="0" err="1"/>
              <a:t>godkänner</a:t>
            </a:r>
            <a:r>
              <a:rPr lang="fi-FI" dirty="0"/>
              <a:t> </a:t>
            </a:r>
            <a:r>
              <a:rPr lang="fi-FI" dirty="0" err="1"/>
              <a:t>någon</a:t>
            </a:r>
            <a:r>
              <a:rPr lang="fi-FI" dirty="0"/>
              <a:t> </a:t>
            </a:r>
            <a:r>
              <a:rPr lang="fi-FI" dirty="0" err="1"/>
              <a:t>form</a:t>
            </a:r>
            <a:r>
              <a:rPr lang="fi-FI" dirty="0"/>
              <a:t> av </a:t>
            </a:r>
            <a:r>
              <a:rPr lang="fi-FI" dirty="0" err="1"/>
              <a:t>sexuellt</a:t>
            </a:r>
            <a:r>
              <a:rPr lang="fi-FI" dirty="0"/>
              <a:t> </a:t>
            </a:r>
            <a:r>
              <a:rPr lang="fi-FI" dirty="0" err="1"/>
              <a:t>antastande</a:t>
            </a:r>
            <a:r>
              <a:rPr lang="fi-FI" dirty="0"/>
              <a:t>, </a:t>
            </a:r>
            <a:r>
              <a:rPr lang="fi-FI" dirty="0" err="1"/>
              <a:t>ofredande</a:t>
            </a:r>
            <a:r>
              <a:rPr lang="fi-FI" dirty="0"/>
              <a:t>, </a:t>
            </a:r>
            <a:r>
              <a:rPr lang="fi-FI" dirty="0" err="1"/>
              <a:t>missbruk</a:t>
            </a:r>
            <a:r>
              <a:rPr lang="fi-FI" dirty="0"/>
              <a:t>, </a:t>
            </a:r>
            <a:r>
              <a:rPr lang="fi-FI" dirty="0" err="1"/>
              <a:t>rasism</a:t>
            </a:r>
            <a:r>
              <a:rPr lang="fi-FI" dirty="0"/>
              <a:t> </a:t>
            </a:r>
            <a:r>
              <a:rPr lang="fi-FI" dirty="0" err="1"/>
              <a:t>eller</a:t>
            </a:r>
            <a:r>
              <a:rPr lang="fi-FI" dirty="0"/>
              <a:t> </a:t>
            </a:r>
            <a:r>
              <a:rPr lang="fi-FI" dirty="0" err="1"/>
              <a:t>mobbning</a:t>
            </a:r>
            <a:r>
              <a:rPr lang="fi-FI" dirty="0"/>
              <a:t>. </a:t>
            </a:r>
          </a:p>
          <a:p>
            <a:r>
              <a:rPr lang="fi-FI" dirty="0"/>
              <a:t>Vi </a:t>
            </a:r>
            <a:r>
              <a:rPr lang="fi-FI" dirty="0" err="1"/>
              <a:t>strävar</a:t>
            </a:r>
            <a:r>
              <a:rPr lang="fi-FI" dirty="0"/>
              <a:t> </a:t>
            </a:r>
            <a:r>
              <a:rPr lang="fi-FI" dirty="0" err="1"/>
              <a:t>efter</a:t>
            </a:r>
            <a:r>
              <a:rPr lang="fi-FI" dirty="0"/>
              <a:t> </a:t>
            </a:r>
            <a:r>
              <a:rPr lang="fi-FI" dirty="0" err="1"/>
              <a:t>att</a:t>
            </a:r>
            <a:r>
              <a:rPr lang="fi-FI" dirty="0"/>
              <a:t> </a:t>
            </a:r>
            <a:r>
              <a:rPr lang="fi-FI" dirty="0" err="1"/>
              <a:t>organisationens</a:t>
            </a:r>
            <a:r>
              <a:rPr lang="fi-FI" dirty="0"/>
              <a:t> </a:t>
            </a:r>
            <a:r>
              <a:rPr lang="fi-FI" dirty="0" err="1"/>
              <a:t>verksamhetsmiljö</a:t>
            </a:r>
            <a:r>
              <a:rPr lang="fi-FI" dirty="0"/>
              <a:t> </a:t>
            </a:r>
            <a:r>
              <a:rPr lang="fi-FI" dirty="0" err="1"/>
              <a:t>är</a:t>
            </a:r>
            <a:r>
              <a:rPr lang="fi-FI" dirty="0"/>
              <a:t> </a:t>
            </a:r>
            <a:r>
              <a:rPr lang="fi-FI" dirty="0" err="1"/>
              <a:t>trygg</a:t>
            </a:r>
            <a:r>
              <a:rPr lang="fi-FI" dirty="0"/>
              <a:t> </a:t>
            </a:r>
            <a:r>
              <a:rPr lang="fi-FI" dirty="0" err="1"/>
              <a:t>och</a:t>
            </a:r>
            <a:r>
              <a:rPr lang="fi-FI" dirty="0"/>
              <a:t> </a:t>
            </a:r>
            <a:r>
              <a:rPr lang="fi-FI" dirty="0" err="1"/>
              <a:t>säker</a:t>
            </a:r>
            <a:r>
              <a:rPr lang="fi-FI" dirty="0"/>
              <a:t> för alla. </a:t>
            </a:r>
          </a:p>
          <a:p>
            <a:endParaRPr lang="fi-FI" dirty="0"/>
          </a:p>
          <a:p>
            <a:r>
              <a:rPr lang="fi-FI" dirty="0" err="1"/>
              <a:t>Organisationen</a:t>
            </a:r>
            <a:r>
              <a:rPr lang="fi-FI" dirty="0"/>
              <a:t> </a:t>
            </a:r>
            <a:r>
              <a:rPr lang="fi-FI" dirty="0" err="1"/>
              <a:t>försäkrar</a:t>
            </a:r>
            <a:r>
              <a:rPr lang="fi-FI" dirty="0"/>
              <a:t> </a:t>
            </a:r>
            <a:r>
              <a:rPr lang="fi-FI" dirty="0" err="1"/>
              <a:t>att</a:t>
            </a:r>
            <a:r>
              <a:rPr lang="fi-FI" dirty="0"/>
              <a:t> </a:t>
            </a:r>
            <a:r>
              <a:rPr lang="fi-FI" dirty="0" err="1"/>
              <a:t>dataskyddslagen</a:t>
            </a:r>
            <a:r>
              <a:rPr lang="fi-FI" dirty="0"/>
              <a:t> </a:t>
            </a:r>
            <a:r>
              <a:rPr lang="fi-FI" dirty="0" err="1"/>
              <a:t>och</a:t>
            </a:r>
            <a:r>
              <a:rPr lang="fi-FI" dirty="0"/>
              <a:t> </a:t>
            </a:r>
            <a:r>
              <a:rPr lang="fi-FI" dirty="0" err="1"/>
              <a:t>människors</a:t>
            </a:r>
            <a:r>
              <a:rPr lang="fi-FI" dirty="0"/>
              <a:t> </a:t>
            </a:r>
            <a:r>
              <a:rPr lang="fi-FI" dirty="0" err="1"/>
              <a:t>dataskydd</a:t>
            </a:r>
            <a:r>
              <a:rPr lang="fi-FI" dirty="0"/>
              <a:t> </a:t>
            </a:r>
            <a:r>
              <a:rPr lang="fi-FI" dirty="0" err="1"/>
              <a:t>respekteras</a:t>
            </a:r>
            <a:r>
              <a:rPr lang="fi-FI" dirty="0"/>
              <a:t>. </a:t>
            </a:r>
          </a:p>
        </p:txBody>
      </p:sp>
      <p:sp>
        <p:nvSpPr>
          <p:cNvPr id="4" name="Slide Number Placeholder 3"/>
          <p:cNvSpPr>
            <a:spLocks noGrp="1"/>
          </p:cNvSpPr>
          <p:nvPr>
            <p:ph type="sldNum" sz="quarter" idx="5"/>
          </p:nvPr>
        </p:nvSpPr>
        <p:spPr/>
        <p:txBody>
          <a:bodyPr/>
          <a:lstStyle/>
          <a:p>
            <a:fld id="{D9D1C9AF-C8A2-E248-9C2D-AAFE8E0C60B5}" type="slidenum">
              <a:rPr lang="fi-FI" smtClean="0"/>
              <a:t>19</a:t>
            </a:fld>
            <a:endParaRPr lang="fi-FI" dirty="0"/>
          </a:p>
        </p:txBody>
      </p:sp>
    </p:spTree>
    <p:extLst>
      <p:ext uri="{BB962C8B-B14F-4D97-AF65-F5344CB8AC3E}">
        <p14:creationId xmlns:p14="http://schemas.microsoft.com/office/powerpoint/2010/main" val="652094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Organisationen</a:t>
            </a:r>
            <a:r>
              <a:rPr lang="fi-FI" dirty="0"/>
              <a:t> </a:t>
            </a:r>
            <a:r>
              <a:rPr lang="fi-FI" dirty="0" err="1"/>
              <a:t>strävar</a:t>
            </a:r>
            <a:r>
              <a:rPr lang="fi-FI" dirty="0"/>
              <a:t> </a:t>
            </a:r>
            <a:r>
              <a:rPr lang="fi-FI" dirty="0" err="1"/>
              <a:t>till</a:t>
            </a:r>
            <a:r>
              <a:rPr lang="fi-FI" dirty="0"/>
              <a:t> </a:t>
            </a:r>
            <a:r>
              <a:rPr lang="fi-FI" dirty="0" err="1"/>
              <a:t>att</a:t>
            </a:r>
            <a:r>
              <a:rPr lang="fi-FI" dirty="0"/>
              <a:t> alla </a:t>
            </a:r>
            <a:r>
              <a:rPr lang="fi-FI" dirty="0" err="1"/>
              <a:t>frivilliga</a:t>
            </a:r>
            <a:r>
              <a:rPr lang="fi-FI" dirty="0"/>
              <a:t> </a:t>
            </a:r>
            <a:r>
              <a:rPr lang="fi-FI" dirty="0" err="1"/>
              <a:t>och</a:t>
            </a:r>
            <a:r>
              <a:rPr lang="fi-FI" dirty="0"/>
              <a:t> </a:t>
            </a:r>
            <a:r>
              <a:rPr lang="fi-FI" dirty="0" err="1"/>
              <a:t>mottagare</a:t>
            </a:r>
            <a:r>
              <a:rPr lang="fi-FI" dirty="0"/>
              <a:t> av </a:t>
            </a:r>
            <a:r>
              <a:rPr lang="fi-FI" dirty="0" err="1"/>
              <a:t>hjälp</a:t>
            </a:r>
            <a:r>
              <a:rPr lang="fi-FI" dirty="0"/>
              <a:t> </a:t>
            </a:r>
            <a:r>
              <a:rPr lang="fi-FI" dirty="0" err="1"/>
              <a:t>känner</a:t>
            </a:r>
            <a:r>
              <a:rPr lang="fi-FI" dirty="0"/>
              <a:t> </a:t>
            </a:r>
            <a:r>
              <a:rPr lang="fi-FI" dirty="0" err="1"/>
              <a:t>till</a:t>
            </a:r>
            <a:r>
              <a:rPr lang="fi-FI" dirty="0"/>
              <a:t> de </a:t>
            </a:r>
            <a:r>
              <a:rPr lang="fi-FI" dirty="0" err="1"/>
              <a:t>kanaler</a:t>
            </a:r>
            <a:r>
              <a:rPr lang="fi-FI" dirty="0"/>
              <a:t> </a:t>
            </a:r>
            <a:r>
              <a:rPr lang="fi-FI" dirty="0" err="1"/>
              <a:t>som</a:t>
            </a:r>
            <a:r>
              <a:rPr lang="fi-FI" dirty="0"/>
              <a:t> </a:t>
            </a:r>
            <a:r>
              <a:rPr lang="fi-FI" dirty="0" err="1"/>
              <a:t>finns</a:t>
            </a:r>
            <a:r>
              <a:rPr lang="fi-FI" dirty="0"/>
              <a:t> för </a:t>
            </a:r>
            <a:r>
              <a:rPr lang="fi-FI" dirty="0" err="1"/>
              <a:t>att</a:t>
            </a:r>
            <a:r>
              <a:rPr lang="fi-FI" dirty="0"/>
              <a:t> </a:t>
            </a:r>
            <a:r>
              <a:rPr lang="fi-FI" dirty="0" err="1"/>
              <a:t>anmäla</a:t>
            </a:r>
            <a:r>
              <a:rPr lang="fi-FI" dirty="0"/>
              <a:t> </a:t>
            </a:r>
            <a:r>
              <a:rPr lang="fi-FI" dirty="0" err="1"/>
              <a:t>eventuellt</a:t>
            </a:r>
            <a:r>
              <a:rPr lang="fi-FI" dirty="0"/>
              <a:t> </a:t>
            </a:r>
            <a:r>
              <a:rPr lang="fi-FI" dirty="0" err="1"/>
              <a:t>sexuellt</a:t>
            </a:r>
            <a:r>
              <a:rPr lang="fi-FI" dirty="0"/>
              <a:t> </a:t>
            </a:r>
            <a:r>
              <a:rPr lang="fi-FI" dirty="0" err="1"/>
              <a:t>ofredande</a:t>
            </a:r>
            <a:r>
              <a:rPr lang="fi-FI" dirty="0"/>
              <a:t> </a:t>
            </a:r>
            <a:r>
              <a:rPr lang="fi-FI" dirty="0" err="1"/>
              <a:t>eller</a:t>
            </a:r>
            <a:r>
              <a:rPr lang="fi-FI" dirty="0"/>
              <a:t> annat </a:t>
            </a:r>
            <a:r>
              <a:rPr lang="fi-FI" dirty="0" err="1"/>
              <a:t>missbruk</a:t>
            </a:r>
            <a:r>
              <a:rPr lang="fi-FI" dirty="0"/>
              <a:t>. </a:t>
            </a:r>
            <a:r>
              <a:rPr lang="fi-FI" dirty="0" err="1"/>
              <a:t>Organisationen</a:t>
            </a:r>
            <a:r>
              <a:rPr lang="fi-FI" dirty="0"/>
              <a:t> </a:t>
            </a:r>
            <a:r>
              <a:rPr lang="fi-FI" dirty="0" err="1"/>
              <a:t>behandlar</a:t>
            </a:r>
            <a:r>
              <a:rPr lang="fi-FI" dirty="0"/>
              <a:t> alla </a:t>
            </a:r>
            <a:r>
              <a:rPr lang="fi-FI" dirty="0" err="1"/>
              <a:t>anmälningar</a:t>
            </a:r>
            <a:r>
              <a:rPr lang="fi-FI" dirty="0"/>
              <a:t> </a:t>
            </a:r>
            <a:r>
              <a:rPr lang="fi-FI" dirty="0" err="1"/>
              <a:t>seriöst</a:t>
            </a:r>
            <a:r>
              <a:rPr lang="fi-FI" dirty="0"/>
              <a:t>.  </a:t>
            </a:r>
          </a:p>
          <a:p>
            <a:endParaRPr lang="fi-FI" dirty="0"/>
          </a:p>
          <a:p>
            <a:r>
              <a:rPr lang="fi-FI" dirty="0" err="1"/>
              <a:t>På</a:t>
            </a:r>
            <a:r>
              <a:rPr lang="fi-FI" dirty="0"/>
              <a:t> </a:t>
            </a:r>
            <a:r>
              <a:rPr lang="fi-FI" dirty="0" err="1"/>
              <a:t>bilden</a:t>
            </a:r>
            <a:r>
              <a:rPr lang="fi-FI" dirty="0"/>
              <a:t> </a:t>
            </a:r>
            <a:r>
              <a:rPr lang="fi-FI" dirty="0" err="1"/>
              <a:t>finns</a:t>
            </a:r>
            <a:r>
              <a:rPr lang="fi-FI" dirty="0"/>
              <a:t> en </a:t>
            </a:r>
            <a:r>
              <a:rPr lang="fi-FI" dirty="0" err="1"/>
              <a:t>adress</a:t>
            </a:r>
            <a:r>
              <a:rPr lang="fi-FI" dirty="0"/>
              <a:t> via </a:t>
            </a:r>
            <a:r>
              <a:rPr lang="fi-FI" dirty="0" err="1"/>
              <a:t>vilken</a:t>
            </a:r>
            <a:r>
              <a:rPr lang="fi-FI" dirty="0"/>
              <a:t> </a:t>
            </a:r>
            <a:r>
              <a:rPr lang="fi-FI" dirty="0" err="1"/>
              <a:t>man</a:t>
            </a:r>
            <a:r>
              <a:rPr lang="fi-FI" dirty="0"/>
              <a:t> </a:t>
            </a:r>
            <a:r>
              <a:rPr lang="fi-FI" dirty="0" err="1"/>
              <a:t>kan</a:t>
            </a:r>
            <a:r>
              <a:rPr lang="fi-FI" dirty="0"/>
              <a:t> </a:t>
            </a:r>
            <a:r>
              <a:rPr lang="fi-FI" dirty="0" err="1"/>
              <a:t>göra</a:t>
            </a:r>
            <a:r>
              <a:rPr lang="fi-FI" dirty="0"/>
              <a:t> </a:t>
            </a:r>
            <a:r>
              <a:rPr lang="fi-FI" dirty="0" err="1"/>
              <a:t>anonyma</a:t>
            </a:r>
            <a:r>
              <a:rPr lang="fi-FI" dirty="0"/>
              <a:t> </a:t>
            </a:r>
            <a:r>
              <a:rPr lang="fi-FI" dirty="0" err="1"/>
              <a:t>anmälningar</a:t>
            </a:r>
            <a:r>
              <a:rPr lang="fi-FI" dirty="0"/>
              <a:t> </a:t>
            </a:r>
            <a:r>
              <a:rPr lang="fi-FI" dirty="0" err="1"/>
              <a:t>om</a:t>
            </a:r>
            <a:r>
              <a:rPr lang="fi-FI" dirty="0"/>
              <a:t> ev. </a:t>
            </a:r>
            <a:r>
              <a:rPr lang="fi-FI" dirty="0" err="1"/>
              <a:t>missbruk</a:t>
            </a:r>
            <a:r>
              <a:rPr lang="fi-FI" dirty="0"/>
              <a:t> </a:t>
            </a:r>
            <a:r>
              <a:rPr lang="fi-FI" dirty="0" err="1"/>
              <a:t>inom</a:t>
            </a:r>
            <a:r>
              <a:rPr lang="fi-FI" dirty="0"/>
              <a:t> FRK</a:t>
            </a:r>
            <a:r>
              <a:rPr lang="fi-FI" b="0" dirty="0"/>
              <a:t> (</a:t>
            </a:r>
            <a:r>
              <a:rPr lang="fi-FI" sz="1200" b="0" dirty="0">
                <a:latin typeface="+mn-lt"/>
              </a:rPr>
              <a:t>https://www.rodakorset.fi/anmalan-om-missbruk/).</a:t>
            </a:r>
            <a:endParaRPr lang="fi-FI" b="0" dirty="0"/>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20</a:t>
            </a:fld>
            <a:endParaRPr lang="fi-FI" dirty="0"/>
          </a:p>
        </p:txBody>
      </p:sp>
    </p:spTree>
    <p:extLst>
      <p:ext uri="{BB962C8B-B14F-4D97-AF65-F5344CB8AC3E}">
        <p14:creationId xmlns:p14="http://schemas.microsoft.com/office/powerpoint/2010/main" val="3257066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kern="1200" dirty="0">
                <a:solidFill>
                  <a:schemeClr val="tx1"/>
                </a:solidFill>
                <a:effectLst/>
                <a:latin typeface="+mn-lt"/>
                <a:ea typeface="+mn-ea"/>
                <a:cs typeface="+mn-cs"/>
              </a:rPr>
              <a:t>Exempel på frivilligverksamhet.</a:t>
            </a:r>
            <a:r>
              <a:rPr lang="fi-FI" sz="1200" kern="1200" dirty="0">
                <a:solidFill>
                  <a:schemeClr val="tx1"/>
                </a:solidFill>
                <a:effectLst/>
                <a:latin typeface="+mn-lt"/>
                <a:ea typeface="+mn-ea"/>
                <a:cs typeface="+mn-cs"/>
              </a:rPr>
              <a:t> </a:t>
            </a:r>
            <a:r>
              <a:rPr lang="sv-FI" sz="1200" kern="1200" dirty="0">
                <a:solidFill>
                  <a:schemeClr val="tx1"/>
                </a:solidFill>
                <a:effectLst/>
                <a:latin typeface="+mn-lt"/>
                <a:ea typeface="+mn-ea"/>
                <a:cs typeface="+mn-cs"/>
              </a:rPr>
              <a:t>Här kan du lägga till några exempel på lokal verksamhet och samtidigt ta bort de allmänna exemplen.</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När deltagarna i början av kurstillfället presenterade sig sammanställde utbildaren deltagarnas intressen och den verksamhet som de ville ha mer information om på blädderblocket. I det här skedet av utbildningen ber utbildaren deltagarna att precisera och göra tillägg i listan. Det är viktigt att deltagarnas intresse för en viss verksamhetsform inte avtar, även om avdelningen för tillfället inte skulle erbjuda verksamhetsformen i fråga. </a:t>
            </a: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Utbildaren och avdelningens representant(er) uppmuntrar deltagarna att gå med i någon liknande verksamhet eller berättar öppet om verksamheten på en närliggande avdelning om den erbjuds där. </a:t>
            </a:r>
            <a:endParaRPr lang="fi-FI"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9D1C9AF-C8A2-E248-9C2D-AAFE8E0C60B5}" type="slidenum">
              <a:rPr lang="fi-FI" smtClean="0"/>
              <a:t>21</a:t>
            </a:fld>
            <a:endParaRPr lang="fi-FI" dirty="0"/>
          </a:p>
        </p:txBody>
      </p:sp>
    </p:spTree>
    <p:extLst>
      <p:ext uri="{BB962C8B-B14F-4D97-AF65-F5344CB8AC3E}">
        <p14:creationId xmlns:p14="http://schemas.microsoft.com/office/powerpoint/2010/main" val="1763696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kern="1200" dirty="0">
                <a:solidFill>
                  <a:schemeClr val="tx1"/>
                </a:solidFill>
                <a:effectLst/>
                <a:latin typeface="+mn-lt"/>
                <a:ea typeface="+mn-ea"/>
                <a:cs typeface="+mn-cs"/>
              </a:rPr>
              <a:t>På de följande sex bilderna finns en lista över olika former av frivilligverksamhet. Listan är inte uttömmande och flera funktioner finns flera gånger. </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Du kan fritt redigera listorna så att de passar dig själv och ditt område. </a:t>
            </a:r>
            <a:endParaRPr lang="fi-FI" sz="1200" kern="1200" dirty="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22</a:t>
            </a:fld>
            <a:endParaRPr lang="fi-FI" dirty="0"/>
          </a:p>
        </p:txBody>
      </p:sp>
    </p:spTree>
    <p:extLst>
      <p:ext uri="{BB962C8B-B14F-4D97-AF65-F5344CB8AC3E}">
        <p14:creationId xmlns:p14="http://schemas.microsoft.com/office/powerpoint/2010/main" val="2202780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sv-FI" sz="1200" b="0" i="0" u="none" strike="noStrike" kern="1200" dirty="0">
                <a:solidFill>
                  <a:schemeClr val="tx1"/>
                </a:solidFill>
                <a:effectLst/>
                <a:latin typeface="+mn-lt"/>
                <a:ea typeface="+mn-ea"/>
                <a:cs typeface="+mn-cs"/>
              </a:rPr>
              <a:t>Bilden kan visas i början av utbildningen, när utbildaren informerar om praktiska saker och deltagarna lär känna varandra. Utbildaren kan alternativt eller även visa en video om följande bild. </a:t>
            </a:r>
            <a:r>
              <a:rPr lang="en-US" sz="1200" b="0" i="0" kern="1200" dirty="0">
                <a:solidFill>
                  <a:schemeClr val="tx1"/>
                </a:solidFill>
                <a:effectLst/>
                <a:latin typeface="+mn-lt"/>
                <a:ea typeface="+mn-ea"/>
                <a:cs typeface="+mn-cs"/>
              </a:rPr>
              <a:t>​</a:t>
            </a:r>
          </a:p>
          <a:p>
            <a:pPr rtl="0" fontAlgn="base"/>
            <a:endParaRPr lang="sv-FI" sz="1200" b="0" i="0" u="none" strike="noStrike" kern="1200" dirty="0">
              <a:solidFill>
                <a:schemeClr val="tx1"/>
              </a:solidFill>
              <a:effectLst/>
              <a:latin typeface="+mn-lt"/>
              <a:ea typeface="+mn-ea"/>
              <a:cs typeface="+mn-cs"/>
            </a:endParaRPr>
          </a:p>
          <a:p>
            <a:pPr rtl="0" fontAlgn="base"/>
            <a:r>
              <a:rPr lang="sv-FI" sz="1200" b="0" i="0" u="none" strike="noStrike" kern="1200" dirty="0">
                <a:solidFill>
                  <a:schemeClr val="tx1"/>
                </a:solidFill>
                <a:effectLst/>
                <a:latin typeface="+mn-lt"/>
                <a:ea typeface="+mn-ea"/>
                <a:cs typeface="+mn-cs"/>
              </a:rPr>
              <a:t>Deltagarna får presentera sig för och lära känna varandra. </a:t>
            </a:r>
            <a:r>
              <a:rPr lang="en-US" sz="1200" b="0" i="0" kern="1200" dirty="0">
                <a:solidFill>
                  <a:schemeClr val="tx1"/>
                </a:solidFill>
                <a:effectLst/>
                <a:latin typeface="+mn-lt"/>
                <a:ea typeface="+mn-ea"/>
                <a:cs typeface="+mn-cs"/>
              </a:rPr>
              <a:t>​</a:t>
            </a:r>
          </a:p>
          <a:p>
            <a:pPr rtl="0" fontAlgn="base"/>
            <a:r>
              <a:rPr lang="sv-FI"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sv-FI" sz="1200" b="0" i="0" u="sng" kern="1200" dirty="0">
                <a:solidFill>
                  <a:schemeClr val="tx1"/>
                </a:solidFill>
                <a:effectLst/>
                <a:latin typeface="+mn-lt"/>
                <a:ea typeface="+mn-ea"/>
                <a:cs typeface="+mn-cs"/>
              </a:rPr>
              <a:t>ÖVNING: Utbildaren använder följande övningar eller motsvarande övningar som hen känner till:</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sv-FI" sz="1200" b="0" i="0" u="none" strike="noStrike" kern="1200" dirty="0">
                <a:solidFill>
                  <a:schemeClr val="tx1"/>
                </a:solidFill>
                <a:effectLst/>
                <a:latin typeface="+mn-lt"/>
                <a:ea typeface="+mn-ea"/>
                <a:cs typeface="+mn-cs"/>
              </a:rPr>
              <a:t>Be deltagarna att ställa sig i en rad enligt när de anmälde sig till kursen. </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sv-FI" sz="1200" b="0" i="0" u="none" strike="noStrike" kern="1200" dirty="0">
                <a:solidFill>
                  <a:schemeClr val="tx1"/>
                </a:solidFill>
                <a:effectLst/>
                <a:latin typeface="+mn-lt"/>
                <a:ea typeface="+mn-ea"/>
                <a:cs typeface="+mn-cs"/>
              </a:rPr>
              <a:t>Be deltagarna att ställa sig på en imaginär karta över orten ange från vilken by/gata de kommer och vilket hus de bor i. Syftet är att se från vilka områden deltagarna kommer och om de eventuellt hittar någon granne eller liknande på kursen. </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sv-FI" sz="1200" b="0" i="0" u="none" strike="noStrike" kern="1200" dirty="0">
                <a:solidFill>
                  <a:schemeClr val="tx1"/>
                </a:solidFill>
                <a:effectLst/>
                <a:latin typeface="+mn-lt"/>
                <a:ea typeface="+mn-ea"/>
                <a:cs typeface="+mn-cs"/>
              </a:rPr>
              <a:t>Be deltagarna att diskutera med personen bredvid: vem är du, varifrån kommer du och vilka frivilliguppdrag är du intresserad av?</a:t>
            </a:r>
            <a:r>
              <a:rPr lang="en-US" sz="1200" b="0" i="0" kern="1200" dirty="0">
                <a:solidFill>
                  <a:schemeClr val="tx1"/>
                </a:solidFill>
                <a:effectLst/>
                <a:latin typeface="+mn-lt"/>
                <a:ea typeface="+mn-ea"/>
                <a:cs typeface="+mn-cs"/>
              </a:rPr>
              <a:t>​</a:t>
            </a: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sv-FI" sz="1200" b="0" i="0" u="none" strike="noStrike" kern="1200" dirty="0">
                <a:solidFill>
                  <a:schemeClr val="tx1"/>
                </a:solidFill>
                <a:effectLst/>
                <a:latin typeface="+mn-lt"/>
                <a:ea typeface="+mn-ea"/>
                <a:cs typeface="+mn-cs"/>
              </a:rPr>
              <a:t>I samband med genomgången av övningen presenterar sig deltagarna och berättar hur de fick veta om kursen. Utbildaren ber deltagarna att berätta om sina förväntningar på och önskemål om kursen.  Under övningen antecknar utbildaren på ett blädderblock vilka av Röda Korsets teman som deltagarna är intresserade av och vad de vill ha mer information om. Under kursens gång försöker utbildaren se till att dessa önskemål uppfylls.</a:t>
            </a:r>
            <a:r>
              <a:rPr lang="en-US" sz="1200" b="0" i="0" u="none" strike="noStrike"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3</a:t>
            </a:fld>
            <a:endParaRPr lang="fi-FI" dirty="0"/>
          </a:p>
        </p:txBody>
      </p:sp>
    </p:spTree>
    <p:extLst>
      <p:ext uri="{BB962C8B-B14F-4D97-AF65-F5344CB8AC3E}">
        <p14:creationId xmlns:p14="http://schemas.microsoft.com/office/powerpoint/2010/main" val="1637694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23</a:t>
            </a:fld>
            <a:endParaRPr lang="fi-FI" dirty="0"/>
          </a:p>
        </p:txBody>
      </p:sp>
    </p:spTree>
    <p:extLst>
      <p:ext uri="{BB962C8B-B14F-4D97-AF65-F5344CB8AC3E}">
        <p14:creationId xmlns:p14="http://schemas.microsoft.com/office/powerpoint/2010/main" val="3355709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24</a:t>
            </a:fld>
            <a:endParaRPr lang="fi-FI" dirty="0"/>
          </a:p>
        </p:txBody>
      </p:sp>
    </p:spTree>
    <p:extLst>
      <p:ext uri="{BB962C8B-B14F-4D97-AF65-F5344CB8AC3E}">
        <p14:creationId xmlns:p14="http://schemas.microsoft.com/office/powerpoint/2010/main" val="3241716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28</a:t>
            </a:fld>
            <a:endParaRPr lang="fi-FI" dirty="0"/>
          </a:p>
        </p:txBody>
      </p:sp>
    </p:spTree>
    <p:extLst>
      <p:ext uri="{BB962C8B-B14F-4D97-AF65-F5344CB8AC3E}">
        <p14:creationId xmlns:p14="http://schemas.microsoft.com/office/powerpoint/2010/main" val="3266558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kern="1200" dirty="0">
                <a:solidFill>
                  <a:schemeClr val="tx1"/>
                </a:solidFill>
                <a:effectLst/>
                <a:latin typeface="+mn-lt"/>
                <a:ea typeface="+mn-ea"/>
                <a:cs typeface="+mn-cs"/>
              </a:rPr>
              <a:t>I det här skedet är det bra att kontrollera om deltagarna ännu har några frågor och berätta att det är möjligt att be avdelningens representanter om mer information även efter kursen. </a:t>
            </a:r>
            <a:endParaRPr lang="fi-FI" sz="1200" kern="1200" dirty="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29</a:t>
            </a:fld>
            <a:endParaRPr lang="fi-FI" dirty="0"/>
          </a:p>
        </p:txBody>
      </p:sp>
    </p:spTree>
    <p:extLst>
      <p:ext uri="{BB962C8B-B14F-4D97-AF65-F5344CB8AC3E}">
        <p14:creationId xmlns:p14="http://schemas.microsoft.com/office/powerpoint/2010/main" val="2168522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kern="1200" dirty="0">
                <a:solidFill>
                  <a:schemeClr val="tx1"/>
                </a:solidFill>
                <a:effectLst/>
                <a:latin typeface="+mn-lt"/>
                <a:ea typeface="+mn-ea"/>
                <a:cs typeface="+mn-cs"/>
              </a:rPr>
              <a:t>Om det finns gott om tid under utbildningen och deltagarna är intresserade kan utbildaren projicera ingångssidan till OMA från sin dator och ge deltagarna möjlighet att under kursens gång registrera sig i OMA med sina mobiltelefoner. Om det här inte är möjligt visar utbildaren med hjälp av en dator och videokanon hur OMA Röda Korset ser ut, hur man kommer dit och vad som finns där. </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Under presentationen av OMA visar utbildaren den aktuella avdelningens vy och uppgifter i OMA.  Om avdelningen i fråga inte finns i OMA visar utbildaren avdelningens kontaktuppgifter på </a:t>
            </a:r>
            <a:r>
              <a:rPr lang="sv-FI" sz="1200" kern="1200" dirty="0" err="1">
                <a:solidFill>
                  <a:schemeClr val="tx1"/>
                </a:solidFill>
                <a:effectLst/>
                <a:latin typeface="+mn-lt"/>
                <a:ea typeface="+mn-ea"/>
                <a:cs typeface="+mn-cs"/>
              </a:rPr>
              <a:t>RedNet</a:t>
            </a:r>
            <a:r>
              <a:rPr lang="sv-FI" sz="1200" kern="1200" dirty="0">
                <a:solidFill>
                  <a:schemeClr val="tx1"/>
                </a:solidFill>
                <a:effectLst/>
                <a:latin typeface="+mn-lt"/>
                <a:ea typeface="+mn-ea"/>
                <a:cs typeface="+mn-cs"/>
              </a:rPr>
              <a:t>.</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Uppmuntra deltagarna att ansluta sig till OMA och betona att registrering där inte orsakar någon reklam- eller meddelandeflod i deras e-post. Berätta att OMA Röda Korset sammanställer hela Finlands Röda Kors verksamhet och evenemang på ett och samma ställe. Anmälan till kurser, utbildningar och annan verksamhet görs via OMA. Genom att skapa en profil får du information om verksamhet nära dig, men registreringen förbinder dig inte ännu till något.</a:t>
            </a:r>
            <a:endParaRPr lang="fi-FI" sz="1200" kern="1200" dirty="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30</a:t>
            </a:fld>
            <a:endParaRPr lang="fi-FI" dirty="0"/>
          </a:p>
        </p:txBody>
      </p:sp>
    </p:spTree>
    <p:extLst>
      <p:ext uri="{BB962C8B-B14F-4D97-AF65-F5344CB8AC3E}">
        <p14:creationId xmlns:p14="http://schemas.microsoft.com/office/powerpoint/2010/main" val="3990374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kern="1200" dirty="0">
                <a:solidFill>
                  <a:schemeClr val="tx1"/>
                </a:solidFill>
                <a:effectLst/>
                <a:latin typeface="+mn-lt"/>
                <a:ea typeface="+mn-ea"/>
                <a:cs typeface="+mn-cs"/>
              </a:rPr>
              <a:t>Man kan följa Röda Korsets verksamhet </a:t>
            </a:r>
            <a:endParaRPr lang="fi-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på webbplatsen rodakorset.fi </a:t>
            </a:r>
            <a:endParaRPr lang="fi-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i sociala medier (Facebook, </a:t>
            </a:r>
            <a:r>
              <a:rPr lang="sv-FI" sz="1200" kern="1200" dirty="0" err="1">
                <a:solidFill>
                  <a:schemeClr val="tx1"/>
                </a:solidFill>
                <a:effectLst/>
                <a:latin typeface="+mn-lt"/>
                <a:ea typeface="+mn-ea"/>
                <a:cs typeface="+mn-cs"/>
              </a:rPr>
              <a:t>Instagram</a:t>
            </a:r>
            <a:r>
              <a:rPr lang="sv-FI" sz="1200" kern="1200" dirty="0">
                <a:solidFill>
                  <a:schemeClr val="tx1"/>
                </a:solidFill>
                <a:effectLst/>
                <a:latin typeface="+mn-lt"/>
                <a:ea typeface="+mn-ea"/>
                <a:cs typeface="+mn-cs"/>
              </a:rPr>
              <a:t>, Twitter)</a:t>
            </a:r>
            <a:endParaRPr lang="fi-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via riksomfattande kanaler och webbplatser</a:t>
            </a:r>
            <a:endParaRPr lang="fi-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i regionala och verksamhetsspecifika sociala medier (Obs! </a:t>
            </a:r>
            <a:r>
              <a:rPr lang="sv-FI" sz="1200" b="1" kern="1200" dirty="0">
                <a:solidFill>
                  <a:schemeClr val="tx1"/>
                </a:solidFill>
                <a:effectLst/>
                <a:latin typeface="+mn-lt"/>
                <a:ea typeface="+mn-ea"/>
                <a:cs typeface="+mn-cs"/>
              </a:rPr>
              <a:t>Lägg till </a:t>
            </a:r>
            <a:r>
              <a:rPr lang="sv-FI" sz="1200" b="1" kern="1200" dirty="0" err="1">
                <a:solidFill>
                  <a:schemeClr val="tx1"/>
                </a:solidFill>
                <a:effectLst/>
                <a:latin typeface="+mn-lt"/>
                <a:ea typeface="+mn-ea"/>
                <a:cs typeface="+mn-cs"/>
              </a:rPr>
              <a:t>skärmdumpar</a:t>
            </a:r>
            <a:r>
              <a:rPr lang="sv-FI" sz="1200" b="1" kern="1200" dirty="0">
                <a:solidFill>
                  <a:schemeClr val="tx1"/>
                </a:solidFill>
                <a:effectLst/>
                <a:latin typeface="+mn-lt"/>
                <a:ea typeface="+mn-ea"/>
                <a:cs typeface="+mn-cs"/>
              </a:rPr>
              <a:t> av distriktets, avdelningens och aktionsgruppernas sociala medier som exempel).</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Uppmuntra deltagarna att publicera inlägg om och bilder på sina frivilliguppdrag eller donationer i sociala medier. </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Påminn om att de ska be om tillstånd av personerna i bilderna innan de publicerar samt iakttar särskild försiktighet när det gäller minderåriga och be om vårdnadshavarnas tillstånd. I hjälpsituationer ska hjälpmottagarens personliga integritet respekteras. </a:t>
            </a:r>
            <a:endParaRPr lang="fi-FI" sz="1200" kern="1200" dirty="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31</a:t>
            </a:fld>
            <a:endParaRPr lang="fi-FI" dirty="0"/>
          </a:p>
        </p:txBody>
      </p:sp>
    </p:spTree>
    <p:extLst>
      <p:ext uri="{BB962C8B-B14F-4D97-AF65-F5344CB8AC3E}">
        <p14:creationId xmlns:p14="http://schemas.microsoft.com/office/powerpoint/2010/main" val="2171860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b="1" kern="1200" dirty="0">
                <a:solidFill>
                  <a:schemeClr val="tx1"/>
                </a:solidFill>
                <a:effectLst/>
                <a:latin typeface="+mn-lt"/>
                <a:ea typeface="+mn-ea"/>
                <a:cs typeface="+mn-cs"/>
              </a:rPr>
              <a:t>OBS! Utbildaren gör upp listan i förväg tillsammans med avdelningens representanter.</a:t>
            </a:r>
            <a:endParaRPr lang="fi-FI" sz="1200" kern="1200" dirty="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32</a:t>
            </a:fld>
            <a:endParaRPr lang="fi-FI" dirty="0"/>
          </a:p>
        </p:txBody>
      </p:sp>
    </p:spTree>
    <p:extLst>
      <p:ext uri="{BB962C8B-B14F-4D97-AF65-F5344CB8AC3E}">
        <p14:creationId xmlns:p14="http://schemas.microsoft.com/office/powerpoint/2010/main" val="2924853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Bild: Joonas Brandt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r>
              <a:rPr lang="sv-FI" sz="1200" u="sng" kern="1200" dirty="0">
                <a:solidFill>
                  <a:schemeClr val="tx1"/>
                </a:solidFill>
                <a:effectLst/>
                <a:latin typeface="+mn-lt"/>
                <a:ea typeface="+mn-ea"/>
                <a:cs typeface="+mn-cs"/>
              </a:rPr>
              <a:t>ÖVNING: Tankekarta</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Utbildaren ber deltagarna att skriva ner saker som de har lärt sig på kursen. Utbildaren förbereder en tankekarta på blädderblocket genom att skriva ”Röda Korset” i mitten med stora bokstäver. Om deltagarna är många kan utbildaren göra 2–3 tankekartor och dela in deltagarna i mindre grupper. I tur och ordning skriver deltagarna på blädderblocket och ser vad de andra har lärt sig. Man kan även koppla vad man själv har lärt sig till det som någon annan deltagare har skrivit. </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 </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Till sist väljer utbildaren det mest lämpliga sättet att samla in respons på: </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 </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A) Genom att använda det bifogade responsformuläret i samband med tankekartan eller </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B) be deltagarna att ge respons genom att visa tummen upp eller ner.</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 </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I responsformuläret frågas bland annat: </a:t>
            </a:r>
            <a:endParaRPr lang="fi-FI"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FI" sz="1200" kern="1200" dirty="0">
                <a:solidFill>
                  <a:schemeClr val="tx1"/>
                </a:solidFill>
                <a:effectLst/>
                <a:latin typeface="+mn-lt"/>
                <a:ea typeface="+mn-ea"/>
                <a:cs typeface="+mn-cs"/>
              </a:rPr>
              <a:t>Var det värt att delta? </a:t>
            </a:r>
            <a:endParaRPr lang="fi-FI"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FI" sz="1200" kern="1200" dirty="0">
                <a:solidFill>
                  <a:schemeClr val="tx1"/>
                </a:solidFill>
                <a:effectLst/>
                <a:latin typeface="+mn-lt"/>
                <a:ea typeface="+mn-ea"/>
                <a:cs typeface="+mn-cs"/>
              </a:rPr>
              <a:t>Hittade du ditt eget sätt att verka inom Röda Korset? </a:t>
            </a:r>
            <a:endParaRPr lang="fi-FI"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FI" sz="1200" kern="1200" dirty="0">
                <a:solidFill>
                  <a:schemeClr val="tx1"/>
                </a:solidFill>
                <a:effectLst/>
                <a:latin typeface="+mn-lt"/>
                <a:ea typeface="+mn-ea"/>
                <a:cs typeface="+mn-cs"/>
              </a:rPr>
              <a:t>Vet du hur du kan fortsätta som frivillig? </a:t>
            </a:r>
            <a:endParaRPr lang="fi-FI" sz="1200" kern="1200" dirty="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33</a:t>
            </a:fld>
            <a:endParaRPr lang="fi-FI"/>
          </a:p>
        </p:txBody>
      </p:sp>
    </p:spTree>
    <p:extLst>
      <p:ext uri="{BB962C8B-B14F-4D97-AF65-F5344CB8AC3E}">
        <p14:creationId xmlns:p14="http://schemas.microsoft.com/office/powerpoint/2010/main" val="1551137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kern="1200" dirty="0">
                <a:solidFill>
                  <a:schemeClr val="tx1"/>
                </a:solidFill>
                <a:effectLst/>
                <a:latin typeface="+mn-lt"/>
                <a:ea typeface="+mn-ea"/>
                <a:cs typeface="+mn-cs"/>
              </a:rPr>
              <a:t>OBS! Göm/radera bilden i fråga om du inte visar någon video för deltagarna. </a:t>
            </a:r>
            <a:endParaRPr lang="fi-FI" sz="1200" kern="1200" dirty="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4</a:t>
            </a:fld>
            <a:endParaRPr lang="fi-FI" dirty="0"/>
          </a:p>
        </p:txBody>
      </p:sp>
    </p:spTree>
    <p:extLst>
      <p:ext uri="{BB962C8B-B14F-4D97-AF65-F5344CB8AC3E}">
        <p14:creationId xmlns:p14="http://schemas.microsoft.com/office/powerpoint/2010/main" val="132081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kern="1200" dirty="0">
                <a:solidFill>
                  <a:schemeClr val="tx1"/>
                </a:solidFill>
                <a:effectLst/>
                <a:latin typeface="+mn-lt"/>
                <a:ea typeface="+mn-ea"/>
                <a:cs typeface="+mn-cs"/>
              </a:rPr>
              <a:t>Organisationens historia gås igenom med hjälp av videon ”Story </a:t>
            </a:r>
            <a:r>
              <a:rPr lang="sv-FI" sz="1200" kern="1200" dirty="0" err="1">
                <a:solidFill>
                  <a:schemeClr val="tx1"/>
                </a:solidFill>
                <a:effectLst/>
                <a:latin typeface="+mn-lt"/>
                <a:ea typeface="+mn-ea"/>
                <a:cs typeface="+mn-cs"/>
              </a:rPr>
              <a:t>of</a:t>
            </a:r>
            <a:r>
              <a:rPr lang="sv-FI" sz="1200" kern="1200" dirty="0">
                <a:solidFill>
                  <a:schemeClr val="tx1"/>
                </a:solidFill>
                <a:effectLst/>
                <a:latin typeface="+mn-lt"/>
                <a:ea typeface="+mn-ea"/>
                <a:cs typeface="+mn-cs"/>
              </a:rPr>
              <a:t> an </a:t>
            </a:r>
            <a:r>
              <a:rPr lang="sv-FI" sz="1200" kern="1200" dirty="0" err="1">
                <a:solidFill>
                  <a:schemeClr val="tx1"/>
                </a:solidFill>
                <a:effectLst/>
                <a:latin typeface="+mn-lt"/>
                <a:ea typeface="+mn-ea"/>
                <a:cs typeface="+mn-cs"/>
              </a:rPr>
              <a:t>idea</a:t>
            </a:r>
            <a:r>
              <a:rPr lang="sv-FI" sz="1200" kern="1200" dirty="0">
                <a:solidFill>
                  <a:schemeClr val="tx1"/>
                </a:solidFill>
                <a:effectLst/>
                <a:latin typeface="+mn-lt"/>
                <a:ea typeface="+mn-ea"/>
                <a:cs typeface="+mn-cs"/>
              </a:rPr>
              <a:t>”, de första 3:32 minuterna.</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Efter videon går utbildaren igenom den tillsammans med deltagarna, till exempel med hjälp av följande frågor: </a:t>
            </a:r>
            <a:endParaRPr lang="fi-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Vad var särskilt revolutionerande med Henry </a:t>
            </a:r>
            <a:r>
              <a:rPr lang="sv-FI" sz="1200" kern="1200" dirty="0" err="1">
                <a:solidFill>
                  <a:schemeClr val="tx1"/>
                </a:solidFill>
                <a:effectLst/>
                <a:latin typeface="+mn-lt"/>
                <a:ea typeface="+mn-ea"/>
                <a:cs typeface="+mn-cs"/>
              </a:rPr>
              <a:t>Dunants</a:t>
            </a:r>
            <a:r>
              <a:rPr lang="sv-FI" sz="1200" kern="1200" dirty="0">
                <a:solidFill>
                  <a:schemeClr val="tx1"/>
                </a:solidFill>
                <a:effectLst/>
                <a:latin typeface="+mn-lt"/>
                <a:ea typeface="+mn-ea"/>
                <a:cs typeface="+mn-cs"/>
              </a:rPr>
              <a:t> idé? (Svar: hjälpandets neutralitet) </a:t>
            </a:r>
            <a:endParaRPr lang="fi-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Väckte videon känslor? Hurdana?</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Röda Korset föddes för 150 år sedan på initiativ av den schweiziska affärsmannen Henry </a:t>
            </a:r>
            <a:r>
              <a:rPr lang="sv-FI" sz="1200" kern="1200" dirty="0" err="1">
                <a:solidFill>
                  <a:schemeClr val="tx1"/>
                </a:solidFill>
                <a:effectLst/>
                <a:latin typeface="+mn-lt"/>
                <a:ea typeface="+mn-ea"/>
                <a:cs typeface="+mn-cs"/>
              </a:rPr>
              <a:t>Dunant</a:t>
            </a:r>
            <a:r>
              <a:rPr lang="sv-FI" sz="1200" kern="1200" dirty="0">
                <a:solidFill>
                  <a:schemeClr val="tx1"/>
                </a:solidFill>
                <a:effectLst/>
                <a:latin typeface="+mn-lt"/>
                <a:ea typeface="+mn-ea"/>
                <a:cs typeface="+mn-cs"/>
              </a:rPr>
              <a:t>, som på nära håll hade sett de grymma konsekvenserna av krig. Utifrån </a:t>
            </a:r>
            <a:r>
              <a:rPr lang="sv-FI" sz="1200" kern="1200" dirty="0" err="1">
                <a:solidFill>
                  <a:schemeClr val="tx1"/>
                </a:solidFill>
                <a:effectLst/>
                <a:latin typeface="+mn-lt"/>
                <a:ea typeface="+mn-ea"/>
                <a:cs typeface="+mn-cs"/>
              </a:rPr>
              <a:t>Dunants</a:t>
            </a:r>
            <a:r>
              <a:rPr lang="sv-FI" sz="1200" kern="1200" dirty="0">
                <a:solidFill>
                  <a:schemeClr val="tx1"/>
                </a:solidFill>
                <a:effectLst/>
                <a:latin typeface="+mn-lt"/>
                <a:ea typeface="+mn-ea"/>
                <a:cs typeface="+mn-cs"/>
              </a:rPr>
              <a:t> idéer lade man redan då även grunden för internationell humanitär rätt: de första så kallade Genève-avtalen för att skydda offren och de som hjälper dem. </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Henry </a:t>
            </a:r>
            <a:r>
              <a:rPr lang="sv-FI" sz="1200" kern="1200" dirty="0" err="1">
                <a:solidFill>
                  <a:schemeClr val="tx1"/>
                </a:solidFill>
                <a:effectLst/>
                <a:latin typeface="+mn-lt"/>
                <a:ea typeface="+mn-ea"/>
                <a:cs typeface="+mn-cs"/>
              </a:rPr>
              <a:t>Dunant</a:t>
            </a:r>
            <a:r>
              <a:rPr lang="sv-FI" sz="1200" kern="1200" dirty="0">
                <a:solidFill>
                  <a:schemeClr val="tx1"/>
                </a:solidFill>
                <a:effectLst/>
                <a:latin typeface="+mn-lt"/>
                <a:ea typeface="+mn-ea"/>
                <a:cs typeface="+mn-cs"/>
              </a:rPr>
              <a:t> anlände till slaget mellan Österrike och Frankrike vid </a:t>
            </a:r>
            <a:r>
              <a:rPr lang="sv-FI" sz="1200" kern="1200" dirty="0" err="1">
                <a:solidFill>
                  <a:schemeClr val="tx1"/>
                </a:solidFill>
                <a:effectLst/>
                <a:latin typeface="+mn-lt"/>
                <a:ea typeface="+mn-ea"/>
                <a:cs typeface="+mn-cs"/>
              </a:rPr>
              <a:t>Solferino</a:t>
            </a:r>
            <a:r>
              <a:rPr lang="sv-FI" sz="1200" kern="1200" dirty="0">
                <a:solidFill>
                  <a:schemeClr val="tx1"/>
                </a:solidFill>
                <a:effectLst/>
                <a:latin typeface="+mn-lt"/>
                <a:ea typeface="+mn-ea"/>
                <a:cs typeface="+mn-cs"/>
              </a:rPr>
              <a:t> i Italien år 1859 och såg 40 000 döda eller skadade män på slagfältet. Han åkte till närmaste by, </a:t>
            </a:r>
            <a:r>
              <a:rPr lang="sv-FI" sz="1200" kern="1200" dirty="0" err="1">
                <a:solidFill>
                  <a:schemeClr val="tx1"/>
                </a:solidFill>
                <a:effectLst/>
                <a:latin typeface="+mn-lt"/>
                <a:ea typeface="+mn-ea"/>
                <a:cs typeface="+mn-cs"/>
              </a:rPr>
              <a:t>Castiglione</a:t>
            </a:r>
            <a:r>
              <a:rPr lang="sv-FI" sz="1200" kern="1200" dirty="0">
                <a:solidFill>
                  <a:schemeClr val="tx1"/>
                </a:solidFill>
                <a:effectLst/>
                <a:latin typeface="+mn-lt"/>
                <a:ea typeface="+mn-ea"/>
                <a:cs typeface="+mn-cs"/>
              </a:rPr>
              <a:t>, för att be byborna om hjälp till soldaterna. </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Han skrev boken Ett minne från </a:t>
            </a:r>
            <a:r>
              <a:rPr lang="sv-FI" sz="1200" kern="1200" dirty="0" err="1">
                <a:solidFill>
                  <a:schemeClr val="tx1"/>
                </a:solidFill>
                <a:effectLst/>
                <a:latin typeface="+mn-lt"/>
                <a:ea typeface="+mn-ea"/>
                <a:cs typeface="+mn-cs"/>
              </a:rPr>
              <a:t>Solferino</a:t>
            </a:r>
            <a:r>
              <a:rPr lang="sv-FI" sz="1200" kern="1200" dirty="0">
                <a:solidFill>
                  <a:schemeClr val="tx1"/>
                </a:solidFill>
                <a:effectLst/>
                <a:latin typeface="+mn-lt"/>
                <a:ea typeface="+mn-ea"/>
                <a:cs typeface="+mn-cs"/>
              </a:rPr>
              <a:t> (1862), där han för första gången beskrev krigets grymheter såsom en vanlig soldat ser dem. I boken presenterade </a:t>
            </a:r>
            <a:r>
              <a:rPr lang="sv-FI" sz="1200" kern="1200" dirty="0" err="1">
                <a:solidFill>
                  <a:schemeClr val="tx1"/>
                </a:solidFill>
                <a:effectLst/>
                <a:latin typeface="+mn-lt"/>
                <a:ea typeface="+mn-ea"/>
                <a:cs typeface="+mn-cs"/>
              </a:rPr>
              <a:t>Dunant</a:t>
            </a:r>
            <a:r>
              <a:rPr lang="sv-FI" sz="1200" kern="1200" dirty="0">
                <a:solidFill>
                  <a:schemeClr val="tx1"/>
                </a:solidFill>
                <a:effectLst/>
                <a:latin typeface="+mn-lt"/>
                <a:ea typeface="+mn-ea"/>
                <a:cs typeface="+mn-cs"/>
              </a:rPr>
              <a:t> sin idé om att grunda en internationell organisation redan i fredstid och upprätta ett internationellt avtal för att skydda de skadade och de som tar hand om dem. </a:t>
            </a:r>
          </a:p>
          <a:p>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År 1863 grundades en kommitté i Genève med representanter från 16 länder för att genomföra </a:t>
            </a:r>
            <a:r>
              <a:rPr lang="sv-FI" sz="1200" kern="1200" dirty="0" err="1">
                <a:solidFill>
                  <a:schemeClr val="tx1"/>
                </a:solidFill>
                <a:effectLst/>
                <a:latin typeface="+mn-lt"/>
                <a:ea typeface="+mn-ea"/>
                <a:cs typeface="+mn-cs"/>
              </a:rPr>
              <a:t>Dunants</a:t>
            </a:r>
            <a:r>
              <a:rPr lang="sv-FI" sz="1200" kern="1200" dirty="0">
                <a:solidFill>
                  <a:schemeClr val="tx1"/>
                </a:solidFill>
                <a:effectLst/>
                <a:latin typeface="+mn-lt"/>
                <a:ea typeface="+mn-ea"/>
                <a:cs typeface="+mn-cs"/>
              </a:rPr>
              <a:t> idéer. Kommittén föreslog att 1) symbolen för den medicinska vården skulle vara ett rött kors på vit botten, 2) nationella biståndsföreningar grundas i varje land och 3) regeringarna ger dessa föreningar sitt stöd och beskydd. </a:t>
            </a:r>
            <a:r>
              <a:rPr lang="sv-FI" sz="1200" i="1" kern="1200" dirty="0">
                <a:solidFill>
                  <a:schemeClr val="tx1"/>
                </a:solidFill>
                <a:effectLst/>
                <a:latin typeface="+mn-lt"/>
                <a:ea typeface="+mn-ea"/>
                <a:cs typeface="+mn-cs"/>
              </a:rPr>
              <a:t>ICRC</a:t>
            </a:r>
            <a:r>
              <a:rPr lang="sv-FI" sz="1200" kern="1200" dirty="0">
                <a:solidFill>
                  <a:schemeClr val="tx1"/>
                </a:solidFill>
                <a:effectLst/>
                <a:latin typeface="+mn-lt"/>
                <a:ea typeface="+mn-ea"/>
                <a:cs typeface="+mn-cs"/>
              </a:rPr>
              <a:t> föddes</a:t>
            </a:r>
            <a:r>
              <a:rPr lang="sv-FI" sz="1200" i="1" kern="1200" dirty="0">
                <a:solidFill>
                  <a:schemeClr val="tx1"/>
                </a:solidFill>
                <a:effectLst/>
                <a:latin typeface="+mn-lt"/>
                <a:ea typeface="+mn-ea"/>
                <a:cs typeface="+mn-cs"/>
              </a:rPr>
              <a:t> </a:t>
            </a:r>
            <a:r>
              <a:rPr lang="sv-FI" sz="1200" kern="1200" dirty="0">
                <a:solidFill>
                  <a:schemeClr val="tx1"/>
                </a:solidFill>
                <a:effectLst/>
                <a:latin typeface="+mn-lt"/>
                <a:ea typeface="+mn-ea"/>
                <a:cs typeface="+mn-cs"/>
              </a:rPr>
              <a:t>= Röda Korset föddes.</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År 1864 sammankallar den schweiziska regeringen på initiativ av kommittén en diplomatkonferens, där representanter från tolv länder godkände den första </a:t>
            </a:r>
            <a:r>
              <a:rPr lang="sv-FI" sz="1200" i="1" kern="1200" dirty="0">
                <a:solidFill>
                  <a:schemeClr val="tx1"/>
                </a:solidFill>
                <a:effectLst/>
                <a:latin typeface="+mn-lt"/>
                <a:ea typeface="+mn-ea"/>
                <a:cs typeface="+mn-cs"/>
              </a:rPr>
              <a:t>Genèvekonventionen</a:t>
            </a:r>
            <a:r>
              <a:rPr lang="sv-FI" sz="1200" kern="1200" dirty="0">
                <a:solidFill>
                  <a:schemeClr val="tx1"/>
                </a:solidFill>
                <a:effectLst/>
                <a:latin typeface="+mn-lt"/>
                <a:ea typeface="+mn-ea"/>
                <a:cs typeface="+mn-cs"/>
              </a:rPr>
              <a:t> = Den medicinska vårdens neutralitet och skydd erkändes, situationen för skadade och sjuka som hör till markstyrkorna förbättrades och det röda korset fastställdes som den medicinska vårdens skyddsmärke. </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Som trivial detalj kan nämnas att Henry </a:t>
            </a:r>
            <a:r>
              <a:rPr lang="sv-FI" sz="1200" kern="1200" dirty="0" err="1">
                <a:solidFill>
                  <a:schemeClr val="tx1"/>
                </a:solidFill>
                <a:effectLst/>
                <a:latin typeface="+mn-lt"/>
                <a:ea typeface="+mn-ea"/>
                <a:cs typeface="+mn-cs"/>
              </a:rPr>
              <a:t>Dunant</a:t>
            </a:r>
            <a:r>
              <a:rPr lang="sv-FI" sz="1200" kern="1200" dirty="0">
                <a:solidFill>
                  <a:schemeClr val="tx1"/>
                </a:solidFill>
                <a:effectLst/>
                <a:latin typeface="+mn-lt"/>
                <a:ea typeface="+mn-ea"/>
                <a:cs typeface="+mn-cs"/>
              </a:rPr>
              <a:t> år 1901 blev den första mottagaren av Nobels fredspris.</a:t>
            </a:r>
            <a:endParaRPr lang="fi-FI" sz="1200" kern="1200" dirty="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6</a:t>
            </a:fld>
            <a:endParaRPr lang="fi-FI" dirty="0"/>
          </a:p>
        </p:txBody>
      </p:sp>
    </p:spTree>
    <p:extLst>
      <p:ext uri="{BB962C8B-B14F-4D97-AF65-F5344CB8AC3E}">
        <p14:creationId xmlns:p14="http://schemas.microsoft.com/office/powerpoint/2010/main" val="576556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kern="1200" dirty="0">
                <a:solidFill>
                  <a:schemeClr val="tx1"/>
                </a:solidFill>
                <a:effectLst/>
                <a:latin typeface="+mn-lt"/>
                <a:ea typeface="+mn-ea"/>
                <a:cs typeface="+mn-cs"/>
              </a:rPr>
              <a:t>Visa en video om Finlands Röda Kors 140 verksamhetsår. Snabb reflektion tillsammans med deltagarna: </a:t>
            </a:r>
            <a:endParaRPr lang="fi-FI" sz="1200" kern="1200" dirty="0">
              <a:solidFill>
                <a:schemeClr val="tx1"/>
              </a:solidFill>
              <a:effectLst/>
              <a:latin typeface="+mn-lt"/>
              <a:ea typeface="+mn-ea"/>
              <a:cs typeface="+mn-cs"/>
            </a:endParaRPr>
          </a:p>
          <a:p>
            <a:pPr lvl="0"/>
            <a:endParaRPr lang="sv-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Blev du överraskad över något i Finlands Röda Kors historia? </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ALLT DU MÅSTE KOMMA IHÅG ATT SÄGA OM DENNA BILD (Åtminstone följande fyra punkter är bra att nämna).</a:t>
            </a:r>
            <a:endParaRPr lang="fi-FI" sz="1200" kern="1200" dirty="0">
              <a:solidFill>
                <a:schemeClr val="tx1"/>
              </a:solidFill>
              <a:effectLst/>
              <a:latin typeface="+mn-lt"/>
              <a:ea typeface="+mn-ea"/>
              <a:cs typeface="+mn-cs"/>
            </a:endParaRPr>
          </a:p>
          <a:p>
            <a:pPr lvl="0"/>
            <a:endParaRPr lang="sv-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Berätta åtminstone varför Röda Korset har en särställning, det vill säga bland annat en egen lag i Finland, och varför FRK inte är en registrerad förening, utan en offentligrättslig förening, med befogenhet enligt Genèvekonventionen. </a:t>
            </a:r>
            <a:endParaRPr lang="fi-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192 nationella föreningar (november 2019) skapar ett globalt nätverk, det vill säga i nästan varje land finns en rödakors- eller </a:t>
            </a:r>
            <a:r>
              <a:rPr lang="sv-FI" sz="1200" kern="1200" dirty="0" err="1">
                <a:solidFill>
                  <a:schemeClr val="tx1"/>
                </a:solidFill>
                <a:effectLst/>
                <a:latin typeface="+mn-lt"/>
                <a:ea typeface="+mn-ea"/>
                <a:cs typeface="+mn-cs"/>
              </a:rPr>
              <a:t>rödahalvmånenförening</a:t>
            </a:r>
            <a:r>
              <a:rPr lang="sv-FI" sz="1200" kern="1200" dirty="0">
                <a:solidFill>
                  <a:schemeClr val="tx1"/>
                </a:solidFill>
                <a:effectLst/>
                <a:latin typeface="+mn-lt"/>
                <a:ea typeface="+mn-ea"/>
                <a:cs typeface="+mn-cs"/>
              </a:rPr>
              <a:t> som hjälper lokalt. </a:t>
            </a:r>
            <a:endParaRPr lang="fi-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Berätta även de grundläggande sakerna om märkena: skillnaden mellan skyddsmärket och organisationsmärket, de stater som äger märket och att användningen av märket övervakas av staten, men Röda Korset bistår. Röda korset, röda halvmånen och röda kristallen är i första hand skyddsmärken.</a:t>
            </a:r>
            <a:endParaRPr lang="fi-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Berätta även om användningen av märkena och varför det behövs tre olika märken. Märkena hänvisar inte till religion, men för att skyddet av biståndsarbetarna och egendomen ska kunna tryggas, måste olika märken användas i olika länder, eftersom korset ger en bild av en koppling till religion (även om det i det här fallet inte har någon koppling). </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Slutligen kan du även säga att detta är ett exempel på hur en människas idé kan ge upphov till någonting stort. Den som är tillräckligt galen för att tro att hen kan förändra världen kan också göra det.</a:t>
            </a:r>
          </a:p>
          <a:p>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Antalet nationella föreningar kan förändras, så det aktuella läget kan kontrolleras på Federationens webbplats: </a:t>
            </a:r>
            <a:r>
              <a:rPr lang="sv-FI" sz="1200" u="sng" kern="1200" dirty="0">
                <a:solidFill>
                  <a:schemeClr val="tx1"/>
                </a:solidFill>
                <a:effectLst/>
                <a:latin typeface="+mn-lt"/>
                <a:ea typeface="+mn-ea"/>
                <a:cs typeface="+mn-cs"/>
                <a:hlinkClick r:id="rId3"/>
              </a:rPr>
              <a:t>https://media.ifrc.org/ifrc/who-we-are/national-societies/national-societies-directory/</a:t>
            </a:r>
            <a:endParaRPr lang="fi-FI" dirty="0"/>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7</a:t>
            </a:fld>
            <a:endParaRPr lang="fi-FI" dirty="0"/>
          </a:p>
        </p:txBody>
      </p:sp>
    </p:spTree>
    <p:extLst>
      <p:ext uri="{BB962C8B-B14F-4D97-AF65-F5344CB8AC3E}">
        <p14:creationId xmlns:p14="http://schemas.microsoft.com/office/powerpoint/2010/main" val="3742039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kern="1200" dirty="0">
                <a:solidFill>
                  <a:schemeClr val="tx1"/>
                </a:solidFill>
                <a:effectLst/>
                <a:latin typeface="+mn-lt"/>
                <a:ea typeface="+mn-ea"/>
                <a:cs typeface="+mn-cs"/>
              </a:rPr>
              <a:t>Berätta kort om Finlands Röda Kors organisation. I bilden kan du lägga till den aktuella avdelningens och/eller distriktets namn, för att göra informationen mer konkret. </a:t>
            </a: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Tanken är inte att du ska berätta allt om organisationen, utan närmast informera om hur och var i organisationen de frivilliga arbetar, </a:t>
            </a:r>
            <a:r>
              <a:rPr lang="sv-FI" sz="1200" b="1" kern="1200" dirty="0">
                <a:solidFill>
                  <a:schemeClr val="tx1"/>
                </a:solidFill>
                <a:effectLst/>
                <a:latin typeface="+mn-lt"/>
                <a:ea typeface="+mn-ea"/>
                <a:cs typeface="+mn-cs"/>
              </a:rPr>
              <a:t>det vill säga i avdelningarna</a:t>
            </a:r>
            <a:r>
              <a:rPr lang="sv-FI" sz="1200" kern="1200" dirty="0">
                <a:solidFill>
                  <a:schemeClr val="tx1"/>
                </a:solidFill>
                <a:effectLst/>
                <a:latin typeface="+mn-lt"/>
                <a:ea typeface="+mn-ea"/>
                <a:cs typeface="+mn-cs"/>
              </a:rPr>
              <a:t>. </a:t>
            </a: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Berätta att en styrelse väljs och riktlinjerna för verksamheten fastställs på avdelningens officiella möten. </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Om distriktet kan du berätta att det stödjer avdelningarna i deras frivilligverksamhet och ordnar bland annat utbildningar. </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Det räcker att du endast nämner Centralbyrån. </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Angående mottagningscentralerna kan du lägga till vad en sådan innebär i det egna distriktets område.</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Antal medlemmar 74 806 (30.9.2019)</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Antal avdelningar ~ 460 (från början av 2020)</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Antal distrikt 12</a:t>
            </a:r>
            <a:endParaRPr lang="fi-FI" sz="1200" kern="1200" dirty="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8</a:t>
            </a:fld>
            <a:endParaRPr lang="fi-FI" dirty="0"/>
          </a:p>
        </p:txBody>
      </p:sp>
    </p:spTree>
    <p:extLst>
      <p:ext uri="{BB962C8B-B14F-4D97-AF65-F5344CB8AC3E}">
        <p14:creationId xmlns:p14="http://schemas.microsoft.com/office/powerpoint/2010/main" val="1545232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kern="1200" dirty="0">
                <a:solidFill>
                  <a:schemeClr val="tx1"/>
                </a:solidFill>
                <a:effectLst/>
                <a:latin typeface="+mn-lt"/>
                <a:ea typeface="+mn-ea"/>
                <a:cs typeface="+mn-cs"/>
              </a:rPr>
              <a:t>Tanken är inte att utbildaren ska läsa upp alla beskrivningar av principerna, utan anteckningarna nedan är främst till stöd för hen. </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Principerna behandlas genom diskussion, till exempel med hjälp av följande övning:</a:t>
            </a:r>
          </a:p>
          <a:p>
            <a:endParaRPr lang="fi-FI" sz="1200" kern="1200" dirty="0">
              <a:solidFill>
                <a:schemeClr val="tx1"/>
              </a:solidFill>
              <a:effectLst/>
              <a:latin typeface="+mn-lt"/>
              <a:ea typeface="+mn-ea"/>
              <a:cs typeface="+mn-cs"/>
            </a:endParaRPr>
          </a:p>
          <a:p>
            <a:r>
              <a:rPr lang="sv-FI" sz="1200" u="sng" kern="1200" dirty="0">
                <a:solidFill>
                  <a:schemeClr val="tx1"/>
                </a:solidFill>
                <a:effectLst/>
                <a:latin typeface="+mn-lt"/>
                <a:ea typeface="+mn-ea"/>
                <a:cs typeface="+mn-cs"/>
              </a:rPr>
              <a:t>ÖVNING: Principer</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Utbildaren väljer ut två principer (till exempel humanitet och opartiskhet) och frågar deltagarna på vilket sätt dessa principer syns i deras eget liv. Därefter väljer utbildaren ut två nya principer (till exempel neutralitet, självständighet eller enhet) och frågar deltagarna på vilket sätt dessa principer borde synas i frivilligverksamheten. Om gruppen är stor eller deltagarna inte delar med sig av sina tankar till hela gruppen kan du be dem att diskutera parvis.</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Du kan även gå igenom principerna genom att fråga deltagarna vad de anser att principerna betyder och skriva ner svaren på blädderblocket.</a:t>
            </a:r>
            <a:endParaRPr lang="fi-FI" sz="1200" kern="1200" dirty="0">
              <a:solidFill>
                <a:schemeClr val="tx1"/>
              </a:solidFill>
              <a:effectLst/>
              <a:latin typeface="+mn-lt"/>
              <a:ea typeface="+mn-ea"/>
              <a:cs typeface="+mn-cs"/>
            </a:endParaRPr>
          </a:p>
          <a:p>
            <a:endParaRPr lang="sv-FI" sz="1200" b="1" kern="1200" dirty="0">
              <a:solidFill>
                <a:schemeClr val="tx1"/>
              </a:solidFill>
              <a:effectLst/>
              <a:latin typeface="+mn-lt"/>
              <a:ea typeface="+mn-ea"/>
              <a:cs typeface="+mn-cs"/>
            </a:endParaRPr>
          </a:p>
          <a:p>
            <a:r>
              <a:rPr lang="sv-FI" sz="1200" b="1" kern="1200" dirty="0">
                <a:solidFill>
                  <a:schemeClr val="tx1"/>
                </a:solidFill>
                <a:effectLst/>
                <a:latin typeface="+mn-lt"/>
                <a:ea typeface="+mn-ea"/>
                <a:cs typeface="+mn-cs"/>
              </a:rPr>
              <a:t>Humanitet</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Röda Korset skapades ur viljan att utan åtskillnad bistå alla dem som har sårats i krig. Dess viktigaste uppgift är att under alla förhållanden, både internationellt och nationellt, förebygga och lindra mänskligt lidande. Dess mål är att skydda liv och hälsa och skapa respekt för människovärdet. Organisationen vill främja samförstånd, vänskap, samarbete och bestående fred mellan alla folkslag.</a:t>
            </a:r>
            <a:r>
              <a:rPr lang="fi-FI" sz="1200" kern="1200" dirty="0">
                <a:solidFill>
                  <a:schemeClr val="tx1"/>
                </a:solidFill>
                <a:effectLst/>
                <a:latin typeface="+mn-lt"/>
                <a:ea typeface="+mn-ea"/>
                <a:cs typeface="+mn-cs"/>
              </a:rPr>
              <a:t> </a:t>
            </a:r>
            <a:r>
              <a:rPr lang="sv-FI" sz="1200" kern="1200" dirty="0">
                <a:solidFill>
                  <a:schemeClr val="tx1"/>
                </a:solidFill>
                <a:effectLst/>
                <a:latin typeface="+mn-lt"/>
                <a:ea typeface="+mn-ea"/>
                <a:cs typeface="+mn-cs"/>
              </a:rPr>
              <a:t>Humaniteten hänvisar till konkreta strävanden: förebyggande verksamhet, lindring, skydd och säkerställande av respekt. </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 </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I humanitetsprincipen ingår tanken om att inget arbete, som görs för att hjälpa en lidande människa, är onödigt eller försumbart. Det är viktigt att hjälpa när hjälp behövs. Det här gäller inte enbart organisationen, utan alla människor. På så sätt skulle humanitetsprincipen förverkligas i det dagliga livet.</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 </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Humanitetsprincipen är den första av sju principer. Principerna ska dock läsas och förstås som en helhet. Flera av följande principer är bevis på hur tydligt rörelsen har definierat sina ramar och sina metoder för att nå sina mål. </a:t>
            </a:r>
            <a:endParaRPr lang="fi-FI" sz="1200" kern="1200" dirty="0">
              <a:solidFill>
                <a:schemeClr val="tx1"/>
              </a:solidFill>
              <a:effectLst/>
              <a:latin typeface="+mn-lt"/>
              <a:ea typeface="+mn-ea"/>
              <a:cs typeface="+mn-cs"/>
            </a:endParaRPr>
          </a:p>
          <a:p>
            <a:endParaRPr lang="sv-FI" sz="1200" b="1" kern="1200" dirty="0">
              <a:solidFill>
                <a:schemeClr val="tx1"/>
              </a:solidFill>
              <a:effectLst/>
              <a:latin typeface="+mn-lt"/>
              <a:ea typeface="+mn-ea"/>
              <a:cs typeface="+mn-cs"/>
            </a:endParaRPr>
          </a:p>
          <a:p>
            <a:r>
              <a:rPr lang="sv-FI" sz="1200" b="1" kern="1200" dirty="0">
                <a:solidFill>
                  <a:schemeClr val="tx1"/>
                </a:solidFill>
                <a:effectLst/>
                <a:latin typeface="+mn-lt"/>
                <a:ea typeface="+mn-ea"/>
                <a:cs typeface="+mn-cs"/>
              </a:rPr>
              <a:t>Opartiskhet</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Röda Korset gör ingen åtskillnad mellan nationalitet, raser, religioner, samhällsställning eller politiska åsikter. Det arbetar för att bekämpa och lindra människors lidande och i första hand hjälpa de mest nödställda.</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Samtidigt som de grundläggande principerna bildar en helhet, utifrån vilken varje princip tolkas, beskriver de även rörelsens uppgift på olika sätt.</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Principen om opartiskhet är särskilt viktig. Den inspirerade </a:t>
            </a:r>
            <a:r>
              <a:rPr lang="sv-FI" sz="1200" b="1" kern="1200" dirty="0">
                <a:solidFill>
                  <a:schemeClr val="tx1"/>
                </a:solidFill>
                <a:effectLst/>
                <a:latin typeface="+mn-lt"/>
                <a:ea typeface="+mn-ea"/>
                <a:cs typeface="+mn-cs"/>
              </a:rPr>
              <a:t>Henry </a:t>
            </a:r>
            <a:r>
              <a:rPr lang="sv-FI" sz="1200" b="1" kern="1200" dirty="0" err="1">
                <a:solidFill>
                  <a:schemeClr val="tx1"/>
                </a:solidFill>
                <a:effectLst/>
                <a:latin typeface="+mn-lt"/>
                <a:ea typeface="+mn-ea"/>
                <a:cs typeface="+mn-cs"/>
              </a:rPr>
              <a:t>Dunant</a:t>
            </a:r>
            <a:r>
              <a:rPr lang="sv-FI" sz="1200" kern="1200" dirty="0">
                <a:solidFill>
                  <a:schemeClr val="tx1"/>
                </a:solidFill>
                <a:effectLst/>
                <a:latin typeface="+mn-lt"/>
                <a:ea typeface="+mn-ea"/>
                <a:cs typeface="+mn-cs"/>
              </a:rPr>
              <a:t> vid </a:t>
            </a:r>
            <a:r>
              <a:rPr lang="sv-FI" sz="1200" kern="1200" dirty="0" err="1">
                <a:solidFill>
                  <a:schemeClr val="tx1"/>
                </a:solidFill>
                <a:effectLst/>
                <a:latin typeface="+mn-lt"/>
                <a:ea typeface="+mn-ea"/>
                <a:cs typeface="+mn-cs"/>
              </a:rPr>
              <a:t>Solferino</a:t>
            </a:r>
            <a:r>
              <a:rPr lang="sv-FI" sz="1200" kern="1200" dirty="0">
                <a:solidFill>
                  <a:schemeClr val="tx1"/>
                </a:solidFill>
                <a:effectLst/>
                <a:latin typeface="+mn-lt"/>
                <a:ea typeface="+mn-ea"/>
                <a:cs typeface="+mn-cs"/>
              </a:rPr>
              <a:t> och nämns i varje steg av definitionen av principerna. Den är inbyggd även i Genèvekonventionerna.</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 </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Opartiskhet innebär att man måste hjälpa de som behöver hjälp och att alla ska behandlas på samma rättvisa sätt. Rörelsens verksamhet grundar sig på Röda Korsets riktlinjer, principer och överväganden och inte på enskilda människors lidanden. Detta innebär att all biståndsverksamhet ska grunda sig på ett verkligt behov och den ordning i vilken hjälpen delas ut ska stå i relation till hur brådskande hjälpbehovet är. Besluten ska fattas enbart utifrån fakta och utan förutfattade meningar.</a:t>
            </a:r>
            <a:endParaRPr lang="fi-FI" sz="1200" kern="1200" dirty="0">
              <a:solidFill>
                <a:schemeClr val="tx1"/>
              </a:solidFill>
              <a:effectLst/>
              <a:latin typeface="+mn-lt"/>
              <a:ea typeface="+mn-ea"/>
              <a:cs typeface="+mn-cs"/>
            </a:endParaRPr>
          </a:p>
          <a:p>
            <a:endParaRPr lang="sv-FI" sz="1200" b="1" kern="1200" dirty="0">
              <a:solidFill>
                <a:schemeClr val="tx1"/>
              </a:solidFill>
              <a:effectLst/>
              <a:latin typeface="+mn-lt"/>
              <a:ea typeface="+mn-ea"/>
              <a:cs typeface="+mn-cs"/>
            </a:endParaRPr>
          </a:p>
          <a:p>
            <a:r>
              <a:rPr lang="sv-FI" sz="1200" b="1" kern="1200" dirty="0">
                <a:solidFill>
                  <a:schemeClr val="tx1"/>
                </a:solidFill>
                <a:effectLst/>
                <a:latin typeface="+mn-lt"/>
                <a:ea typeface="+mn-ea"/>
                <a:cs typeface="+mn-cs"/>
              </a:rPr>
              <a:t>Neutralitet</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För att bevara allas förtroende avstår Röda Korset från att delta i fientligheter eller att vid något tillfälle ta ställning vid meningsskiljaktigheter i fråga om politik, ras, religion eller ideologi.</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Neutralitetsprincipen är nödvändig för Röda Korsets verksamhet och konkreta hjälparbete. Neutraliteten gör det till exempel möjligt för Röda Korsets representanter att besöka politiska fångar. Den gör det även möjligt för hjälptransporter utrustade med skyddsmärket att få tillträde till konfliktområden. Den kan även förhindra att lokala föreningars frivilliga blir föremål för attacker i länder med interna oroligheter.</a:t>
            </a:r>
            <a:endParaRPr lang="fi-FI" sz="1200" kern="1200" dirty="0">
              <a:solidFill>
                <a:schemeClr val="tx1"/>
              </a:solidFill>
              <a:effectLst/>
              <a:latin typeface="+mn-lt"/>
              <a:ea typeface="+mn-ea"/>
              <a:cs typeface="+mn-cs"/>
            </a:endParaRPr>
          </a:p>
          <a:p>
            <a:endParaRPr lang="sv-FI" sz="1200" b="1" kern="1200" dirty="0">
              <a:solidFill>
                <a:schemeClr val="tx1"/>
              </a:solidFill>
              <a:effectLst/>
              <a:latin typeface="+mn-lt"/>
              <a:ea typeface="+mn-ea"/>
              <a:cs typeface="+mn-cs"/>
            </a:endParaRPr>
          </a:p>
          <a:p>
            <a:r>
              <a:rPr lang="sv-FI" sz="1200" b="1" kern="1200" dirty="0">
                <a:solidFill>
                  <a:schemeClr val="tx1"/>
                </a:solidFill>
                <a:effectLst/>
                <a:latin typeface="+mn-lt"/>
                <a:ea typeface="+mn-ea"/>
                <a:cs typeface="+mn-cs"/>
              </a:rPr>
              <a:t>Självständighet</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Röda Korset är självständigt. Även om de nationella rödakorsföreningarna är underställda sitt lands lagar och samarbetar med myndigheterna ska de behålla sin oavhängighet och handla i enlighet med Röda Korsets principer.</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Självständigheten härrör från rörelsens uppkomst. I den ingår tre delfaktorer:</a:t>
            </a:r>
            <a:endParaRPr lang="fi-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självständigheten som grundläggande princip</a:t>
            </a:r>
            <a:endParaRPr lang="fi-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den nationella föreningens roll i att bistå myndigheterna i humanitära frågor </a:t>
            </a:r>
            <a:endParaRPr lang="fi-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den nationella föreningens behov att bibehålla sin självständighet i alla lägen och enligt rörelsens grundläggande principer.</a:t>
            </a:r>
            <a:endParaRPr lang="fi-FI" sz="1200" kern="1200" dirty="0">
              <a:solidFill>
                <a:schemeClr val="tx1"/>
              </a:solidFill>
              <a:effectLst/>
              <a:latin typeface="+mn-lt"/>
              <a:ea typeface="+mn-ea"/>
              <a:cs typeface="+mn-cs"/>
            </a:endParaRPr>
          </a:p>
          <a:p>
            <a:endParaRPr lang="sv-FI" sz="1200" b="1" kern="1200" dirty="0">
              <a:solidFill>
                <a:schemeClr val="tx1"/>
              </a:solidFill>
              <a:effectLst/>
              <a:latin typeface="+mn-lt"/>
              <a:ea typeface="+mn-ea"/>
              <a:cs typeface="+mn-cs"/>
            </a:endParaRPr>
          </a:p>
          <a:p>
            <a:r>
              <a:rPr lang="sv-FI" sz="1200" b="1" kern="1200" dirty="0">
                <a:solidFill>
                  <a:schemeClr val="tx1"/>
                </a:solidFill>
                <a:effectLst/>
                <a:latin typeface="+mn-lt"/>
                <a:ea typeface="+mn-ea"/>
                <a:cs typeface="+mn-cs"/>
              </a:rPr>
              <a:t>Frivillighet</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Röda Korset är en organisation som frivilligt och osjälviskt ger hjälp. Frivillighetens grundläggande syfte är att producera en tjänst åt någon annan, utan att motivet är ekonomisk ersättning. Det är det mest omedelbara tecknet på humanitet.</a:t>
            </a:r>
            <a:endParaRPr lang="fi-FI" sz="1200" kern="1200" dirty="0">
              <a:solidFill>
                <a:schemeClr val="tx1"/>
              </a:solidFill>
              <a:effectLst/>
              <a:latin typeface="+mn-lt"/>
              <a:ea typeface="+mn-ea"/>
              <a:cs typeface="+mn-cs"/>
            </a:endParaRPr>
          </a:p>
          <a:p>
            <a:endParaRPr lang="sv-FI" sz="1200" b="1" kern="1200" dirty="0">
              <a:solidFill>
                <a:schemeClr val="tx1"/>
              </a:solidFill>
              <a:effectLst/>
              <a:latin typeface="+mn-lt"/>
              <a:ea typeface="+mn-ea"/>
              <a:cs typeface="+mn-cs"/>
            </a:endParaRPr>
          </a:p>
          <a:p>
            <a:r>
              <a:rPr lang="sv-FI" sz="1200" b="1" kern="1200" dirty="0">
                <a:solidFill>
                  <a:schemeClr val="tx1"/>
                </a:solidFill>
                <a:effectLst/>
                <a:latin typeface="+mn-lt"/>
                <a:ea typeface="+mn-ea"/>
                <a:cs typeface="+mn-cs"/>
              </a:rPr>
              <a:t>Enhet</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I varje land kan det finnas endast en rödakors- eller rödahalvmåneförening. Den ska vara öppen för alla och dess människovänliga verksamhet ska nå ut i hela landet.</a:t>
            </a:r>
            <a:endParaRPr lang="fi-FI" sz="1200" kern="1200" dirty="0">
              <a:solidFill>
                <a:schemeClr val="tx1"/>
              </a:solidFill>
              <a:effectLst/>
              <a:latin typeface="+mn-lt"/>
              <a:ea typeface="+mn-ea"/>
              <a:cs typeface="+mn-cs"/>
            </a:endParaRPr>
          </a:p>
          <a:p>
            <a:endParaRPr lang="sv-FI" sz="1200" b="1" kern="1200" dirty="0">
              <a:solidFill>
                <a:schemeClr val="tx1"/>
              </a:solidFill>
              <a:effectLst/>
              <a:latin typeface="+mn-lt"/>
              <a:ea typeface="+mn-ea"/>
              <a:cs typeface="+mn-cs"/>
            </a:endParaRPr>
          </a:p>
          <a:p>
            <a:r>
              <a:rPr lang="sv-FI" sz="1200" b="1" kern="1200" dirty="0">
                <a:solidFill>
                  <a:schemeClr val="tx1"/>
                </a:solidFill>
                <a:effectLst/>
                <a:latin typeface="+mn-lt"/>
                <a:ea typeface="+mn-ea"/>
                <a:cs typeface="+mn-cs"/>
              </a:rPr>
              <a:t>Universalitet</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Röda Korset och Röda Halvmånen är en världsomfattande organisation, inom vilken alla nationella föreningar har samma rättigheter och skyldigheter att bistå varandra.</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Universalitet är en förutsättning för verksamheten inom Röda Korsets och Röda Halvmånens internationella rörelse. Det finns totalt 190 nationella föreningar, det vill säga en i nästan varje land, vilket är ett levande bevis på universalitet. I en del länder finns det ännu inte någon nationell förening eller så har den ännu inte erkänts som fullvärdig medlem i rörelsen, eftersom den inte uppfyller villkoren för en nationell förening.</a:t>
            </a:r>
            <a:endParaRPr lang="fi-FI"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9D1C9AF-C8A2-E248-9C2D-AAFE8E0C60B5}" type="slidenum">
              <a:rPr lang="fi-FI" smtClean="0"/>
              <a:t>9</a:t>
            </a:fld>
            <a:endParaRPr lang="fi-FI" dirty="0"/>
          </a:p>
        </p:txBody>
      </p:sp>
    </p:spTree>
    <p:extLst>
      <p:ext uri="{BB962C8B-B14F-4D97-AF65-F5344CB8AC3E}">
        <p14:creationId xmlns:p14="http://schemas.microsoft.com/office/powerpoint/2010/main" val="1795615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kern="1200" dirty="0">
                <a:solidFill>
                  <a:schemeClr val="tx1"/>
                </a:solidFill>
                <a:effectLst/>
                <a:latin typeface="+mn-lt"/>
                <a:ea typeface="+mn-ea"/>
                <a:cs typeface="+mn-cs"/>
              </a:rPr>
              <a:t>Syftet med inledningen är att väcka tankar om Röda Korset som beredskapsorganisation. Vi har en uppgift och ett ansvar i att bistå myndigheterna när det finns behov av stöd.</a:t>
            </a:r>
            <a:r>
              <a:rPr lang="sv-FI" sz="1200" b="1" kern="1200" dirty="0">
                <a:solidFill>
                  <a:schemeClr val="tx1"/>
                </a:solidFill>
                <a:effectLst/>
                <a:latin typeface="+mn-lt"/>
                <a:ea typeface="+mn-ea"/>
                <a:cs typeface="+mn-cs"/>
              </a:rPr>
              <a:t> Alla våra uppgifter syftar till att vi är ett starkt nätverk, som är berett att agera.</a:t>
            </a:r>
            <a:endParaRPr lang="fi-FI" sz="1200" kern="1200" dirty="0">
              <a:solidFill>
                <a:schemeClr val="tx1"/>
              </a:solidFill>
              <a:effectLst/>
              <a:latin typeface="+mn-lt"/>
              <a:ea typeface="+mn-ea"/>
              <a:cs typeface="+mn-cs"/>
            </a:endParaRPr>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10</a:t>
            </a:fld>
            <a:endParaRPr lang="fi-FI" dirty="0"/>
          </a:p>
        </p:txBody>
      </p:sp>
    </p:spTree>
    <p:extLst>
      <p:ext uri="{BB962C8B-B14F-4D97-AF65-F5344CB8AC3E}">
        <p14:creationId xmlns:p14="http://schemas.microsoft.com/office/powerpoint/2010/main" val="74150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kern="1200" dirty="0">
                <a:solidFill>
                  <a:schemeClr val="tx1"/>
                </a:solidFill>
                <a:effectLst/>
                <a:latin typeface="+mn-lt"/>
                <a:ea typeface="+mn-ea"/>
                <a:cs typeface="+mn-cs"/>
              </a:rPr>
              <a:t>Syftet är att förklara Röda Korsets biståndsverksamhet via våra egna liv. Bilden behandlas genom diskussion (parvis om det inte blir någon diskussion i den stora gruppen):</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Punkt 1) SJÄLVHJÄLP</a:t>
            </a:r>
            <a:endParaRPr lang="fi-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Vad innebär beredskap?</a:t>
            </a:r>
            <a:endParaRPr lang="fi-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Vilka saker har du förberett dig för hemma?</a:t>
            </a:r>
            <a:endParaRPr lang="fi-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Vilka saker skulle det vara bra att vara förberedd på i din egen vardag?</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Bild 2) GRANNHJÄLP</a:t>
            </a:r>
            <a:endParaRPr lang="fi-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När har du senast hjälpt en annan människa? Vilken slags hjälp gav du?</a:t>
            </a:r>
            <a:endParaRPr lang="fi-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Vad betyder hjälparbete?</a:t>
            </a:r>
            <a:endParaRPr lang="fi-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FI" sz="1200" kern="1200" dirty="0">
                <a:solidFill>
                  <a:schemeClr val="tx1"/>
                </a:solidFill>
                <a:effectLst/>
                <a:latin typeface="+mn-lt"/>
                <a:ea typeface="+mn-ea"/>
                <a:cs typeface="+mn-cs"/>
              </a:rPr>
              <a:t>Kan ni tillsammans ge exempel på Röda Korsets hjälparbete?</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Dessa saker är endast exempel, men möjliga händelser i vems liv som helst. I samtliga fall handlar det dock om personlig </a:t>
            </a:r>
            <a:r>
              <a:rPr lang="sv-FI" sz="1200" kern="1200" dirty="0" err="1">
                <a:solidFill>
                  <a:schemeClr val="tx1"/>
                </a:solidFill>
                <a:effectLst/>
                <a:latin typeface="+mn-lt"/>
                <a:ea typeface="+mn-ea"/>
                <a:cs typeface="+mn-cs"/>
              </a:rPr>
              <a:t>resiliens</a:t>
            </a:r>
            <a:r>
              <a:rPr lang="sv-FI" sz="1200" kern="1200" dirty="0">
                <a:solidFill>
                  <a:schemeClr val="tx1"/>
                </a:solidFill>
                <a:effectLst/>
                <a:latin typeface="+mn-lt"/>
                <a:ea typeface="+mn-ea"/>
                <a:cs typeface="+mn-cs"/>
              </a:rPr>
              <a:t> (beredskap), det vill säga förmåga att återgå till ett normalt liv. </a:t>
            </a: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Beredskap är även bland annat</a:t>
            </a:r>
            <a:endParaRPr lang="fi-FI"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FI" sz="1200" kern="1200" dirty="0">
                <a:solidFill>
                  <a:schemeClr val="tx1"/>
                </a:solidFill>
                <a:effectLst/>
                <a:latin typeface="+mn-lt"/>
                <a:ea typeface="+mn-ea"/>
                <a:cs typeface="+mn-cs"/>
              </a:rPr>
              <a:t>förmåga att förebygga olyckor (till exempel hemma används elektriska apparater på rätt sätt, för att inga eldsvådor ska inträffa)</a:t>
            </a:r>
            <a:endParaRPr lang="fi-FI"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FI" sz="1200" kern="1200" dirty="0">
                <a:solidFill>
                  <a:schemeClr val="tx1"/>
                </a:solidFill>
                <a:effectLst/>
                <a:latin typeface="+mn-lt"/>
                <a:ea typeface="+mn-ea"/>
                <a:cs typeface="+mn-cs"/>
              </a:rPr>
              <a:t>förmåga att återhämta sig från olyckor (första hjälpen vid brännskador)</a:t>
            </a:r>
            <a:endParaRPr lang="fi-FI"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FI" sz="1200" kern="1200" dirty="0">
                <a:solidFill>
                  <a:schemeClr val="tx1"/>
                </a:solidFill>
                <a:effectLst/>
                <a:latin typeface="+mn-lt"/>
                <a:ea typeface="+mn-ea"/>
                <a:cs typeface="+mn-cs"/>
              </a:rPr>
              <a:t>förmåga att lära sig av situationen (alla elektriska apparater kontrolleras och färdigheterna i första släckningsinsatser och första hjälpen repeteras regelbundet).</a:t>
            </a:r>
            <a:endParaRPr lang="fi-FI" sz="1200" kern="1200" dirty="0">
              <a:solidFill>
                <a:schemeClr val="tx1"/>
              </a:solidFill>
              <a:effectLst/>
              <a:latin typeface="+mn-lt"/>
              <a:ea typeface="+mn-ea"/>
              <a:cs typeface="+mn-cs"/>
            </a:endParaRPr>
          </a:p>
          <a:p>
            <a:endParaRPr lang="sv-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När vi själva kan hjälpa oss själva återhämtar vi oss snabbt från det inträffade.</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Sällan råkar vi i vardagen ut för situationer, där vi skulle behöva stöd av myndigheter eller organisationer. Vetskapen om att de existerar ökar dock vår känsla av trygghet. Genom Röda Korsets utbildningar i första hjälpen och olika typer av frivilligverksamhet är det möjligt att förbättra vår förmåga att hjälpa.</a:t>
            </a:r>
            <a:endParaRPr lang="fi-FI" sz="1200" kern="1200" dirty="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11</a:t>
            </a:fld>
            <a:endParaRPr lang="fi-FI" dirty="0"/>
          </a:p>
        </p:txBody>
      </p:sp>
    </p:spTree>
    <p:extLst>
      <p:ext uri="{BB962C8B-B14F-4D97-AF65-F5344CB8AC3E}">
        <p14:creationId xmlns:p14="http://schemas.microsoft.com/office/powerpoint/2010/main" val="3117527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1"/>
            <a:ext cx="9144000" cy="2681191"/>
          </a:xfrm>
          <a:prstGeom prst="rect">
            <a:avLst/>
          </a:prstGeom>
        </p:spPr>
        <p:txBody>
          <a:bodyPr anchor="b"/>
          <a:lstStyle>
            <a:lvl1pPr algn="l">
              <a:defRPr sz="6600">
                <a:solidFill>
                  <a:schemeClr val="bg1"/>
                </a:solidFill>
              </a:defRPr>
            </a:lvl1pPr>
          </a:lstStyle>
          <a:p>
            <a:r>
              <a:rPr lang="fi-FI" noProof="0"/>
              <a:t>Muokkaa ots. perustyyl. napsautt.</a:t>
            </a:r>
            <a:endParaRPr lang="sv-SE"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sv-SE" noProof="0" dirty="0"/>
          </a:p>
        </p:txBody>
      </p:sp>
      <p:sp>
        <p:nvSpPr>
          <p:cNvPr id="4" name="Rectangle 3">
            <a:extLst>
              <a:ext uri="{FF2B5EF4-FFF2-40B4-BE49-F238E27FC236}">
                <a16:creationId xmlns:a16="http://schemas.microsoft.com/office/drawing/2014/main" id="{CE6F1667-A7BF-1255-487A-EBE0C9754B4E}"/>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5" name="Picture 4" descr="Logo&#10;&#10;Description automatically generated with medium confidence">
            <a:extLst>
              <a:ext uri="{FF2B5EF4-FFF2-40B4-BE49-F238E27FC236}">
                <a16:creationId xmlns:a16="http://schemas.microsoft.com/office/drawing/2014/main" id="{55148069-B47C-9EFF-207D-F97A9D21C0E5}"/>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447936" y="194470"/>
            <a:ext cx="1478515" cy="634301"/>
          </a:xfrm>
          <a:prstGeom prst="rect">
            <a:avLst/>
          </a:prstGeom>
        </p:spPr>
      </p:pic>
    </p:spTree>
    <p:extLst>
      <p:ext uri="{BB962C8B-B14F-4D97-AF65-F5344CB8AC3E}">
        <p14:creationId xmlns:p14="http://schemas.microsoft.com/office/powerpoint/2010/main" val="112229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r>
              <a:rPr lang="fi-FI"/>
              <a:t>Lisää kuva napsauttamalla kuvaketta</a:t>
            </a:r>
          </a:p>
        </p:txBody>
      </p:sp>
      <p:pic>
        <p:nvPicPr>
          <p:cNvPr id="2" name="Picture 1" descr="Logo&#10;&#10;Description automatically generated with medium confidence">
            <a:extLst>
              <a:ext uri="{FF2B5EF4-FFF2-40B4-BE49-F238E27FC236}">
                <a16:creationId xmlns:a16="http://schemas.microsoft.com/office/drawing/2014/main" id="{A0C1A750-5C6E-47F8-E6B1-076985DE81B5}"/>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1746721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Muokkaa ots. perustyyl. napsautt.</a:t>
            </a:r>
            <a:endParaRPr lang="sv-SE" noProof="0" dirty="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Tree>
    <p:extLst>
      <p:ext uri="{BB962C8B-B14F-4D97-AF65-F5344CB8AC3E}">
        <p14:creationId xmlns:p14="http://schemas.microsoft.com/office/powerpoint/2010/main" val="2614705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solidFill>
                <a:schemeClr val="bg2"/>
              </a:solidFill>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Muokkaa ots. perustyyl. napsautt.</a:t>
            </a:r>
            <a:endParaRPr lang="sv-SE" noProof="0" dirty="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a:solidFill>
            <a:schemeClr val="accent6"/>
          </a:solidFill>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Tree>
    <p:extLst>
      <p:ext uri="{BB962C8B-B14F-4D97-AF65-F5344CB8AC3E}">
        <p14:creationId xmlns:p14="http://schemas.microsoft.com/office/powerpoint/2010/main" val="354933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Tree>
    <p:extLst>
      <p:ext uri="{BB962C8B-B14F-4D97-AF65-F5344CB8AC3E}">
        <p14:creationId xmlns:p14="http://schemas.microsoft.com/office/powerpoint/2010/main" val="2072938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r>
              <a:rPr lang="fi-FI" noProof="0"/>
              <a:t>Lisää kuva napsauttamalla kuvaketta</a:t>
            </a:r>
            <a:endParaRPr lang="fi-FI" noProof="0" dirty="0"/>
          </a:p>
        </p:txBody>
      </p:sp>
    </p:spTree>
    <p:extLst>
      <p:ext uri="{BB962C8B-B14F-4D97-AF65-F5344CB8AC3E}">
        <p14:creationId xmlns:p14="http://schemas.microsoft.com/office/powerpoint/2010/main" val="250218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r>
              <a:rPr lang="fi-FI" noProof="0"/>
              <a:t>Lisää kuva napsauttamalla kuvaketta</a:t>
            </a:r>
            <a:endParaRPr lang="fi-FI" noProof="0" dirty="0"/>
          </a:p>
        </p:txBody>
      </p:sp>
    </p:spTree>
    <p:extLst>
      <p:ext uri="{BB962C8B-B14F-4D97-AF65-F5344CB8AC3E}">
        <p14:creationId xmlns:p14="http://schemas.microsoft.com/office/powerpoint/2010/main" val="88851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dirty="0"/>
          </a:p>
        </p:txBody>
      </p:sp>
    </p:spTree>
    <p:extLst>
      <p:ext uri="{BB962C8B-B14F-4D97-AF65-F5344CB8AC3E}">
        <p14:creationId xmlns:p14="http://schemas.microsoft.com/office/powerpoint/2010/main" val="2492305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r>
              <a:rPr lang="fi-FI" noProof="0"/>
              <a:t>Lisää kuva napsauttamalla kuvaketta</a:t>
            </a:r>
            <a:endParaRPr lang="fi-FI" noProof="0" dirty="0"/>
          </a:p>
        </p:txBody>
      </p:sp>
    </p:spTree>
    <p:extLst>
      <p:ext uri="{BB962C8B-B14F-4D97-AF65-F5344CB8AC3E}">
        <p14:creationId xmlns:p14="http://schemas.microsoft.com/office/powerpoint/2010/main" val="769997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fi-FI" noProof="0"/>
              <a:t>Lisää kuva napsauttamalla kuvaketta</a:t>
            </a:r>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pic>
        <p:nvPicPr>
          <p:cNvPr id="2" name="Picture 1" descr="Logo&#10;&#10;Description automatically generated with medium confidence">
            <a:extLst>
              <a:ext uri="{FF2B5EF4-FFF2-40B4-BE49-F238E27FC236}">
                <a16:creationId xmlns:a16="http://schemas.microsoft.com/office/drawing/2014/main" id="{09B6B1E3-6B53-CC1B-5A7D-9391F2314C98}"/>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2543301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fi-FI" noProof="0"/>
              <a:t>Lisää kuva napsauttamalla kuvaketta</a:t>
            </a:r>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Tree>
    <p:extLst>
      <p:ext uri="{BB962C8B-B14F-4D97-AF65-F5344CB8AC3E}">
        <p14:creationId xmlns:p14="http://schemas.microsoft.com/office/powerpoint/2010/main" val="2861670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6" name="Picture 15" descr="A group of people walking on a dirt path&#10;&#10;Description automatically generated with medium confidence">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a:t>Muokkaa ots. perustyyl. napsautt.</a:t>
            </a:r>
            <a:endParaRPr lang="sv-SE" noProof="0" dirty="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sv-SE" dirty="0"/>
          </a:p>
        </p:txBody>
      </p:sp>
      <p:sp>
        <p:nvSpPr>
          <p:cNvPr id="2" name="Rectangle 1">
            <a:extLst>
              <a:ext uri="{FF2B5EF4-FFF2-40B4-BE49-F238E27FC236}">
                <a16:creationId xmlns:a16="http://schemas.microsoft.com/office/drawing/2014/main" id="{279C9956-9432-CF1A-8479-6AE7AAFB20F3}"/>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3" name="Picture 2" descr="Logo&#10;&#10;Description automatically generated with medium confidence">
            <a:extLst>
              <a:ext uri="{FF2B5EF4-FFF2-40B4-BE49-F238E27FC236}">
                <a16:creationId xmlns:a16="http://schemas.microsoft.com/office/drawing/2014/main" id="{E2A0F774-F659-A8E2-F8EB-290BD9F7C1FD}"/>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447936" y="194470"/>
            <a:ext cx="1478515" cy="634301"/>
          </a:xfrm>
          <a:prstGeom prst="rect">
            <a:avLst/>
          </a:prstGeom>
        </p:spPr>
      </p:pic>
    </p:spTree>
    <p:extLst>
      <p:ext uri="{BB962C8B-B14F-4D97-AF65-F5344CB8AC3E}">
        <p14:creationId xmlns:p14="http://schemas.microsoft.com/office/powerpoint/2010/main" val="2785790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r>
              <a:rPr lang="fi-FI" noProof="0"/>
              <a:t>Lisää kuva napsauttamalla kuvaketta</a:t>
            </a:r>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Tree>
    <p:extLst>
      <p:ext uri="{BB962C8B-B14F-4D97-AF65-F5344CB8AC3E}">
        <p14:creationId xmlns:p14="http://schemas.microsoft.com/office/powerpoint/2010/main" val="986201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r>
              <a:rPr lang="fi-FI" noProof="0"/>
              <a:t>Lisää kuva napsauttamalla kuvaketta</a:t>
            </a:r>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Tree>
    <p:extLst>
      <p:ext uri="{BB962C8B-B14F-4D97-AF65-F5344CB8AC3E}">
        <p14:creationId xmlns:p14="http://schemas.microsoft.com/office/powerpoint/2010/main" val="3745458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r>
              <a:rPr lang="fi-FI"/>
              <a:t>Lisää kuva napsauttamalla kuvaketta</a:t>
            </a:r>
            <a:endParaRPr lang="fi-FI" dirty="0"/>
          </a:p>
        </p:txBody>
      </p:sp>
    </p:spTree>
    <p:extLst>
      <p:ext uri="{BB962C8B-B14F-4D97-AF65-F5344CB8AC3E}">
        <p14:creationId xmlns:p14="http://schemas.microsoft.com/office/powerpoint/2010/main" val="1958522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Muokkaa tekstin perustyylejä napsauttamalla</a:t>
            </a:r>
          </a:p>
          <a:p>
            <a:pPr lvl="1"/>
            <a:r>
              <a:rPr lang="fi-FI" noProof="0"/>
              <a:t>toinen taso</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r>
              <a:rPr lang="fi-FI"/>
              <a:t>Lisää kuva napsauttamalla kuvaketta</a:t>
            </a:r>
            <a:endParaRPr lang="fi-FI" dirty="0"/>
          </a:p>
        </p:txBody>
      </p:sp>
      <p:pic>
        <p:nvPicPr>
          <p:cNvPr id="2" name="Picture 1" descr="Logo&#10;&#10;Description automatically generated with medium confidence">
            <a:extLst>
              <a:ext uri="{FF2B5EF4-FFF2-40B4-BE49-F238E27FC236}">
                <a16:creationId xmlns:a16="http://schemas.microsoft.com/office/drawing/2014/main" id="{3201359D-561D-CFA2-7CD4-38F9A80B3197}"/>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531594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Muokkaa tekstin perustyylejä napsauttamalla</a:t>
            </a:r>
          </a:p>
          <a:p>
            <a:pPr lvl="1"/>
            <a:r>
              <a:rPr lang="fi-FI" noProof="0"/>
              <a:t>toinen taso</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r>
              <a:rPr lang="fi-FI"/>
              <a:t>Lisää kuva napsauttamalla kuvaketta</a:t>
            </a:r>
            <a:endParaRPr lang="fi-FI" dirty="0"/>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r>
              <a:rPr lang="fi-FI"/>
              <a:t>Lisää kuva napsauttamalla kuvaketta</a:t>
            </a:r>
            <a:endParaRPr lang="fi-FI" dirty="0"/>
          </a:p>
        </p:txBody>
      </p:sp>
      <p:pic>
        <p:nvPicPr>
          <p:cNvPr id="2" name="Picture 1" descr="Logo&#10;&#10;Description automatically generated with medium confidence">
            <a:extLst>
              <a:ext uri="{FF2B5EF4-FFF2-40B4-BE49-F238E27FC236}">
                <a16:creationId xmlns:a16="http://schemas.microsoft.com/office/drawing/2014/main" id="{25D09F9D-D352-3225-2C32-E21524E2F83E}"/>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2883073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3556509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r>
              <a:rPr lang="fi-FI" noProof="0"/>
              <a:t>Lisää kuva napsauttamalla kuvaketta</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863844"/>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53268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661983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tx1"/>
                </a:solidFill>
              </a:defRPr>
            </a:lvl1pPr>
          </a:lstStyle>
          <a:p>
            <a:r>
              <a:rPr lang="fi-FI" noProof="0"/>
              <a:t>Muokkaa ots. perustyyl. napsautt.</a:t>
            </a:r>
            <a:endParaRPr lang="sv-SE" noProof="0" dirty="0"/>
          </a:p>
        </p:txBody>
      </p:sp>
    </p:spTree>
    <p:extLst>
      <p:ext uri="{BB962C8B-B14F-4D97-AF65-F5344CB8AC3E}">
        <p14:creationId xmlns:p14="http://schemas.microsoft.com/office/powerpoint/2010/main" val="702252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a:t>Muokkaa ots. perustyyl. napsautt.</a:t>
            </a:r>
            <a:endParaRPr lang="sv-SE" noProof="0" dirty="0"/>
          </a:p>
        </p:txBody>
      </p:sp>
    </p:spTree>
    <p:extLst>
      <p:ext uri="{BB962C8B-B14F-4D97-AF65-F5344CB8AC3E}">
        <p14:creationId xmlns:p14="http://schemas.microsoft.com/office/powerpoint/2010/main" val="33892816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a:t>Muokkaa ots. perustyyl. napsautt.</a:t>
            </a:r>
            <a:endParaRPr lang="sv-SE" noProof="0"/>
          </a:p>
        </p:txBody>
      </p:sp>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pic>
        <p:nvPicPr>
          <p:cNvPr id="4" name="Picture 3" descr="Logo&#10;&#10;Description automatically generated with medium confidence">
            <a:extLst>
              <a:ext uri="{FF2B5EF4-FFF2-40B4-BE49-F238E27FC236}">
                <a16:creationId xmlns:a16="http://schemas.microsoft.com/office/drawing/2014/main" id="{18F0EFAB-9148-6820-5EC4-ACE8102AD58E}"/>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146859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a:t>Muokkaa ots. perustyyl. napsautt.</a:t>
            </a:r>
            <a:endParaRPr lang="sv-SE" noProof="0" dirty="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Tree>
    <p:extLst>
      <p:ext uri="{BB962C8B-B14F-4D97-AF65-F5344CB8AC3E}">
        <p14:creationId xmlns:p14="http://schemas.microsoft.com/office/powerpoint/2010/main" val="35003562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Muokkaa ots. perustyyl. napsautt.</a:t>
            </a:r>
            <a:endParaRPr lang="sv-SE" noProof="0"/>
          </a:p>
        </p:txBody>
      </p:sp>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a:p>
        </p:txBody>
      </p:sp>
      <p:pic>
        <p:nvPicPr>
          <p:cNvPr id="4" name="Picture 3" descr="Logo&#10;&#10;Description automatically generated with medium confidence">
            <a:extLst>
              <a:ext uri="{FF2B5EF4-FFF2-40B4-BE49-F238E27FC236}">
                <a16:creationId xmlns:a16="http://schemas.microsoft.com/office/drawing/2014/main" id="{D7507E3F-A0E3-E04E-DC04-1B2A62197AC1}"/>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2799813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RMAA TAUSTA">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50832939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r>
              <a:rPr lang="fi-FI" noProof="0"/>
              <a:t>Lisää kuva napsauttamalla kuvaketta</a:t>
            </a:r>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r>
              <a:rPr lang="fi-FI" noProof="0"/>
              <a:t>Lisää kuva napsauttamalla kuvaketta</a:t>
            </a:r>
            <a:endParaRPr lang="fi-FI" noProof="0" dirty="0"/>
          </a:p>
        </p:txBody>
      </p:sp>
      <p:pic>
        <p:nvPicPr>
          <p:cNvPr id="2" name="Picture 1" descr="Logo&#10;&#10;Description automatically generated with medium confidence">
            <a:extLst>
              <a:ext uri="{FF2B5EF4-FFF2-40B4-BE49-F238E27FC236}">
                <a16:creationId xmlns:a16="http://schemas.microsoft.com/office/drawing/2014/main" id="{AB4368A8-950B-612D-D356-EC69B5E37FB5}"/>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934169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r>
              <a:rPr lang="fi-FI" noProof="0"/>
              <a:t>Lisää kuva napsauttamalla kuvaketta</a:t>
            </a:r>
            <a:endParaRPr lang="fi-FI" noProof="0" dirty="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pic>
        <p:nvPicPr>
          <p:cNvPr id="2" name="Picture 1" descr="Logo&#10;&#10;Description automatically generated with medium confidence">
            <a:extLst>
              <a:ext uri="{FF2B5EF4-FFF2-40B4-BE49-F238E27FC236}">
                <a16:creationId xmlns:a16="http://schemas.microsoft.com/office/drawing/2014/main" id="{B20ADFB5-63EF-A83D-D8A6-6E1E091A6642}"/>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4406587" y="6046008"/>
            <a:ext cx="1478515" cy="634301"/>
          </a:xfrm>
          <a:prstGeom prst="rect">
            <a:avLst/>
          </a:prstGeom>
        </p:spPr>
      </p:pic>
    </p:spTree>
    <p:extLst>
      <p:ext uri="{BB962C8B-B14F-4D97-AF65-F5344CB8AC3E}">
        <p14:creationId xmlns:p14="http://schemas.microsoft.com/office/powerpoint/2010/main" val="80458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 name="Rectangle 1">
            <a:extLst>
              <a:ext uri="{FF2B5EF4-FFF2-40B4-BE49-F238E27FC236}">
                <a16:creationId xmlns:a16="http://schemas.microsoft.com/office/drawing/2014/main" id="{591BDA36-04F0-100C-7C17-50945CE5D2CF}"/>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3" name="Picture 2" descr="Logo&#10;&#10;Description automatically generated with medium confidence">
            <a:extLst>
              <a:ext uri="{FF2B5EF4-FFF2-40B4-BE49-F238E27FC236}">
                <a16:creationId xmlns:a16="http://schemas.microsoft.com/office/drawing/2014/main" id="{2641CBB6-308D-4F7D-D62A-55ECEE1360C5}"/>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447936" y="194470"/>
            <a:ext cx="1478515" cy="634301"/>
          </a:xfrm>
          <a:prstGeom prst="rect">
            <a:avLst/>
          </a:prstGeom>
        </p:spPr>
      </p:pic>
    </p:spTree>
    <p:extLst>
      <p:ext uri="{BB962C8B-B14F-4D97-AF65-F5344CB8AC3E}">
        <p14:creationId xmlns:p14="http://schemas.microsoft.com/office/powerpoint/2010/main" val="4085743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389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a:t>Muokkaa ots. perustyyl. napsautt.</a:t>
            </a:r>
            <a:endParaRPr lang="sv-SE" noProof="0" dirty="0"/>
          </a:p>
        </p:txBody>
      </p:sp>
      <p:pic>
        <p:nvPicPr>
          <p:cNvPr id="3" name="Picture 2" descr="Logo&#10;&#10;Description automatically generated with medium confidence">
            <a:extLst>
              <a:ext uri="{FF2B5EF4-FFF2-40B4-BE49-F238E27FC236}">
                <a16:creationId xmlns:a16="http://schemas.microsoft.com/office/drawing/2014/main" id="{A9E9CAFA-A92B-BD0B-B437-ADE27861C263}"/>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304287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a:t>Muokkaa ots. perustyyl. napsautt.</a:t>
            </a:r>
            <a:endParaRPr lang="sv-SE" noProof="0" dirty="0"/>
          </a:p>
        </p:txBody>
      </p:sp>
      <p:pic>
        <p:nvPicPr>
          <p:cNvPr id="3" name="Picture 2" descr="Logo&#10;&#10;Description automatically generated with medium confidence">
            <a:extLst>
              <a:ext uri="{FF2B5EF4-FFF2-40B4-BE49-F238E27FC236}">
                <a16:creationId xmlns:a16="http://schemas.microsoft.com/office/drawing/2014/main" id="{17643D4E-8E7A-1E2E-8A3D-6941A4D3D1C8}"/>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119721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fi-FI" noProof="0"/>
              <a:t>Muokkaa ots. perustyyl. napsautt.</a:t>
            </a:r>
            <a:endParaRPr lang="sv-SE" noProof="0" dirty="0"/>
          </a:p>
        </p:txBody>
      </p:sp>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0"/>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pic>
        <p:nvPicPr>
          <p:cNvPr id="3" name="Picture 2" descr="Logo&#10;&#10;Description automatically generated with medium confidence">
            <a:extLst>
              <a:ext uri="{FF2B5EF4-FFF2-40B4-BE49-F238E27FC236}">
                <a16:creationId xmlns:a16="http://schemas.microsoft.com/office/drawing/2014/main" id="{B6D60080-4373-6B6E-64EC-DB6FE9E03E09}"/>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1414733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fi-FI" noProof="0"/>
              <a:t>Muokkaa ots. perustyyl. napsautt.</a:t>
            </a:r>
            <a:endParaRPr lang="sv-SE" noProof="0" dirty="0"/>
          </a:p>
        </p:txBody>
      </p:sp>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pic>
        <p:nvPicPr>
          <p:cNvPr id="3" name="Picture 2" descr="Logo&#10;&#10;Description automatically generated with medium confidence">
            <a:extLst>
              <a:ext uri="{FF2B5EF4-FFF2-40B4-BE49-F238E27FC236}">
                <a16:creationId xmlns:a16="http://schemas.microsoft.com/office/drawing/2014/main" id="{3B971010-1433-059D-958F-199538E20DE3}"/>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357545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0"/>
            </a:lvl3pPr>
            <a:lvl4pPr marL="1371600" indent="0">
              <a:buNone/>
              <a:defRPr sz="1600" b="1"/>
            </a:lvl4pPr>
            <a:lvl5pPr marL="1828800" indent="0">
              <a:buNone/>
              <a:defRPr sz="1600" b="0"/>
            </a:lvl5pPr>
            <a:lvl6pPr marL="2286000" indent="0">
              <a:buNone/>
              <a:defRPr sz="1600" b="0" i="0">
                <a:latin typeface="Arial" panose="020B0604020202020204" pitchFamily="34" charset="0"/>
                <a:cs typeface="Arial" panose="020B0604020202020204" pitchFamily="34" charset="0"/>
              </a:defRPr>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0"/>
            </a:lvl3pPr>
            <a:lvl4pPr marL="1371600" indent="0">
              <a:buNone/>
              <a:defRPr sz="1600" b="1"/>
            </a:lvl4pPr>
            <a:lvl5pPr marL="1828800" indent="0">
              <a:buNone/>
              <a:defRPr sz="1600" b="0"/>
            </a:lvl5pPr>
            <a:lvl6pPr marL="2286000" indent="0">
              <a:buNone/>
              <a:defRPr sz="1600" b="0">
                <a:latin typeface="Arial" panose="020B0604020202020204" pitchFamily="34" charset="0"/>
                <a:cs typeface="Arial" panose="020B0604020202020204" pitchFamily="34" charset="0"/>
              </a:defRPr>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pic>
        <p:nvPicPr>
          <p:cNvPr id="2" name="Picture 1" descr="Logo&#10;&#10;Description automatically generated with medium confidence">
            <a:extLst>
              <a:ext uri="{FF2B5EF4-FFF2-40B4-BE49-F238E27FC236}">
                <a16:creationId xmlns:a16="http://schemas.microsoft.com/office/drawing/2014/main" id="{84047262-A6F6-B31B-943D-0B5F72686460}"/>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346746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pic>
        <p:nvPicPr>
          <p:cNvPr id="2" name="Picture 1" descr="Logo&#10;&#10;Description automatically generated with medium confidence">
            <a:extLst>
              <a:ext uri="{FF2B5EF4-FFF2-40B4-BE49-F238E27FC236}">
                <a16:creationId xmlns:a16="http://schemas.microsoft.com/office/drawing/2014/main" id="{C6024602-01AD-33EB-FDD5-FE9ECAAA29A1}"/>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1211514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fi-FI" noProof="0"/>
              <a:t>Muokkaa ots. perustyyl. napsautt.</a:t>
            </a:r>
            <a:endParaRPr lang="sv-SE" noProof="0" dirty="0"/>
          </a:p>
        </p:txBody>
      </p:sp>
    </p:spTree>
    <p:extLst>
      <p:ext uri="{BB962C8B-B14F-4D97-AF65-F5344CB8AC3E}">
        <p14:creationId xmlns:p14="http://schemas.microsoft.com/office/powerpoint/2010/main" val="1923731498"/>
      </p:ext>
    </p:extLst>
  </p:cSld>
  <p:clrMap bg1="lt1" tx1="dk1" bg2="lt2" tx2="dk2" accent1="accent1" accent2="accent2" accent3="accent3" accent4="accent4" accent5="accent5" accent6="accent6" hlink="hlink" folHlink="folHlink"/>
  <p:sldLayoutIdLst>
    <p:sldLayoutId id="2147483649" r:id="rId1"/>
    <p:sldLayoutId id="2147483707" r:id="rId2"/>
    <p:sldLayoutId id="2147483650" r:id="rId3"/>
    <p:sldLayoutId id="2147483654" r:id="rId4"/>
    <p:sldLayoutId id="2147483662" r:id="rId5"/>
    <p:sldLayoutId id="2147483664" r:id="rId6"/>
    <p:sldLayoutId id="2147483665" r:id="rId7"/>
    <p:sldLayoutId id="2147483653" r:id="rId8"/>
    <p:sldLayoutId id="2147483692" r:id="rId9"/>
    <p:sldLayoutId id="2147483703" r:id="rId10"/>
    <p:sldLayoutId id="2147483667" r:id="rId11"/>
    <p:sldLayoutId id="2147483699" r:id="rId12"/>
    <p:sldLayoutId id="2147483668" r:id="rId13"/>
    <p:sldLayoutId id="2147483669" r:id="rId14"/>
    <p:sldLayoutId id="2147483691" r:id="rId15"/>
    <p:sldLayoutId id="2147483672" r:id="rId16"/>
    <p:sldLayoutId id="2147483671" r:id="rId17"/>
    <p:sldLayoutId id="2147483673" r:id="rId18"/>
    <p:sldLayoutId id="2147483701" r:id="rId19"/>
    <p:sldLayoutId id="2147483702" r:id="rId20"/>
    <p:sldLayoutId id="2147483704" r:id="rId21"/>
    <p:sldLayoutId id="2147483674" r:id="rId22"/>
    <p:sldLayoutId id="2147483675" r:id="rId23"/>
    <p:sldLayoutId id="2147483676" r:id="rId24"/>
    <p:sldLayoutId id="2147483678" r:id="rId25"/>
    <p:sldLayoutId id="2147483679" r:id="rId26"/>
    <p:sldLayoutId id="2147483681" r:id="rId27"/>
    <p:sldLayoutId id="2147483680" r:id="rId28"/>
    <p:sldLayoutId id="2147483684" r:id="rId29"/>
    <p:sldLayoutId id="2147483686" r:id="rId30"/>
    <p:sldLayoutId id="2147483705" r:id="rId31"/>
    <p:sldLayoutId id="2147483687" r:id="rId32"/>
    <p:sldLayoutId id="2147483688" r:id="rId33"/>
    <p:sldLayoutId id="2147483689" r:id="rId34"/>
    <p:sldLayoutId id="2147483706" r:id="rId35"/>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hyperlink" Target="https://www.rodakorset.fi/vart-arbete/bli-medle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gCtyW_dQ53I&amp;t=1s" TargetMode="External"/><Relationship Id="rId7" Type="http://schemas.openxmlformats.org/officeDocument/2006/relationships/hyperlink" Target="https://www.youtube.com/watch?v=xz0efa1n2ko&amp;feature=youtu.be"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youtube.com/watch?time_continue=151&amp;v=R36OHuF3U6A" TargetMode="External"/><Relationship Id="rId5" Type="http://schemas.openxmlformats.org/officeDocument/2006/relationships/hyperlink" Target="https://www.youtube.com/watch?v=D6VdrsT0YZQ" TargetMode="External"/><Relationship Id="rId4" Type="http://schemas.openxmlformats.org/officeDocument/2006/relationships/hyperlink" Target="https://www.youtube.com/watch?v=ReE835-d8v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w4UerqGYkU8"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4eclTEXdU80"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923E-9A74-5336-5D1C-DB29FE211EF0}"/>
              </a:ext>
            </a:extLst>
          </p:cNvPr>
          <p:cNvSpPr>
            <a:spLocks noGrp="1"/>
          </p:cNvSpPr>
          <p:nvPr>
            <p:ph type="ctrTitle"/>
          </p:nvPr>
        </p:nvSpPr>
        <p:spPr>
          <a:xfrm>
            <a:off x="1524000" y="1303020"/>
            <a:ext cx="9144000" cy="2401415"/>
          </a:xfrm>
        </p:spPr>
        <p:txBody>
          <a:bodyPr/>
          <a:lstStyle/>
          <a:p>
            <a:pPr algn="ctr"/>
            <a:r>
              <a:rPr lang="fi-FI" sz="5400" b="1" dirty="0" err="1"/>
              <a:t>Nyfiken</a:t>
            </a:r>
            <a:r>
              <a:rPr lang="fi-FI" sz="5400" b="1" dirty="0"/>
              <a:t> </a:t>
            </a:r>
            <a:r>
              <a:rPr lang="fi-FI" sz="5400" b="1" dirty="0" err="1"/>
              <a:t>på</a:t>
            </a:r>
            <a:r>
              <a:rPr lang="fi-FI" sz="5400" b="1" dirty="0"/>
              <a:t> </a:t>
            </a:r>
            <a:r>
              <a:rPr lang="fi-FI" sz="5400" b="1" dirty="0" err="1"/>
              <a:t>Röda</a:t>
            </a:r>
            <a:r>
              <a:rPr lang="fi-FI" sz="5400" b="1" dirty="0"/>
              <a:t> </a:t>
            </a:r>
            <a:r>
              <a:rPr lang="fi-FI" sz="5400" b="1" dirty="0" err="1"/>
              <a:t>Korset</a:t>
            </a:r>
            <a:br>
              <a:rPr lang="fi-FI" sz="6000" dirty="0"/>
            </a:br>
            <a:r>
              <a:rPr lang="fi-FI" sz="4400" dirty="0" err="1"/>
              <a:t>Hjälpare</a:t>
            </a:r>
            <a:r>
              <a:rPr lang="fi-FI" sz="4400" dirty="0"/>
              <a:t> </a:t>
            </a:r>
            <a:r>
              <a:rPr lang="fi-FI" sz="4400" dirty="0" err="1"/>
              <a:t>nära</a:t>
            </a:r>
            <a:r>
              <a:rPr lang="fi-FI" sz="4400" dirty="0"/>
              <a:t> </a:t>
            </a:r>
            <a:r>
              <a:rPr lang="fi-FI" sz="4400" dirty="0" err="1"/>
              <a:t>dig</a:t>
            </a:r>
            <a:br>
              <a:rPr lang="fi-FI" dirty="0"/>
            </a:br>
            <a:endParaRPr lang="fi-FI" dirty="0"/>
          </a:p>
        </p:txBody>
      </p:sp>
      <p:sp>
        <p:nvSpPr>
          <p:cNvPr id="3" name="Subtitle 2">
            <a:extLst>
              <a:ext uri="{FF2B5EF4-FFF2-40B4-BE49-F238E27FC236}">
                <a16:creationId xmlns:a16="http://schemas.microsoft.com/office/drawing/2014/main" id="{66609C49-F311-F67F-D657-0B55165F423B}"/>
              </a:ext>
            </a:extLst>
          </p:cNvPr>
          <p:cNvSpPr>
            <a:spLocks noGrp="1"/>
          </p:cNvSpPr>
          <p:nvPr>
            <p:ph type="subTitle" idx="1"/>
          </p:nvPr>
        </p:nvSpPr>
        <p:spPr/>
        <p:txBody>
          <a:bodyPr/>
          <a:lstStyle/>
          <a:p>
            <a:r>
              <a:rPr lang="fi-FI" dirty="0" err="1"/>
              <a:t>Utbildare</a:t>
            </a:r>
            <a:r>
              <a:rPr lang="fi-FI" dirty="0"/>
              <a:t> och datum XX.XX.XXXX</a:t>
            </a:r>
          </a:p>
          <a:p>
            <a:endParaRPr lang="fi-FI" dirty="0"/>
          </a:p>
        </p:txBody>
      </p:sp>
    </p:spTree>
    <p:extLst>
      <p:ext uri="{BB962C8B-B14F-4D97-AF65-F5344CB8AC3E}">
        <p14:creationId xmlns:p14="http://schemas.microsoft.com/office/powerpoint/2010/main" val="1835395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4BC897-9A70-6F5D-0B06-FCC928B7DB76}"/>
              </a:ext>
            </a:extLst>
          </p:cNvPr>
          <p:cNvSpPr>
            <a:spLocks noGrp="1"/>
          </p:cNvSpPr>
          <p:nvPr>
            <p:ph type="title"/>
          </p:nvPr>
        </p:nvSpPr>
        <p:spPr>
          <a:xfrm>
            <a:off x="712470" y="777240"/>
            <a:ext cx="10515600" cy="3707448"/>
          </a:xfrm>
        </p:spPr>
        <p:txBody>
          <a:bodyPr>
            <a:normAutofit/>
          </a:bodyPr>
          <a:lstStyle/>
          <a:p>
            <a:pPr algn="ctr"/>
            <a:r>
              <a:rPr lang="fi-FI" sz="4000" b="1" dirty="0" err="1">
                <a:latin typeface="Arial" panose="020B0604020202020204" pitchFamily="34" charset="0"/>
              </a:rPr>
              <a:t>Beredskap</a:t>
            </a:r>
            <a:endParaRPr lang="fi-FI" sz="4000" b="1" dirty="0">
              <a:latin typeface="Arial" panose="020B0604020202020204" pitchFamily="34" charset="0"/>
            </a:endParaRPr>
          </a:p>
        </p:txBody>
      </p:sp>
      <p:sp>
        <p:nvSpPr>
          <p:cNvPr id="4" name="Content Placeholder 2">
            <a:extLst>
              <a:ext uri="{FF2B5EF4-FFF2-40B4-BE49-F238E27FC236}">
                <a16:creationId xmlns:a16="http://schemas.microsoft.com/office/drawing/2014/main" id="{C41F926A-B5FE-5DA5-41C2-F6564B8AA760}"/>
              </a:ext>
            </a:extLst>
          </p:cNvPr>
          <p:cNvSpPr txBox="1">
            <a:spLocks/>
          </p:cNvSpPr>
          <p:nvPr/>
        </p:nvSpPr>
        <p:spPr>
          <a:xfrm>
            <a:off x="1524000" y="3245516"/>
            <a:ext cx="9144000" cy="1655762"/>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2000" dirty="0">
                <a:latin typeface="Georgia" panose="02040502050405020303" pitchFamily="18" charset="0"/>
                <a:cs typeface="Calibri"/>
              </a:rPr>
              <a:t>Vi hjälper effektivt här hemma och ute i världen. Hjälparbete i akuta olyckssituationer och kriser grundar sig på arbete i vardagen, på en kontinuerlig närvaro och beredskap. Vi är alltid beredda.</a:t>
            </a:r>
          </a:p>
        </p:txBody>
      </p:sp>
    </p:spTree>
    <p:extLst>
      <p:ext uri="{BB962C8B-B14F-4D97-AF65-F5344CB8AC3E}">
        <p14:creationId xmlns:p14="http://schemas.microsoft.com/office/powerpoint/2010/main" val="2728015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9B6C-B103-4EE1-68D8-6DAFE6F94B3B}"/>
              </a:ext>
            </a:extLst>
          </p:cNvPr>
          <p:cNvSpPr>
            <a:spLocks noGrp="1"/>
          </p:cNvSpPr>
          <p:nvPr>
            <p:ph type="title"/>
          </p:nvPr>
        </p:nvSpPr>
        <p:spPr/>
        <p:txBody>
          <a:bodyPr/>
          <a:lstStyle/>
          <a:p>
            <a:r>
              <a:rPr lang="fi-FI" b="1" dirty="0" err="1"/>
              <a:t>Beredda</a:t>
            </a:r>
            <a:r>
              <a:rPr lang="fi-FI" b="1" dirty="0"/>
              <a:t> </a:t>
            </a:r>
            <a:r>
              <a:rPr lang="fi-FI" b="1" dirty="0" err="1"/>
              <a:t>att</a:t>
            </a:r>
            <a:r>
              <a:rPr lang="fi-FI" b="1" dirty="0"/>
              <a:t> </a:t>
            </a:r>
            <a:r>
              <a:rPr lang="fi-FI" b="1" dirty="0" err="1"/>
              <a:t>hjälpa</a:t>
            </a:r>
            <a:endParaRPr lang="fi-FI" dirty="0"/>
          </a:p>
        </p:txBody>
      </p:sp>
      <p:sp>
        <p:nvSpPr>
          <p:cNvPr id="6" name="Text Placeholder 5">
            <a:extLst>
              <a:ext uri="{FF2B5EF4-FFF2-40B4-BE49-F238E27FC236}">
                <a16:creationId xmlns:a16="http://schemas.microsoft.com/office/drawing/2014/main" id="{F092CC12-D5A1-F6A2-E6A6-C44E53C90BCA}"/>
              </a:ext>
            </a:extLst>
          </p:cNvPr>
          <p:cNvSpPr>
            <a:spLocks noGrp="1"/>
          </p:cNvSpPr>
          <p:nvPr>
            <p:ph type="body" sz="quarter" idx="11"/>
          </p:nvPr>
        </p:nvSpPr>
        <p:spPr>
          <a:xfrm>
            <a:off x="7303770" y="1842135"/>
            <a:ext cx="3577590" cy="3438525"/>
          </a:xfrm>
          <a:prstGeom prst="ellipse">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33" dirty="0"/>
          </a:p>
          <a:p>
            <a:pPr algn="ctr"/>
            <a:endParaRPr lang="fi-FI" sz="1633" dirty="0"/>
          </a:p>
          <a:p>
            <a:pPr algn="ctr"/>
            <a:endParaRPr lang="fi-FI" sz="1633" dirty="0"/>
          </a:p>
          <a:p>
            <a:pPr algn="ctr"/>
            <a:endParaRPr lang="fi-FI" sz="1633" dirty="0"/>
          </a:p>
          <a:p>
            <a:pPr algn="ctr"/>
            <a:endParaRPr lang="fi-FI" sz="1633" dirty="0"/>
          </a:p>
          <a:p>
            <a:pPr algn="ctr"/>
            <a:endParaRPr lang="fi-FI" sz="1633" dirty="0"/>
          </a:p>
          <a:p>
            <a:pPr algn="ctr"/>
            <a:endParaRPr lang="fi-FI" sz="1633" dirty="0"/>
          </a:p>
          <a:p>
            <a:pPr algn="ctr"/>
            <a:endParaRPr lang="fi-FI" sz="1633" dirty="0"/>
          </a:p>
          <a:p>
            <a:pPr algn="ctr"/>
            <a:endParaRPr lang="fi-FI" sz="1633" dirty="0"/>
          </a:p>
          <a:p>
            <a:pPr marL="0" indent="0" algn="ctr">
              <a:buNone/>
            </a:pPr>
            <a:r>
              <a:rPr lang="fi-FI" sz="1633" dirty="0" err="1"/>
              <a:t>Hjälp</a:t>
            </a:r>
            <a:r>
              <a:rPr lang="fi-FI" sz="1633" dirty="0"/>
              <a:t> av </a:t>
            </a:r>
            <a:r>
              <a:rPr lang="fi-FI" sz="1633" dirty="0" err="1"/>
              <a:t>myndigheter</a:t>
            </a:r>
            <a:r>
              <a:rPr lang="fi-FI" sz="1633" dirty="0"/>
              <a:t> </a:t>
            </a:r>
            <a:r>
              <a:rPr lang="fi-FI" sz="1633" dirty="0" err="1"/>
              <a:t>eller</a:t>
            </a:r>
            <a:r>
              <a:rPr lang="fi-FI" sz="1633" dirty="0"/>
              <a:t> </a:t>
            </a:r>
            <a:r>
              <a:rPr lang="fi-FI" sz="1633" dirty="0" err="1"/>
              <a:t>andra</a:t>
            </a:r>
            <a:r>
              <a:rPr lang="fi-FI" sz="1633" dirty="0"/>
              <a:t> </a:t>
            </a:r>
            <a:r>
              <a:rPr lang="fi-FI" sz="1633" dirty="0" err="1"/>
              <a:t>aktörer</a:t>
            </a:r>
            <a:endParaRPr lang="fi-FI" sz="1633" dirty="0"/>
          </a:p>
          <a:p>
            <a:pPr algn="ctr"/>
            <a:endParaRPr lang="fi-FI" sz="1633" dirty="0"/>
          </a:p>
          <a:p>
            <a:pPr algn="ctr"/>
            <a:endParaRPr lang="fi-FI" sz="1633" dirty="0"/>
          </a:p>
          <a:p>
            <a:pPr algn="ctr"/>
            <a:r>
              <a:rPr lang="fi-FI" sz="1633" dirty="0"/>
              <a:t>Apu viranomaisilta tai muilta toimijoilta</a:t>
            </a:r>
          </a:p>
        </p:txBody>
      </p:sp>
      <p:sp>
        <p:nvSpPr>
          <p:cNvPr id="7" name="Text Placeholder 4">
            <a:extLst>
              <a:ext uri="{FF2B5EF4-FFF2-40B4-BE49-F238E27FC236}">
                <a16:creationId xmlns:a16="http://schemas.microsoft.com/office/drawing/2014/main" id="{A3469596-7A2D-0A49-65B0-C77EFE614316}"/>
              </a:ext>
            </a:extLst>
          </p:cNvPr>
          <p:cNvSpPr txBox="1">
            <a:spLocks/>
          </p:cNvSpPr>
          <p:nvPr/>
        </p:nvSpPr>
        <p:spPr>
          <a:xfrm>
            <a:off x="7889255" y="2036945"/>
            <a:ext cx="2486630" cy="2157866"/>
          </a:xfrm>
          <a:prstGeom prst="ellipse">
            <a:avLst/>
          </a:prstGeom>
          <a:solidFill>
            <a:srgbClr val="C00000"/>
          </a:solidFill>
          <a:ln w="28575" cap="flat" cmpd="sng" algn="ctr">
            <a:solidFill>
              <a:schemeClr val="accent1">
                <a:shade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lt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lt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lt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lt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46076" indent="0" algn="ctr">
              <a:buFont typeface="Arial" panose="020B0604020202020204" pitchFamily="34" charset="0"/>
              <a:buNone/>
            </a:pPr>
            <a:endParaRPr lang="fi-FI" sz="1814" dirty="0">
              <a:solidFill>
                <a:schemeClr val="bg1"/>
              </a:solidFill>
            </a:endParaRPr>
          </a:p>
          <a:p>
            <a:pPr marL="46076" indent="0" algn="ctr">
              <a:buFont typeface="Arial" panose="020B0604020202020204" pitchFamily="34" charset="0"/>
              <a:buNone/>
            </a:pPr>
            <a:endParaRPr lang="fi-FI" sz="1814" dirty="0">
              <a:solidFill>
                <a:schemeClr val="bg1"/>
              </a:solidFill>
            </a:endParaRPr>
          </a:p>
          <a:p>
            <a:pPr marL="46076" indent="0" algn="ctr">
              <a:buFont typeface="Arial" panose="020B0604020202020204" pitchFamily="34" charset="0"/>
              <a:buNone/>
            </a:pPr>
            <a:r>
              <a:rPr lang="fi-FI" sz="1814" dirty="0" err="1">
                <a:solidFill>
                  <a:schemeClr val="bg1"/>
                </a:solidFill>
              </a:rPr>
              <a:t>Grannhjälp</a:t>
            </a:r>
            <a:endParaRPr lang="fi-FI" sz="1814" dirty="0">
              <a:solidFill>
                <a:schemeClr val="bg1"/>
              </a:solidFill>
            </a:endParaRPr>
          </a:p>
        </p:txBody>
      </p:sp>
      <p:sp>
        <p:nvSpPr>
          <p:cNvPr id="9" name="Text Placeholder 5">
            <a:extLst>
              <a:ext uri="{FF2B5EF4-FFF2-40B4-BE49-F238E27FC236}">
                <a16:creationId xmlns:a16="http://schemas.microsoft.com/office/drawing/2014/main" id="{D678EF1B-E0F9-9A28-E776-63CE9EA636F8}"/>
              </a:ext>
            </a:extLst>
          </p:cNvPr>
          <p:cNvSpPr txBox="1">
            <a:spLocks/>
          </p:cNvSpPr>
          <p:nvPr/>
        </p:nvSpPr>
        <p:spPr>
          <a:xfrm>
            <a:off x="8572011" y="2246945"/>
            <a:ext cx="1121118" cy="994412"/>
          </a:xfrm>
          <a:prstGeom prst="ellipse">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spcFirstLastPara="1" wrap="square" lIns="94350" tIns="47164" rIns="94350" bIns="47164" rtlCol="0" anchor="ctr" anchorCtr="0"/>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accent2"/>
              </a:buClr>
              <a:buSzPts val="2800"/>
              <a:buFont typeface="Time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480"/>
              </a:spcBef>
              <a:spcAft>
                <a:spcPts val="0"/>
              </a:spcAft>
              <a:buClr>
                <a:schemeClr val="accent2"/>
              </a:buClr>
              <a:buSzPts val="2400"/>
              <a:buFont typeface="Time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400"/>
              </a:spcBef>
              <a:spcAft>
                <a:spcPts val="0"/>
              </a:spcAft>
              <a:buClr>
                <a:schemeClr val="accent2"/>
              </a:buClr>
              <a:buSzPts val="2000"/>
              <a:buFont typeface="Time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360"/>
              </a:spcBef>
              <a:spcAft>
                <a:spcPts val="0"/>
              </a:spcAft>
              <a:buClr>
                <a:schemeClr val="accent2"/>
              </a:buClr>
              <a:buSzPts val="1800"/>
              <a:buFont typeface="Time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360"/>
              </a:spcBef>
              <a:spcAft>
                <a:spcPts val="0"/>
              </a:spcAft>
              <a:buClr>
                <a:schemeClr val="accent2"/>
              </a:buClr>
              <a:buSzPts val="1800"/>
              <a:buFont typeface="Time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360"/>
              </a:spcBef>
              <a:spcAft>
                <a:spcPts val="0"/>
              </a:spcAft>
              <a:buClr>
                <a:schemeClr val="accent2"/>
              </a:buClr>
              <a:buSzPts val="1800"/>
              <a:buFont typeface="Times"/>
              <a:buChar char="•"/>
              <a:defRPr sz="18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360"/>
              </a:spcBef>
              <a:spcAft>
                <a:spcPts val="0"/>
              </a:spcAft>
              <a:buClr>
                <a:schemeClr val="accent2"/>
              </a:buClr>
              <a:buSzPts val="1800"/>
              <a:buFont typeface="Times"/>
              <a:buChar char="•"/>
              <a:defRPr sz="18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360"/>
              </a:spcBef>
              <a:spcAft>
                <a:spcPts val="0"/>
              </a:spcAft>
              <a:buClr>
                <a:schemeClr val="accent2"/>
              </a:buClr>
              <a:buSzPts val="1800"/>
              <a:buFont typeface="Times"/>
              <a:buChar char="•"/>
              <a:defRPr sz="1800" b="0" i="0" u="none" strike="noStrike" cap="none">
                <a:solidFill>
                  <a:schemeClr val="dk1"/>
                </a:solidFill>
                <a:latin typeface="Verdana"/>
                <a:ea typeface="Verdana"/>
                <a:cs typeface="Verdana"/>
                <a:sym typeface="Verdana"/>
              </a:defRPr>
            </a:lvl8pPr>
            <a:lvl9pPr marL="4114800" marR="0" lvl="8" indent="-342900" algn="l" rtl="0">
              <a:lnSpc>
                <a:spcPct val="100000"/>
              </a:lnSpc>
              <a:spcBef>
                <a:spcPts val="360"/>
              </a:spcBef>
              <a:spcAft>
                <a:spcPts val="0"/>
              </a:spcAft>
              <a:buClr>
                <a:schemeClr val="accent2"/>
              </a:buClr>
              <a:buSzPts val="1800"/>
              <a:buFont typeface="Times"/>
              <a:buChar char="•"/>
              <a:defRPr sz="1800" b="0" i="0" u="none" strike="noStrike" cap="none">
                <a:solidFill>
                  <a:schemeClr val="dk1"/>
                </a:solidFill>
                <a:latin typeface="Verdana"/>
                <a:ea typeface="Verdana"/>
                <a:cs typeface="Verdana"/>
                <a:sym typeface="Verdana"/>
              </a:defRPr>
            </a:lvl9pPr>
          </a:lstStyle>
          <a:p>
            <a:pPr marL="46076" indent="0" algn="ctr">
              <a:buNone/>
            </a:pPr>
            <a:r>
              <a:rPr lang="fi-FI" sz="1633" dirty="0" err="1">
                <a:solidFill>
                  <a:schemeClr val="bg1"/>
                </a:solidFill>
              </a:rPr>
              <a:t>Egen</a:t>
            </a:r>
            <a:r>
              <a:rPr lang="fi-FI" sz="1633" dirty="0">
                <a:solidFill>
                  <a:schemeClr val="bg1"/>
                </a:solidFill>
              </a:rPr>
              <a:t> </a:t>
            </a:r>
            <a:r>
              <a:rPr lang="fi-FI" sz="1633" dirty="0" err="1">
                <a:solidFill>
                  <a:schemeClr val="bg1"/>
                </a:solidFill>
              </a:rPr>
              <a:t>hjälp</a:t>
            </a:r>
            <a:endParaRPr lang="fi-FI" sz="1633" dirty="0">
              <a:solidFill>
                <a:schemeClr val="bg1"/>
              </a:solidFill>
            </a:endParaRPr>
          </a:p>
        </p:txBody>
      </p:sp>
      <p:sp>
        <p:nvSpPr>
          <p:cNvPr id="12" name="Text Placeholder 2">
            <a:extLst>
              <a:ext uri="{FF2B5EF4-FFF2-40B4-BE49-F238E27FC236}">
                <a16:creationId xmlns:a16="http://schemas.microsoft.com/office/drawing/2014/main" id="{FA0FD48D-4252-728C-0B59-739305022CE5}"/>
              </a:ext>
            </a:extLst>
          </p:cNvPr>
          <p:cNvSpPr txBox="1">
            <a:spLocks/>
          </p:cNvSpPr>
          <p:nvPr/>
        </p:nvSpPr>
        <p:spPr>
          <a:xfrm>
            <a:off x="409452" y="1729259"/>
            <a:ext cx="6159985" cy="1566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9175" indent="-259175"/>
            <a:r>
              <a:rPr lang="fi-FI" sz="2200" dirty="0" err="1"/>
              <a:t>Liten</a:t>
            </a:r>
            <a:r>
              <a:rPr lang="fi-FI" sz="2200" dirty="0"/>
              <a:t> </a:t>
            </a:r>
            <a:r>
              <a:rPr lang="fi-FI" sz="2200" dirty="0" err="1"/>
              <a:t>eldsvåda</a:t>
            </a:r>
            <a:r>
              <a:rPr lang="fi-FI" sz="2200" dirty="0"/>
              <a:t> </a:t>
            </a:r>
            <a:r>
              <a:rPr lang="fi-FI" sz="2200" dirty="0" err="1"/>
              <a:t>hemma</a:t>
            </a:r>
            <a:endParaRPr lang="fi-FI" sz="2200" dirty="0"/>
          </a:p>
          <a:p>
            <a:pPr marL="259175" indent="-259175"/>
            <a:r>
              <a:rPr lang="fi-FI" sz="2200" dirty="0" err="1"/>
              <a:t>Stukad</a:t>
            </a:r>
            <a:r>
              <a:rPr lang="fi-FI" sz="2200" dirty="0"/>
              <a:t> </a:t>
            </a:r>
            <a:r>
              <a:rPr lang="fi-FI" sz="2200" dirty="0" err="1"/>
              <a:t>fot</a:t>
            </a:r>
            <a:r>
              <a:rPr lang="fi-FI" sz="2200" dirty="0"/>
              <a:t> </a:t>
            </a:r>
            <a:r>
              <a:rPr lang="fi-FI" sz="2200" dirty="0" err="1"/>
              <a:t>på</a:t>
            </a:r>
            <a:r>
              <a:rPr lang="fi-FI" sz="2200" dirty="0"/>
              <a:t> </a:t>
            </a:r>
            <a:r>
              <a:rPr lang="fi-FI" sz="2200" dirty="0" err="1"/>
              <a:t>väg</a:t>
            </a:r>
            <a:r>
              <a:rPr lang="fi-FI" sz="2200" dirty="0"/>
              <a:t> </a:t>
            </a:r>
            <a:r>
              <a:rPr lang="fi-FI" sz="2200" dirty="0" err="1"/>
              <a:t>till</a:t>
            </a:r>
            <a:r>
              <a:rPr lang="fi-FI" sz="2200" dirty="0"/>
              <a:t> </a:t>
            </a:r>
            <a:r>
              <a:rPr lang="fi-FI" sz="2200" dirty="0" err="1"/>
              <a:t>jobbet</a:t>
            </a:r>
            <a:endParaRPr lang="fi-FI" sz="2200" dirty="0"/>
          </a:p>
          <a:p>
            <a:pPr marL="259175" indent="-259175"/>
            <a:r>
              <a:rPr lang="fi-FI" sz="2200" dirty="0" err="1"/>
              <a:t>Vad</a:t>
            </a:r>
            <a:r>
              <a:rPr lang="fi-FI" sz="2200" dirty="0"/>
              <a:t> annat </a:t>
            </a:r>
            <a:r>
              <a:rPr lang="fi-FI" sz="2200" dirty="0" err="1"/>
              <a:t>kan</a:t>
            </a:r>
            <a:r>
              <a:rPr lang="fi-FI" sz="2200" dirty="0"/>
              <a:t> </a:t>
            </a:r>
            <a:r>
              <a:rPr lang="fi-FI" sz="2200" dirty="0" err="1"/>
              <a:t>hända</a:t>
            </a:r>
            <a:r>
              <a:rPr lang="fi-FI" sz="2200" dirty="0"/>
              <a:t> </a:t>
            </a:r>
            <a:r>
              <a:rPr lang="fi-FI" sz="2200" dirty="0" err="1"/>
              <a:t>dig</a:t>
            </a:r>
            <a:r>
              <a:rPr lang="fi-FI" sz="2200" dirty="0"/>
              <a:t>? </a:t>
            </a:r>
            <a:r>
              <a:rPr lang="fi-FI" sz="2200" dirty="0" err="1"/>
              <a:t>Bra</a:t>
            </a:r>
            <a:r>
              <a:rPr lang="fi-FI" sz="2200" dirty="0"/>
              <a:t> </a:t>
            </a:r>
            <a:r>
              <a:rPr lang="fi-FI" sz="2200" dirty="0" err="1"/>
              <a:t>att</a:t>
            </a:r>
            <a:r>
              <a:rPr lang="fi-FI" sz="2200" dirty="0"/>
              <a:t> </a:t>
            </a:r>
            <a:r>
              <a:rPr lang="fi-FI" sz="2200" dirty="0" err="1"/>
              <a:t>stanna</a:t>
            </a:r>
            <a:r>
              <a:rPr lang="fi-FI" sz="2200" dirty="0"/>
              <a:t> </a:t>
            </a:r>
            <a:r>
              <a:rPr lang="fi-FI" sz="2200" dirty="0" err="1"/>
              <a:t>upp</a:t>
            </a:r>
            <a:r>
              <a:rPr lang="fi-FI" sz="2200" dirty="0"/>
              <a:t> </a:t>
            </a:r>
            <a:r>
              <a:rPr lang="fi-FI" sz="2200" dirty="0" err="1"/>
              <a:t>ibland</a:t>
            </a:r>
            <a:r>
              <a:rPr lang="fi-FI" sz="2200" dirty="0"/>
              <a:t> för </a:t>
            </a:r>
            <a:r>
              <a:rPr lang="fi-FI" sz="2200" dirty="0" err="1"/>
              <a:t>att</a:t>
            </a:r>
            <a:r>
              <a:rPr lang="fi-FI" sz="2200" dirty="0"/>
              <a:t> </a:t>
            </a:r>
            <a:r>
              <a:rPr lang="fi-FI" sz="2200" dirty="0" err="1"/>
              <a:t>fundera</a:t>
            </a:r>
            <a:r>
              <a:rPr lang="fi-FI" sz="2200" dirty="0"/>
              <a:t> </a:t>
            </a:r>
            <a:r>
              <a:rPr lang="fi-FI" sz="2200" dirty="0" err="1"/>
              <a:t>på</a:t>
            </a:r>
            <a:r>
              <a:rPr lang="fi-FI" sz="2200" dirty="0"/>
              <a:t> </a:t>
            </a:r>
            <a:r>
              <a:rPr lang="fi-FI" sz="2200" dirty="0" err="1"/>
              <a:t>olika</a:t>
            </a:r>
            <a:r>
              <a:rPr lang="fi-FI" sz="2200" dirty="0"/>
              <a:t> </a:t>
            </a:r>
            <a:r>
              <a:rPr lang="fi-FI" sz="2200" dirty="0" err="1"/>
              <a:t>risker</a:t>
            </a:r>
            <a:r>
              <a:rPr lang="fi-FI" sz="2200" dirty="0"/>
              <a:t>.</a:t>
            </a:r>
            <a:endParaRPr lang="fi-FI" sz="2200" dirty="0">
              <a:latin typeface="Arial" panose="020B0604020202020204" pitchFamily="34" charset="0"/>
              <a:cs typeface="Arial" panose="020B0604020202020204" pitchFamily="34" charset="0"/>
            </a:endParaRPr>
          </a:p>
          <a:p>
            <a:endParaRPr lang="fi-FI" sz="2200" dirty="0"/>
          </a:p>
        </p:txBody>
      </p:sp>
      <p:sp>
        <p:nvSpPr>
          <p:cNvPr id="13" name="Text Placeholder 2">
            <a:extLst>
              <a:ext uri="{FF2B5EF4-FFF2-40B4-BE49-F238E27FC236}">
                <a16:creationId xmlns:a16="http://schemas.microsoft.com/office/drawing/2014/main" id="{239E7074-39FD-57B8-9698-63EEB20A9ADD}"/>
              </a:ext>
            </a:extLst>
          </p:cNvPr>
          <p:cNvSpPr txBox="1">
            <a:spLocks/>
          </p:cNvSpPr>
          <p:nvPr/>
        </p:nvSpPr>
        <p:spPr>
          <a:xfrm>
            <a:off x="409452" y="3492584"/>
            <a:ext cx="6298850" cy="12961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err="1">
                <a:cs typeface="Calibri"/>
              </a:rPr>
              <a:t>Tidigare</a:t>
            </a:r>
            <a:r>
              <a:rPr lang="en-US" sz="2200" dirty="0">
                <a:cs typeface="Calibri"/>
              </a:rPr>
              <a:t> </a:t>
            </a:r>
            <a:r>
              <a:rPr lang="en-US" sz="2200" dirty="0" err="1">
                <a:cs typeface="Calibri"/>
              </a:rPr>
              <a:t>har</a:t>
            </a:r>
            <a:r>
              <a:rPr lang="en-US" sz="2200" dirty="0">
                <a:cs typeface="Calibri"/>
              </a:rPr>
              <a:t> </a:t>
            </a:r>
            <a:r>
              <a:rPr lang="en-US" sz="2200" dirty="0" err="1">
                <a:cs typeface="Calibri"/>
              </a:rPr>
              <a:t>grannhjälp</a:t>
            </a:r>
            <a:r>
              <a:rPr lang="en-US" sz="2200" dirty="0">
                <a:cs typeface="Calibri"/>
              </a:rPr>
              <a:t> </a:t>
            </a:r>
            <a:r>
              <a:rPr lang="en-US" sz="2200" dirty="0" err="1">
                <a:cs typeface="Calibri"/>
              </a:rPr>
              <a:t>varit</a:t>
            </a:r>
            <a:r>
              <a:rPr lang="en-US" sz="2200" dirty="0">
                <a:cs typeface="Calibri"/>
              </a:rPr>
              <a:t> </a:t>
            </a:r>
            <a:r>
              <a:rPr lang="en-US" sz="2200" dirty="0" err="1">
                <a:cs typeface="Calibri"/>
              </a:rPr>
              <a:t>viktigt</a:t>
            </a:r>
            <a:r>
              <a:rPr lang="en-US" sz="2200" dirty="0">
                <a:cs typeface="Calibri"/>
              </a:rPr>
              <a:t>, </a:t>
            </a:r>
            <a:r>
              <a:rPr lang="en-US" sz="2200" dirty="0" err="1">
                <a:cs typeface="Calibri"/>
              </a:rPr>
              <a:t>nuförtiden</a:t>
            </a:r>
            <a:r>
              <a:rPr lang="en-US" sz="2200" dirty="0">
                <a:cs typeface="Calibri"/>
              </a:rPr>
              <a:t> </a:t>
            </a:r>
            <a:r>
              <a:rPr lang="en-US" sz="2200" dirty="0" err="1">
                <a:cs typeface="Calibri"/>
              </a:rPr>
              <a:t>även</a:t>
            </a:r>
            <a:r>
              <a:rPr lang="en-US" sz="2200" dirty="0">
                <a:cs typeface="Calibri"/>
              </a:rPr>
              <a:t> </a:t>
            </a:r>
            <a:r>
              <a:rPr lang="en-US" sz="2200" dirty="0" err="1">
                <a:cs typeface="Calibri"/>
              </a:rPr>
              <a:t>hjälp</a:t>
            </a:r>
            <a:r>
              <a:rPr lang="en-US" sz="2200" dirty="0">
                <a:cs typeface="Calibri"/>
              </a:rPr>
              <a:t> av </a:t>
            </a:r>
            <a:r>
              <a:rPr lang="en-US" sz="2200" dirty="0" err="1">
                <a:cs typeface="Calibri"/>
              </a:rPr>
              <a:t>vänner</a:t>
            </a:r>
            <a:r>
              <a:rPr lang="en-US" sz="2200" dirty="0">
                <a:cs typeface="Calibri"/>
              </a:rPr>
              <a:t> </a:t>
            </a:r>
            <a:r>
              <a:rPr lang="en-US" sz="2200" dirty="0" err="1">
                <a:cs typeface="Calibri"/>
              </a:rPr>
              <a:t>eller</a:t>
            </a:r>
            <a:r>
              <a:rPr lang="en-US" sz="2200" dirty="0">
                <a:cs typeface="Calibri"/>
              </a:rPr>
              <a:t> </a:t>
            </a:r>
            <a:r>
              <a:rPr lang="en-US" sz="2200" dirty="0" err="1">
                <a:cs typeface="Calibri"/>
              </a:rPr>
              <a:t>familj</a:t>
            </a:r>
            <a:r>
              <a:rPr lang="en-US" sz="2200" dirty="0">
                <a:cs typeface="Calibri"/>
              </a:rPr>
              <a:t>. Eller till </a:t>
            </a:r>
            <a:r>
              <a:rPr lang="en-US" sz="2200" dirty="0" err="1">
                <a:cs typeface="Calibri"/>
              </a:rPr>
              <a:t>exempel</a:t>
            </a:r>
            <a:r>
              <a:rPr lang="en-US" sz="2200" dirty="0">
                <a:cs typeface="Calibri"/>
              </a:rPr>
              <a:t> av </a:t>
            </a:r>
            <a:r>
              <a:rPr lang="en-US" sz="2200" dirty="0" err="1">
                <a:cs typeface="Calibri"/>
              </a:rPr>
              <a:t>Röda</a:t>
            </a:r>
            <a:r>
              <a:rPr lang="en-US" sz="2200" dirty="0">
                <a:cs typeface="Calibri"/>
              </a:rPr>
              <a:t> </a:t>
            </a:r>
            <a:r>
              <a:rPr lang="en-US" sz="2200" dirty="0" err="1">
                <a:cs typeface="Calibri"/>
              </a:rPr>
              <a:t>Korsets</a:t>
            </a:r>
            <a:r>
              <a:rPr lang="en-US" sz="2200" dirty="0">
                <a:cs typeface="Calibri"/>
              </a:rPr>
              <a:t> </a:t>
            </a:r>
            <a:r>
              <a:rPr lang="en-US" sz="2200" dirty="0" err="1">
                <a:cs typeface="Calibri"/>
              </a:rPr>
              <a:t>frivilliga</a:t>
            </a:r>
            <a:r>
              <a:rPr lang="en-US" sz="2200" dirty="0">
                <a:cs typeface="Calibri"/>
              </a:rPr>
              <a:t>!</a:t>
            </a:r>
            <a:endParaRPr lang="fi-FI" sz="2200" dirty="0"/>
          </a:p>
        </p:txBody>
      </p:sp>
      <p:sp>
        <p:nvSpPr>
          <p:cNvPr id="14" name="Text Placeholder 2">
            <a:extLst>
              <a:ext uri="{FF2B5EF4-FFF2-40B4-BE49-F238E27FC236}">
                <a16:creationId xmlns:a16="http://schemas.microsoft.com/office/drawing/2014/main" id="{6CD0C298-6D8F-C625-AD59-6E527C62186B}"/>
              </a:ext>
            </a:extLst>
          </p:cNvPr>
          <p:cNvSpPr txBox="1">
            <a:spLocks/>
          </p:cNvSpPr>
          <p:nvPr/>
        </p:nvSpPr>
        <p:spPr>
          <a:xfrm>
            <a:off x="377545" y="4627904"/>
            <a:ext cx="6512767" cy="1738945"/>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200" dirty="0" err="1"/>
              <a:t>Vilka</a:t>
            </a:r>
            <a:r>
              <a:rPr lang="fi-FI" sz="2200" dirty="0"/>
              <a:t> </a:t>
            </a:r>
            <a:r>
              <a:rPr lang="fi-FI" sz="2200" dirty="0" err="1"/>
              <a:t>myndigheter</a:t>
            </a:r>
            <a:r>
              <a:rPr lang="fi-FI" sz="2200" dirty="0"/>
              <a:t> </a:t>
            </a:r>
            <a:r>
              <a:rPr lang="fi-FI" sz="2200" dirty="0" err="1"/>
              <a:t>hjälper</a:t>
            </a:r>
            <a:r>
              <a:rPr lang="fi-FI" sz="2200" dirty="0"/>
              <a:t> i </a:t>
            </a:r>
            <a:r>
              <a:rPr lang="fi-FI" sz="2200" dirty="0" err="1"/>
              <a:t>vår</a:t>
            </a:r>
            <a:r>
              <a:rPr lang="fi-FI" sz="2200" dirty="0"/>
              <a:t> </a:t>
            </a:r>
            <a:r>
              <a:rPr lang="fi-FI" sz="2200" dirty="0" err="1"/>
              <a:t>vardag</a:t>
            </a:r>
            <a:r>
              <a:rPr lang="fi-FI" sz="2200" dirty="0"/>
              <a:t>?</a:t>
            </a:r>
          </a:p>
          <a:p>
            <a:r>
              <a:rPr lang="fi-FI" sz="2200" dirty="0" err="1"/>
              <a:t>Röda</a:t>
            </a:r>
            <a:r>
              <a:rPr lang="fi-FI" sz="2200" dirty="0"/>
              <a:t> </a:t>
            </a:r>
            <a:r>
              <a:rPr lang="fi-FI" sz="2200" dirty="0" err="1"/>
              <a:t>Korsets</a:t>
            </a:r>
            <a:r>
              <a:rPr lang="fi-FI" sz="2200" dirty="0"/>
              <a:t> (</a:t>
            </a:r>
            <a:r>
              <a:rPr lang="fi-FI" sz="2200" dirty="0" err="1"/>
              <a:t>och</a:t>
            </a:r>
            <a:r>
              <a:rPr lang="fi-FI" sz="2200" dirty="0"/>
              <a:t> </a:t>
            </a:r>
            <a:r>
              <a:rPr lang="fi-FI" sz="2200" dirty="0" err="1"/>
              <a:t>andra</a:t>
            </a:r>
            <a:r>
              <a:rPr lang="fi-FI" sz="2200" dirty="0"/>
              <a:t> </a:t>
            </a:r>
            <a:r>
              <a:rPr lang="fi-FI" sz="2200" dirty="0" err="1"/>
              <a:t>organisationers</a:t>
            </a:r>
            <a:r>
              <a:rPr lang="fi-FI" sz="2200" dirty="0"/>
              <a:t>) </a:t>
            </a:r>
            <a:r>
              <a:rPr lang="fi-FI" sz="2200" dirty="0" err="1"/>
              <a:t>verksamhet</a:t>
            </a:r>
            <a:r>
              <a:rPr lang="fi-FI" sz="2200" dirty="0"/>
              <a:t> </a:t>
            </a:r>
            <a:r>
              <a:rPr lang="fi-FI" sz="2200" dirty="0" err="1"/>
              <a:t>stöder</a:t>
            </a:r>
            <a:r>
              <a:rPr lang="fi-FI" sz="2200" dirty="0"/>
              <a:t> </a:t>
            </a:r>
            <a:r>
              <a:rPr lang="fi-FI" sz="2200" dirty="0" err="1"/>
              <a:t>myndigheterna</a:t>
            </a:r>
            <a:r>
              <a:rPr lang="fi-FI" sz="2200" dirty="0"/>
              <a:t> </a:t>
            </a:r>
            <a:r>
              <a:rPr lang="fi-FI" sz="2200" dirty="0" err="1"/>
              <a:t>och</a:t>
            </a:r>
            <a:r>
              <a:rPr lang="fi-FI" sz="2200" dirty="0"/>
              <a:t> </a:t>
            </a:r>
            <a:r>
              <a:rPr lang="fi-FI" sz="2200" dirty="0" err="1"/>
              <a:t>människors</a:t>
            </a:r>
            <a:r>
              <a:rPr lang="fi-FI" sz="2200" dirty="0"/>
              <a:t> </a:t>
            </a:r>
            <a:r>
              <a:rPr lang="fi-FI" sz="2200" dirty="0" err="1"/>
              <a:t>förmåga</a:t>
            </a:r>
            <a:r>
              <a:rPr lang="fi-FI" sz="2200" dirty="0"/>
              <a:t> </a:t>
            </a:r>
            <a:r>
              <a:rPr lang="fi-FI" sz="2200" dirty="0" err="1"/>
              <a:t>att</a:t>
            </a:r>
            <a:r>
              <a:rPr lang="fi-FI" sz="2200" dirty="0"/>
              <a:t> </a:t>
            </a:r>
            <a:r>
              <a:rPr lang="fi-FI" sz="2200" dirty="0" err="1"/>
              <a:t>hjälpa</a:t>
            </a:r>
            <a:r>
              <a:rPr lang="fi-FI" sz="2200" dirty="0"/>
              <a:t> </a:t>
            </a:r>
            <a:r>
              <a:rPr lang="fi-FI" sz="2200" dirty="0" err="1"/>
              <a:t>sig</a:t>
            </a:r>
            <a:r>
              <a:rPr lang="fi-FI" sz="2200" dirty="0"/>
              <a:t> </a:t>
            </a:r>
            <a:r>
              <a:rPr lang="fi-FI" sz="2200" dirty="0" err="1"/>
              <a:t>själv</a:t>
            </a:r>
            <a:r>
              <a:rPr lang="fi-FI" sz="2200" dirty="0"/>
              <a:t> </a:t>
            </a:r>
            <a:r>
              <a:rPr lang="fi-FI" sz="2200" dirty="0" err="1"/>
              <a:t>och</a:t>
            </a:r>
            <a:r>
              <a:rPr lang="fi-FI" sz="2200" dirty="0"/>
              <a:t> </a:t>
            </a:r>
            <a:r>
              <a:rPr lang="fi-FI" sz="2200" dirty="0" err="1"/>
              <a:t>andra</a:t>
            </a:r>
            <a:r>
              <a:rPr lang="fi-FI" sz="2200" dirty="0"/>
              <a:t>. </a:t>
            </a:r>
          </a:p>
        </p:txBody>
      </p:sp>
    </p:spTree>
    <p:extLst>
      <p:ext uri="{BB962C8B-B14F-4D97-AF65-F5344CB8AC3E}">
        <p14:creationId xmlns:p14="http://schemas.microsoft.com/office/powerpoint/2010/main" val="62219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animBg="1"/>
      <p:bldP spid="9" grpId="0" animBg="1"/>
      <p:bldP spid="12" grpId="0"/>
      <p:bldP spid="13" grpId="0"/>
      <p:bldP spid="1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2D6F-A1B4-3CD3-E56D-7F406DAD0126}"/>
              </a:ext>
            </a:extLst>
          </p:cNvPr>
          <p:cNvSpPr>
            <a:spLocks noGrp="1"/>
          </p:cNvSpPr>
          <p:nvPr>
            <p:ph type="title"/>
          </p:nvPr>
        </p:nvSpPr>
        <p:spPr/>
        <p:txBody>
          <a:bodyPr/>
          <a:lstStyle/>
          <a:p>
            <a:r>
              <a:rPr lang="fi-FI" dirty="0" err="1"/>
              <a:t>Röda</a:t>
            </a:r>
            <a:r>
              <a:rPr lang="fi-FI" dirty="0"/>
              <a:t> </a:t>
            </a:r>
            <a:r>
              <a:rPr lang="fi-FI" dirty="0" err="1"/>
              <a:t>Korsets</a:t>
            </a:r>
            <a:r>
              <a:rPr lang="fi-FI" dirty="0"/>
              <a:t> </a:t>
            </a:r>
            <a:r>
              <a:rPr lang="fi-FI" dirty="0" err="1"/>
              <a:t>hjälp</a:t>
            </a:r>
            <a:endParaRPr lang="fi-FI" dirty="0"/>
          </a:p>
        </p:txBody>
      </p:sp>
      <p:graphicFrame>
        <p:nvGraphicFramePr>
          <p:cNvPr id="5" name="Object 6">
            <a:extLst>
              <a:ext uri="{FF2B5EF4-FFF2-40B4-BE49-F238E27FC236}">
                <a16:creationId xmlns:a16="http://schemas.microsoft.com/office/drawing/2014/main" id="{CC39E00D-1DB8-46D0-8A74-C416D8D2B2D0}"/>
              </a:ext>
            </a:extLst>
          </p:cNvPr>
          <p:cNvGraphicFramePr>
            <a:graphicFrameLocks noChangeAspect="1"/>
          </p:cNvGraphicFramePr>
          <p:nvPr/>
        </p:nvGraphicFramePr>
        <p:xfrm>
          <a:off x="2646363" y="5575300"/>
          <a:ext cx="2327275" cy="1360488"/>
        </p:xfrm>
        <a:graphic>
          <a:graphicData uri="http://schemas.openxmlformats.org/presentationml/2006/ole">
            <mc:AlternateContent xmlns:mc="http://schemas.openxmlformats.org/markup-compatibility/2006">
              <mc:Choice xmlns:v="urn:schemas-microsoft-com:vml" Requires="v">
                <p:oleObj name="CorelDRAW" r:id="rId3" imgW="2600325" imgH="2552700" progId="CorelDRAW.Graphic.10">
                  <p:embed/>
                </p:oleObj>
              </mc:Choice>
              <mc:Fallback>
                <p:oleObj name="CorelDRAW" r:id="rId3" imgW="2600325" imgH="2552700" progId="CorelDRAW.Graphic.10">
                  <p:embed/>
                  <p:pic>
                    <p:nvPicPr>
                      <p:cNvPr id="5" name="Object 6">
                        <a:extLst>
                          <a:ext uri="{FF2B5EF4-FFF2-40B4-BE49-F238E27FC236}">
                            <a16:creationId xmlns:a16="http://schemas.microsoft.com/office/drawing/2014/main" id="{CC39E00D-1DB8-46D0-8A74-C416D8D2B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363" y="5575300"/>
                        <a:ext cx="2327275" cy="1360488"/>
                      </a:xfrm>
                      <a:prstGeom prst="rect">
                        <a:avLst/>
                      </a:prstGeom>
                      <a:noFill/>
                      <a:ln>
                        <a:noFill/>
                      </a:ln>
                      <a:effectLst/>
                    </p:spPr>
                  </p:pic>
                </p:oleObj>
              </mc:Fallback>
            </mc:AlternateContent>
          </a:graphicData>
        </a:graphic>
      </p:graphicFrame>
      <p:sp>
        <p:nvSpPr>
          <p:cNvPr id="9" name="Oval 10">
            <a:extLst>
              <a:ext uri="{FF2B5EF4-FFF2-40B4-BE49-F238E27FC236}">
                <a16:creationId xmlns:a16="http://schemas.microsoft.com/office/drawing/2014/main" id="{8DDF677D-946C-AAC0-C4FE-21493D9C1B81}"/>
              </a:ext>
            </a:extLst>
          </p:cNvPr>
          <p:cNvSpPr>
            <a:spLocks noChangeAspect="1" noChangeArrowheads="1"/>
          </p:cNvSpPr>
          <p:nvPr/>
        </p:nvSpPr>
        <p:spPr bwMode="auto">
          <a:xfrm>
            <a:off x="326534" y="2635205"/>
            <a:ext cx="1307507" cy="1228261"/>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lvl="0" algn="ctr">
              <a:spcBef>
                <a:spcPct val="0"/>
              </a:spcBef>
              <a:buClrTx/>
              <a:buNone/>
              <a:defRPr/>
            </a:pPr>
            <a:r>
              <a:rPr lang="en-GB" altLang="fi-FI" sz="1400" b="1" kern="0" dirty="0" err="1">
                <a:solidFill>
                  <a:prstClr val="white"/>
                </a:solidFill>
                <a:latin typeface="Calibri" panose="020F0502020204030204"/>
              </a:rPr>
              <a:t>Grann</a:t>
            </a:r>
            <a:r>
              <a:rPr lang="en-GB" altLang="fi-FI" sz="1400" b="1" kern="0" dirty="0">
                <a:solidFill>
                  <a:prstClr val="white"/>
                </a:solidFill>
                <a:latin typeface="Calibri" panose="020F0502020204030204"/>
              </a:rPr>
              <a:t>-</a:t>
            </a:r>
          </a:p>
          <a:p>
            <a:pPr lvl="0" algn="ctr">
              <a:spcBef>
                <a:spcPct val="0"/>
              </a:spcBef>
              <a:buClrTx/>
              <a:buNone/>
              <a:defRPr/>
            </a:pPr>
            <a:r>
              <a:rPr lang="en-GB" altLang="fi-FI" sz="1400" b="1" kern="0" dirty="0" err="1">
                <a:solidFill>
                  <a:prstClr val="white"/>
                </a:solidFill>
                <a:latin typeface="Calibri" panose="020F0502020204030204"/>
              </a:rPr>
              <a:t>avdelningar</a:t>
            </a:r>
            <a:endParaRPr kumimoji="0" lang="en-GB" altLang="fi-FI" sz="1400" b="1" i="0" u="none" strike="noStrike" kern="0" cap="none" spc="0" normalizeH="0" baseline="0" noProof="0" dirty="0">
              <a:ln>
                <a:noFill/>
              </a:ln>
              <a:solidFill>
                <a:prstClr val="white"/>
              </a:solidFill>
              <a:effectLst/>
              <a:uLnTx/>
              <a:uFillTx/>
              <a:latin typeface="Calibri" panose="020F0502020204030204"/>
            </a:endParaRPr>
          </a:p>
        </p:txBody>
      </p:sp>
      <p:sp>
        <p:nvSpPr>
          <p:cNvPr id="11" name="Oval 12">
            <a:extLst>
              <a:ext uri="{FF2B5EF4-FFF2-40B4-BE49-F238E27FC236}">
                <a16:creationId xmlns:a16="http://schemas.microsoft.com/office/drawing/2014/main" id="{C93D2338-BD6F-29BA-79C6-1DEDAA634292}"/>
              </a:ext>
            </a:extLst>
          </p:cNvPr>
          <p:cNvSpPr>
            <a:spLocks noChangeAspect="1" noChangeArrowheads="1"/>
          </p:cNvSpPr>
          <p:nvPr/>
        </p:nvSpPr>
        <p:spPr bwMode="auto">
          <a:xfrm rot="10800000" flipH="1" flipV="1">
            <a:off x="832870" y="4396211"/>
            <a:ext cx="2114645" cy="2007551"/>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lvl="0" algn="ctr">
              <a:spcBef>
                <a:spcPts val="0"/>
              </a:spcBef>
              <a:buClrTx/>
              <a:buNone/>
            </a:pPr>
            <a:r>
              <a:rPr lang="fi-FI" sz="1400" dirty="0" err="1">
                <a:solidFill>
                  <a:prstClr val="white"/>
                </a:solidFill>
                <a:latin typeface="Calibri" panose="020F0502020204030204"/>
              </a:rPr>
              <a:t>Lokala</a:t>
            </a:r>
            <a:r>
              <a:rPr lang="fi-FI" sz="1400" dirty="0">
                <a:solidFill>
                  <a:prstClr val="white"/>
                </a:solidFill>
                <a:latin typeface="Calibri" panose="020F0502020204030204"/>
              </a:rPr>
              <a:t> </a:t>
            </a:r>
            <a:r>
              <a:rPr lang="fi-FI" sz="1400" dirty="0" err="1">
                <a:solidFill>
                  <a:prstClr val="white"/>
                </a:solidFill>
                <a:latin typeface="Calibri" panose="020F0502020204030204"/>
              </a:rPr>
              <a:t>Röda</a:t>
            </a:r>
            <a:r>
              <a:rPr lang="fi-FI" sz="1400" dirty="0">
                <a:solidFill>
                  <a:prstClr val="white"/>
                </a:solidFill>
                <a:latin typeface="Calibri" panose="020F0502020204030204"/>
              </a:rPr>
              <a:t> </a:t>
            </a:r>
            <a:r>
              <a:rPr lang="fi-FI" sz="1400" dirty="0" err="1">
                <a:solidFill>
                  <a:prstClr val="white"/>
                </a:solidFill>
                <a:latin typeface="Calibri" panose="020F0502020204030204"/>
              </a:rPr>
              <a:t>Korsets</a:t>
            </a:r>
            <a:endParaRPr lang="fi-FI" sz="1400" dirty="0">
              <a:solidFill>
                <a:prstClr val="white"/>
              </a:solidFill>
              <a:latin typeface="Calibri" panose="020F0502020204030204"/>
            </a:endParaRPr>
          </a:p>
          <a:p>
            <a:pPr lvl="0" algn="ctr">
              <a:spcBef>
                <a:spcPts val="0"/>
              </a:spcBef>
              <a:buClrTx/>
              <a:buNone/>
            </a:pPr>
            <a:r>
              <a:rPr lang="fi-FI" sz="1400" dirty="0">
                <a:solidFill>
                  <a:prstClr val="white"/>
                </a:solidFill>
                <a:latin typeface="Calibri" panose="020F0502020204030204"/>
              </a:rPr>
              <a:t>/</a:t>
            </a:r>
            <a:r>
              <a:rPr lang="fi-FI" sz="1400" dirty="0" err="1">
                <a:solidFill>
                  <a:prstClr val="white"/>
                </a:solidFill>
                <a:latin typeface="Calibri" panose="020F0502020204030204"/>
              </a:rPr>
              <a:t>Röda</a:t>
            </a:r>
            <a:r>
              <a:rPr lang="fi-FI" sz="1400" dirty="0">
                <a:solidFill>
                  <a:prstClr val="white"/>
                </a:solidFill>
                <a:latin typeface="Calibri" panose="020F0502020204030204"/>
              </a:rPr>
              <a:t> </a:t>
            </a:r>
            <a:r>
              <a:rPr lang="fi-FI" sz="1400" dirty="0" err="1">
                <a:solidFill>
                  <a:prstClr val="white"/>
                </a:solidFill>
                <a:latin typeface="Calibri" panose="020F0502020204030204"/>
              </a:rPr>
              <a:t>Halvmånens</a:t>
            </a:r>
            <a:r>
              <a:rPr lang="fi-FI" sz="1400" dirty="0">
                <a:solidFill>
                  <a:prstClr val="white"/>
                </a:solidFill>
                <a:latin typeface="Calibri" panose="020F0502020204030204"/>
              </a:rPr>
              <a:t> </a:t>
            </a:r>
          </a:p>
          <a:p>
            <a:pPr marL="0" marR="0" lvl="0" indent="0" algn="ctr" defTabSz="914400" eaLnBrk="1" fontAlgn="auto" latinLnBrk="0" hangingPunct="1">
              <a:lnSpc>
                <a:spcPct val="100000"/>
              </a:lnSpc>
              <a:spcBef>
                <a:spcPts val="0"/>
              </a:spcBef>
              <a:spcAft>
                <a:spcPts val="0"/>
              </a:spcAft>
              <a:buClrTx/>
              <a:buSzTx/>
              <a:buFont typeface="Times" panose="02020603050405020304" pitchFamily="18" charset="0"/>
              <a:buNone/>
              <a:tabLst/>
              <a:defRPr/>
            </a:pPr>
            <a:endParaRPr kumimoji="0" lang="fi-FI" sz="1400" b="0" i="0" u="none" strike="noStrike" kern="0" cap="none" spc="0" normalizeH="0" baseline="0" noProof="0" dirty="0">
              <a:ln>
                <a:noFill/>
              </a:ln>
              <a:solidFill>
                <a:prstClr val="white"/>
              </a:solidFill>
              <a:effectLst/>
              <a:uLnTx/>
              <a:uFillTx/>
              <a:latin typeface="Calibri" panose="020F0502020204030204"/>
            </a:endParaRPr>
          </a:p>
          <a:p>
            <a:pPr lvl="0" algn="ctr">
              <a:spcBef>
                <a:spcPts val="0"/>
              </a:spcBef>
              <a:buClrTx/>
              <a:buNone/>
              <a:defRPr/>
            </a:pPr>
            <a:r>
              <a:rPr lang="fi-FI" sz="1400" b="1" dirty="0">
                <a:solidFill>
                  <a:prstClr val="white"/>
                </a:solidFill>
                <a:latin typeface="Calibri" panose="020F0502020204030204"/>
              </a:rPr>
              <a:t>AVDELNING</a:t>
            </a:r>
            <a:endParaRPr kumimoji="0" lang="fi-FI" sz="1400" b="1" i="0" u="none" strike="noStrike" kern="0" cap="none" spc="0" normalizeH="0" baseline="0" noProof="0" dirty="0">
              <a:ln>
                <a:noFill/>
              </a:ln>
              <a:solidFill>
                <a:prstClr val="white"/>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 typeface="Times" panose="02020603050405020304" pitchFamily="18" charset="0"/>
              <a:buNone/>
              <a:tabLst/>
              <a:defRPr/>
            </a:pPr>
            <a:endParaRPr kumimoji="0" lang="fi-FI" sz="1400" b="1" i="0" u="none" strike="noStrike" kern="0" cap="none" spc="0" normalizeH="0" baseline="0" noProof="0" dirty="0">
              <a:ln>
                <a:noFill/>
              </a:ln>
              <a:solidFill>
                <a:prstClr val="white"/>
              </a:solidFill>
              <a:effectLst/>
              <a:uLnTx/>
              <a:uFillTx/>
              <a:latin typeface="Calibri" panose="020F0502020204030204"/>
            </a:endParaRPr>
          </a:p>
        </p:txBody>
      </p:sp>
      <p:sp>
        <p:nvSpPr>
          <p:cNvPr id="12" name="Oval 11">
            <a:extLst>
              <a:ext uri="{FF2B5EF4-FFF2-40B4-BE49-F238E27FC236}">
                <a16:creationId xmlns:a16="http://schemas.microsoft.com/office/drawing/2014/main" id="{A15CDF2B-DF4C-B01A-E4DF-E73CFB84D2B9}"/>
              </a:ext>
            </a:extLst>
          </p:cNvPr>
          <p:cNvSpPr>
            <a:spLocks noChangeAspect="1" noChangeArrowheads="1"/>
          </p:cNvSpPr>
          <p:nvPr/>
        </p:nvSpPr>
        <p:spPr bwMode="auto">
          <a:xfrm>
            <a:off x="2020394" y="2611510"/>
            <a:ext cx="1699388" cy="1610789"/>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altLang="fi-FI" sz="1400" b="0" i="0" u="none" strike="noStrike" kern="0" cap="none" spc="0" normalizeH="0" baseline="0" noProof="0" dirty="0">
              <a:ln>
                <a:noFill/>
              </a:ln>
              <a:solidFill>
                <a:prstClr val="white"/>
              </a:solidFill>
              <a:effectLst/>
              <a:uLnTx/>
              <a:uFillTx/>
              <a:latin typeface="Calibri" panose="020F0502020204030204"/>
            </a:endParaRPr>
          </a:p>
          <a:p>
            <a:pPr lvl="0" algn="ctr">
              <a:spcBef>
                <a:spcPct val="0"/>
              </a:spcBef>
              <a:buClrTx/>
              <a:buNone/>
              <a:defRPr/>
            </a:pPr>
            <a:r>
              <a:rPr lang="sv-SE" altLang="fi-FI" sz="1400" kern="0" dirty="0">
                <a:solidFill>
                  <a:prstClr val="white"/>
                </a:solidFill>
                <a:latin typeface="Calibri" panose="020F0502020204030204"/>
              </a:rPr>
              <a:t>Röda Korsets </a:t>
            </a:r>
          </a:p>
          <a:p>
            <a:pPr lvl="0" algn="ctr">
              <a:spcBef>
                <a:spcPct val="0"/>
              </a:spcBef>
              <a:buClrTx/>
              <a:buNone/>
              <a:defRPr/>
            </a:pPr>
            <a:r>
              <a:rPr lang="sv-SE" altLang="fi-FI" sz="1400" kern="0" dirty="0">
                <a:solidFill>
                  <a:prstClr val="white"/>
                </a:solidFill>
                <a:latin typeface="Calibri" panose="020F0502020204030204"/>
              </a:rPr>
              <a:t>närmaste </a:t>
            </a:r>
          </a:p>
          <a:p>
            <a:pPr lvl="0" algn="ctr">
              <a:spcBef>
                <a:spcPct val="0"/>
              </a:spcBef>
              <a:buClrTx/>
              <a:buNone/>
              <a:defRPr/>
            </a:pPr>
            <a:r>
              <a:rPr lang="sv-SE" altLang="fi-FI" sz="1400" b="1" kern="0" dirty="0">
                <a:solidFill>
                  <a:prstClr val="white"/>
                </a:solidFill>
                <a:latin typeface="Calibri" panose="020F0502020204030204"/>
              </a:rPr>
              <a:t>DISTRIKT</a:t>
            </a:r>
          </a:p>
          <a:p>
            <a:pPr lvl="0" algn="ctr">
              <a:spcBef>
                <a:spcPct val="0"/>
              </a:spcBef>
              <a:buClrTx/>
              <a:buNone/>
              <a:defRPr/>
            </a:pPr>
            <a:r>
              <a:rPr lang="sv-SE" altLang="fi-FI" sz="1400" kern="0" dirty="0">
                <a:solidFill>
                  <a:prstClr val="white"/>
                </a:solidFill>
                <a:latin typeface="Calibri" panose="020F0502020204030204"/>
              </a:rPr>
              <a:t>och granndistrikt</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altLang="fi-FI" sz="1400" b="0" i="0" u="none" strike="noStrike" kern="0" cap="none" spc="0" normalizeH="0" baseline="0" noProof="0" dirty="0">
              <a:ln>
                <a:noFill/>
              </a:ln>
              <a:solidFill>
                <a:prstClr val="white"/>
              </a:solidFill>
              <a:effectLst/>
              <a:uLnTx/>
              <a:uFillTx/>
              <a:latin typeface="Calibri" panose="020F0502020204030204"/>
            </a:endParaRPr>
          </a:p>
        </p:txBody>
      </p:sp>
      <p:cxnSp>
        <p:nvCxnSpPr>
          <p:cNvPr id="13" name="Suora yhdysviiva 16">
            <a:extLst>
              <a:ext uri="{FF2B5EF4-FFF2-40B4-BE49-F238E27FC236}">
                <a16:creationId xmlns:a16="http://schemas.microsoft.com/office/drawing/2014/main" id="{E7DFB82D-FEA8-4D62-5CA0-8BA00BA58C14}"/>
              </a:ext>
            </a:extLst>
          </p:cNvPr>
          <p:cNvCxnSpPr>
            <a:cxnSpLocks/>
          </p:cNvCxnSpPr>
          <p:nvPr/>
        </p:nvCxnSpPr>
        <p:spPr>
          <a:xfrm flipH="1" flipV="1">
            <a:off x="964169" y="3863466"/>
            <a:ext cx="342204" cy="665842"/>
          </a:xfrm>
          <a:prstGeom prst="line">
            <a:avLst/>
          </a:prstGeom>
          <a:noFill/>
          <a:ln w="6350" cap="flat" cmpd="sng" algn="ctr">
            <a:solidFill>
              <a:sysClr val="windowText" lastClr="000000"/>
            </a:solidFill>
            <a:prstDash val="solid"/>
            <a:miter lim="800000"/>
          </a:ln>
          <a:effectLst/>
        </p:spPr>
      </p:cxnSp>
      <p:sp>
        <p:nvSpPr>
          <p:cNvPr id="14" name="Oval 125">
            <a:extLst>
              <a:ext uri="{FF2B5EF4-FFF2-40B4-BE49-F238E27FC236}">
                <a16:creationId xmlns:a16="http://schemas.microsoft.com/office/drawing/2014/main" id="{829B659B-45B4-F87F-992B-5AD0303991B3}"/>
              </a:ext>
            </a:extLst>
          </p:cNvPr>
          <p:cNvSpPr>
            <a:spLocks noChangeAspect="1" noChangeArrowheads="1"/>
          </p:cNvSpPr>
          <p:nvPr/>
        </p:nvSpPr>
        <p:spPr bwMode="auto">
          <a:xfrm>
            <a:off x="4396478" y="4215205"/>
            <a:ext cx="1345203" cy="1125280"/>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20000"/>
              </a:spcBef>
              <a:spcAft>
                <a:spcPts val="0"/>
              </a:spcAft>
              <a:buClr>
                <a:srgbClr val="ED7D31"/>
              </a:buClr>
              <a:buSzTx/>
              <a:buFont typeface="Times" panose="02020603050405020304" pitchFamily="18" charset="0"/>
              <a:buNone/>
              <a:tabLst/>
              <a:defRPr/>
            </a:pPr>
            <a:endParaRPr kumimoji="0" lang="fi-FI" sz="1400" b="0" i="0" u="none" strike="noStrike" kern="0" cap="none" spc="0" normalizeH="0" baseline="0" noProof="0" dirty="0">
              <a:ln>
                <a:noFill/>
              </a:ln>
              <a:solidFill>
                <a:prstClr val="white"/>
              </a:solidFill>
              <a:effectLst/>
              <a:uLnTx/>
              <a:uFillTx/>
              <a:latin typeface="Calibri" panose="020F0502020204030204"/>
            </a:endParaRPr>
          </a:p>
          <a:p>
            <a:pPr marL="0" marR="0" lvl="0" indent="0" algn="ctr" defTabSz="914400" eaLnBrk="1" fontAlgn="auto" latinLnBrk="0" hangingPunct="1">
              <a:lnSpc>
                <a:spcPct val="100000"/>
              </a:lnSpc>
              <a:spcBef>
                <a:spcPct val="20000"/>
              </a:spcBef>
              <a:spcAft>
                <a:spcPts val="0"/>
              </a:spcAft>
              <a:buClr>
                <a:srgbClr val="ED7D31"/>
              </a:buClr>
              <a:buSzTx/>
              <a:buFont typeface="Times" panose="02020603050405020304" pitchFamily="18" charset="0"/>
              <a:buNone/>
              <a:tabLst/>
              <a:defRPr/>
            </a:pPr>
            <a:r>
              <a:rPr kumimoji="0" lang="fi-FI" sz="1400" b="0" i="0" u="none" strike="noStrike" kern="0" cap="none" spc="0" normalizeH="0" baseline="0" noProof="0" dirty="0" err="1">
                <a:ln>
                  <a:noFill/>
                </a:ln>
                <a:solidFill>
                  <a:prstClr val="white"/>
                </a:solidFill>
                <a:effectLst/>
                <a:uLnTx/>
                <a:uFillTx/>
                <a:latin typeface="Calibri" panose="020F0502020204030204"/>
              </a:rPr>
              <a:t>Andra</a:t>
            </a:r>
            <a:r>
              <a:rPr kumimoji="0" lang="fi-FI" sz="1400" b="0" i="0" u="none" strike="noStrike" kern="0" cap="none" spc="0" normalizeH="0" baseline="0" noProof="0" dirty="0">
                <a:ln>
                  <a:noFill/>
                </a:ln>
                <a:solidFill>
                  <a:prstClr val="white"/>
                </a:solidFill>
                <a:effectLst/>
                <a:uLnTx/>
                <a:uFillTx/>
                <a:latin typeface="Calibri" panose="020F0502020204030204"/>
              </a:rPr>
              <a:t> </a:t>
            </a:r>
            <a:r>
              <a:rPr kumimoji="0" lang="fi-FI" sz="1400" b="0" i="0" u="none" strike="noStrike" kern="0" cap="none" spc="0" normalizeH="0" baseline="0" noProof="0" dirty="0" err="1">
                <a:ln>
                  <a:noFill/>
                </a:ln>
                <a:solidFill>
                  <a:prstClr val="white"/>
                </a:solidFill>
                <a:effectLst/>
                <a:uLnTx/>
                <a:uFillTx/>
                <a:latin typeface="Calibri" panose="020F0502020204030204"/>
              </a:rPr>
              <a:t>hjälpare</a:t>
            </a:r>
            <a:endParaRPr kumimoji="0" lang="fi-FI" sz="1400" b="0" i="0" u="none" strike="noStrike" kern="0" cap="none" spc="0" normalizeH="0" baseline="0" noProof="0" dirty="0">
              <a:ln>
                <a:noFill/>
              </a:ln>
              <a:solidFill>
                <a:prstClr val="white"/>
              </a:solidFill>
              <a:effectLst/>
              <a:uLnTx/>
              <a:uFillTx/>
              <a:latin typeface="Calibri" panose="020F0502020204030204"/>
            </a:endParaRPr>
          </a:p>
          <a:p>
            <a:pPr marL="0" marR="0" lvl="0" indent="0" defTabSz="914400" eaLnBrk="1" fontAlgn="auto" latinLnBrk="0" hangingPunct="1">
              <a:lnSpc>
                <a:spcPct val="100000"/>
              </a:lnSpc>
              <a:spcBef>
                <a:spcPct val="20000"/>
              </a:spcBef>
              <a:spcAft>
                <a:spcPts val="0"/>
              </a:spcAft>
              <a:buClr>
                <a:srgbClr val="ED7D31"/>
              </a:buClr>
              <a:buSzTx/>
              <a:buFont typeface="Times" panose="02020603050405020304" pitchFamily="18" charset="0"/>
              <a:buNone/>
              <a:tabLst/>
              <a:defRPr/>
            </a:pPr>
            <a:endParaRPr kumimoji="0" lang="fi-FI"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15" name="Suora yhdysviiva 30">
            <a:extLst>
              <a:ext uri="{FF2B5EF4-FFF2-40B4-BE49-F238E27FC236}">
                <a16:creationId xmlns:a16="http://schemas.microsoft.com/office/drawing/2014/main" id="{8DB39E29-88B6-A2DF-B5CE-B3DD65F457FA}"/>
              </a:ext>
            </a:extLst>
          </p:cNvPr>
          <p:cNvCxnSpPr>
            <a:cxnSpLocks/>
          </p:cNvCxnSpPr>
          <p:nvPr/>
        </p:nvCxnSpPr>
        <p:spPr>
          <a:xfrm flipV="1">
            <a:off x="2085045" y="4050363"/>
            <a:ext cx="291175" cy="443836"/>
          </a:xfrm>
          <a:prstGeom prst="line">
            <a:avLst/>
          </a:prstGeom>
          <a:noFill/>
          <a:ln w="57150" cap="flat" cmpd="sng" algn="ctr">
            <a:solidFill>
              <a:srgbClr val="C00000"/>
            </a:solidFill>
            <a:prstDash val="solid"/>
            <a:miter lim="800000"/>
          </a:ln>
          <a:effectLst/>
        </p:spPr>
      </p:cxnSp>
      <p:cxnSp>
        <p:nvCxnSpPr>
          <p:cNvPr id="16" name="Suora yhdysviiva 201">
            <a:extLst>
              <a:ext uri="{FF2B5EF4-FFF2-40B4-BE49-F238E27FC236}">
                <a16:creationId xmlns:a16="http://schemas.microsoft.com/office/drawing/2014/main" id="{C8F4E213-F970-86BD-1C1D-1BAEC74699E4}"/>
              </a:ext>
            </a:extLst>
          </p:cNvPr>
          <p:cNvCxnSpPr>
            <a:cxnSpLocks/>
          </p:cNvCxnSpPr>
          <p:nvPr/>
        </p:nvCxnSpPr>
        <p:spPr>
          <a:xfrm flipH="1">
            <a:off x="2947516" y="4866700"/>
            <a:ext cx="1448962" cy="352236"/>
          </a:xfrm>
          <a:prstGeom prst="line">
            <a:avLst/>
          </a:prstGeom>
          <a:noFill/>
          <a:ln w="6350" cap="flat" cmpd="sng" algn="ctr">
            <a:solidFill>
              <a:sysClr val="windowText" lastClr="000000"/>
            </a:solidFill>
            <a:prstDash val="solid"/>
            <a:miter lim="800000"/>
          </a:ln>
          <a:effectLst/>
        </p:spPr>
      </p:cxnSp>
      <p:sp>
        <p:nvSpPr>
          <p:cNvPr id="17" name="Oval 36">
            <a:extLst>
              <a:ext uri="{FF2B5EF4-FFF2-40B4-BE49-F238E27FC236}">
                <a16:creationId xmlns:a16="http://schemas.microsoft.com/office/drawing/2014/main" id="{5A4E848C-B83D-9D83-E768-483FC531FF3C}"/>
              </a:ext>
            </a:extLst>
          </p:cNvPr>
          <p:cNvSpPr>
            <a:spLocks noChangeAspect="1" noChangeArrowheads="1"/>
          </p:cNvSpPr>
          <p:nvPr/>
        </p:nvSpPr>
        <p:spPr bwMode="auto">
          <a:xfrm>
            <a:off x="4461555" y="2130328"/>
            <a:ext cx="1485440" cy="1396086"/>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lvl="0" algn="ctr">
              <a:spcBef>
                <a:spcPct val="0"/>
              </a:spcBef>
              <a:buClrTx/>
              <a:buNone/>
              <a:defRPr/>
            </a:pPr>
            <a:r>
              <a:rPr lang="en-GB" altLang="fi-FI" sz="1400" b="1" kern="0" dirty="0">
                <a:solidFill>
                  <a:prstClr val="white"/>
                </a:solidFill>
                <a:latin typeface="Calibri" panose="020F0502020204030204"/>
              </a:rPr>
              <a:t>NATIONELL </a:t>
            </a:r>
          </a:p>
          <a:p>
            <a:pPr lvl="0" algn="ctr">
              <a:spcBef>
                <a:spcPct val="0"/>
              </a:spcBef>
              <a:buClrTx/>
              <a:buNone/>
              <a:defRPr/>
            </a:pPr>
            <a:r>
              <a:rPr lang="en-GB" altLang="fi-FI" sz="1400" b="1" kern="0" dirty="0">
                <a:solidFill>
                  <a:prstClr val="white"/>
                </a:solidFill>
                <a:latin typeface="Calibri" panose="020F0502020204030204"/>
              </a:rPr>
              <a:t>FÖRENING</a:t>
            </a:r>
          </a:p>
        </p:txBody>
      </p:sp>
      <p:sp>
        <p:nvSpPr>
          <p:cNvPr id="18" name="Line 115">
            <a:extLst>
              <a:ext uri="{FF2B5EF4-FFF2-40B4-BE49-F238E27FC236}">
                <a16:creationId xmlns:a16="http://schemas.microsoft.com/office/drawing/2014/main" id="{E3542D4A-55ED-AAB3-178F-25F0FE209623}"/>
              </a:ext>
            </a:extLst>
          </p:cNvPr>
          <p:cNvSpPr>
            <a:spLocks noChangeShapeType="1"/>
          </p:cNvSpPr>
          <p:nvPr/>
        </p:nvSpPr>
        <p:spPr bwMode="auto">
          <a:xfrm flipH="1">
            <a:off x="3428119" y="2857607"/>
            <a:ext cx="1041377" cy="236796"/>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19" name="Line 114">
            <a:extLst>
              <a:ext uri="{FF2B5EF4-FFF2-40B4-BE49-F238E27FC236}">
                <a16:creationId xmlns:a16="http://schemas.microsoft.com/office/drawing/2014/main" id="{A6E7B5A5-BACC-B224-44B4-78BF8B4DFD52}"/>
              </a:ext>
            </a:extLst>
          </p:cNvPr>
          <p:cNvSpPr>
            <a:spLocks noChangeShapeType="1"/>
          </p:cNvSpPr>
          <p:nvPr/>
        </p:nvSpPr>
        <p:spPr bwMode="auto">
          <a:xfrm flipH="1" flipV="1">
            <a:off x="5946088" y="2860054"/>
            <a:ext cx="512201" cy="48933"/>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grpSp>
        <p:nvGrpSpPr>
          <p:cNvPr id="20" name="Group 66">
            <a:extLst>
              <a:ext uri="{FF2B5EF4-FFF2-40B4-BE49-F238E27FC236}">
                <a16:creationId xmlns:a16="http://schemas.microsoft.com/office/drawing/2014/main" id="{42DE915A-416A-F681-5715-FC6E502ADBB7}"/>
              </a:ext>
            </a:extLst>
          </p:cNvPr>
          <p:cNvGrpSpPr>
            <a:grpSpLocks noChangeAspect="1"/>
          </p:cNvGrpSpPr>
          <p:nvPr/>
        </p:nvGrpSpPr>
        <p:grpSpPr bwMode="auto">
          <a:xfrm>
            <a:off x="6455657" y="2790130"/>
            <a:ext cx="637294" cy="319953"/>
            <a:chOff x="137" y="383"/>
            <a:chExt cx="925" cy="498"/>
          </a:xfrm>
        </p:grpSpPr>
        <p:sp>
          <p:nvSpPr>
            <p:cNvPr id="21" name="AutoShape 67">
              <a:extLst>
                <a:ext uri="{FF2B5EF4-FFF2-40B4-BE49-F238E27FC236}">
                  <a16:creationId xmlns:a16="http://schemas.microsoft.com/office/drawing/2014/main" id="{65A7F498-67A5-6CF9-C1F3-415C2CD34CF8}"/>
                </a:ext>
              </a:extLst>
            </p:cNvPr>
            <p:cNvSpPr>
              <a:spLocks noChangeAspect="1" noChangeArrowheads="1"/>
            </p:cNvSpPr>
            <p:nvPr/>
          </p:nvSpPr>
          <p:spPr bwMode="auto">
            <a:xfrm flipV="1">
              <a:off x="137" y="383"/>
              <a:ext cx="925" cy="498"/>
            </a:xfrm>
            <a:prstGeom prst="roundRect">
              <a:avLst>
                <a:gd name="adj" fmla="val 0"/>
              </a:avLst>
            </a:prstGeom>
            <a:solidFill>
              <a:srgbClr val="FFFFFF"/>
            </a:solidFill>
            <a:ln w="18494">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a:spcBef>
                  <a:spcPct val="0"/>
                </a:spcBef>
                <a:buClrTx/>
                <a:buFontTx/>
                <a:buNone/>
              </a:pPr>
              <a:endParaRPr lang="fi-FI" altLang="fi-FI" sz="2057" dirty="0">
                <a:solidFill>
                  <a:srgbClr val="000000"/>
                </a:solidFill>
                <a:latin typeface="Times New Roman" panose="02020603050405020304" pitchFamily="18" charset="0"/>
              </a:endParaRPr>
            </a:p>
          </p:txBody>
        </p:sp>
        <p:grpSp>
          <p:nvGrpSpPr>
            <p:cNvPr id="22" name="Group 68">
              <a:extLst>
                <a:ext uri="{FF2B5EF4-FFF2-40B4-BE49-F238E27FC236}">
                  <a16:creationId xmlns:a16="http://schemas.microsoft.com/office/drawing/2014/main" id="{1F82DA37-61F7-245F-4CB9-877F49CB468E}"/>
                </a:ext>
              </a:extLst>
            </p:cNvPr>
            <p:cNvGrpSpPr>
              <a:grpSpLocks noChangeAspect="1"/>
            </p:cNvGrpSpPr>
            <p:nvPr/>
          </p:nvGrpSpPr>
          <p:grpSpPr bwMode="auto">
            <a:xfrm>
              <a:off x="192" y="449"/>
              <a:ext cx="852" cy="357"/>
              <a:chOff x="192" y="449"/>
              <a:chExt cx="852" cy="357"/>
            </a:xfrm>
          </p:grpSpPr>
          <p:sp>
            <p:nvSpPr>
              <p:cNvPr id="23" name="Oval 69">
                <a:extLst>
                  <a:ext uri="{FF2B5EF4-FFF2-40B4-BE49-F238E27FC236}">
                    <a16:creationId xmlns:a16="http://schemas.microsoft.com/office/drawing/2014/main" id="{A03FB2ED-F2F7-66D1-7D0D-099B595EE445}"/>
                  </a:ext>
                </a:extLst>
              </p:cNvPr>
              <p:cNvSpPr>
                <a:spLocks noChangeAspect="1" noChangeArrowheads="1"/>
              </p:cNvSpPr>
              <p:nvPr/>
            </p:nvSpPr>
            <p:spPr bwMode="auto">
              <a:xfrm>
                <a:off x="649" y="461"/>
                <a:ext cx="378" cy="345"/>
              </a:xfrm>
              <a:prstGeom prst="ellipse">
                <a:avLst/>
              </a:prstGeom>
              <a:solidFill>
                <a:srgbClr val="FF0000"/>
              </a:solidFill>
              <a:ln w="9247">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a:spcBef>
                    <a:spcPct val="0"/>
                  </a:spcBef>
                  <a:buClrTx/>
                  <a:buFontTx/>
                  <a:buNone/>
                </a:pPr>
                <a:endParaRPr lang="fi-FI" altLang="fi-FI" sz="2057">
                  <a:solidFill>
                    <a:srgbClr val="000000"/>
                  </a:solidFill>
                  <a:latin typeface="Times New Roman" panose="02020603050405020304" pitchFamily="18" charset="0"/>
                </a:endParaRPr>
              </a:p>
            </p:txBody>
          </p:sp>
          <p:sp>
            <p:nvSpPr>
              <p:cNvPr id="24" name="Oval 70">
                <a:extLst>
                  <a:ext uri="{FF2B5EF4-FFF2-40B4-BE49-F238E27FC236}">
                    <a16:creationId xmlns:a16="http://schemas.microsoft.com/office/drawing/2014/main" id="{5033D3BA-C55A-042A-D165-AB336455C152}"/>
                  </a:ext>
                </a:extLst>
              </p:cNvPr>
              <p:cNvSpPr>
                <a:spLocks noChangeAspect="1" noChangeArrowheads="1"/>
              </p:cNvSpPr>
              <p:nvPr/>
            </p:nvSpPr>
            <p:spPr bwMode="auto">
              <a:xfrm>
                <a:off x="753" y="500"/>
                <a:ext cx="291" cy="256"/>
              </a:xfrm>
              <a:prstGeom prst="ellipse">
                <a:avLst/>
              </a:prstGeom>
              <a:solidFill>
                <a:srgbClr val="FFFFFF"/>
              </a:solidFill>
              <a:ln w="9247">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a:spcBef>
                    <a:spcPct val="0"/>
                  </a:spcBef>
                  <a:buClrTx/>
                  <a:buFontTx/>
                  <a:buNone/>
                </a:pPr>
                <a:endParaRPr lang="fi-FI" altLang="fi-FI" sz="2057">
                  <a:solidFill>
                    <a:srgbClr val="000000"/>
                  </a:solidFill>
                  <a:latin typeface="Times New Roman" panose="02020603050405020304" pitchFamily="18" charset="0"/>
                </a:endParaRPr>
              </a:p>
            </p:txBody>
          </p:sp>
          <p:sp>
            <p:nvSpPr>
              <p:cNvPr id="25" name="AutoShape 71">
                <a:extLst>
                  <a:ext uri="{FF2B5EF4-FFF2-40B4-BE49-F238E27FC236}">
                    <a16:creationId xmlns:a16="http://schemas.microsoft.com/office/drawing/2014/main" id="{2D367272-5669-5B89-55B5-E291C4CCFD26}"/>
                  </a:ext>
                </a:extLst>
              </p:cNvPr>
              <p:cNvSpPr>
                <a:spLocks noChangeAspect="1" noChangeArrowheads="1"/>
              </p:cNvSpPr>
              <p:nvPr/>
            </p:nvSpPr>
            <p:spPr bwMode="auto">
              <a:xfrm flipV="1">
                <a:off x="320" y="449"/>
                <a:ext cx="120" cy="357"/>
              </a:xfrm>
              <a:prstGeom prst="roundRect">
                <a:avLst>
                  <a:gd name="adj" fmla="val 0"/>
                </a:avLst>
              </a:prstGeom>
              <a:solidFill>
                <a:srgbClr val="FF0000"/>
              </a:solidFill>
              <a:ln w="9247">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a:spcBef>
                    <a:spcPct val="0"/>
                  </a:spcBef>
                  <a:buClrTx/>
                  <a:buFontTx/>
                  <a:buNone/>
                </a:pPr>
                <a:endParaRPr lang="fi-FI" altLang="fi-FI" sz="2057">
                  <a:solidFill>
                    <a:srgbClr val="000000"/>
                  </a:solidFill>
                  <a:latin typeface="Times New Roman" panose="02020603050405020304" pitchFamily="18" charset="0"/>
                </a:endParaRPr>
              </a:p>
            </p:txBody>
          </p:sp>
          <p:sp>
            <p:nvSpPr>
              <p:cNvPr id="26" name="AutoShape 72">
                <a:extLst>
                  <a:ext uri="{FF2B5EF4-FFF2-40B4-BE49-F238E27FC236}">
                    <a16:creationId xmlns:a16="http://schemas.microsoft.com/office/drawing/2014/main" id="{CDECAC0B-DA61-0DA0-B420-B8214BD2606F}"/>
                  </a:ext>
                </a:extLst>
              </p:cNvPr>
              <p:cNvSpPr>
                <a:spLocks noChangeAspect="1" noChangeArrowheads="1"/>
              </p:cNvSpPr>
              <p:nvPr/>
            </p:nvSpPr>
            <p:spPr bwMode="auto">
              <a:xfrm flipV="1">
                <a:off x="192" y="568"/>
                <a:ext cx="369" cy="116"/>
              </a:xfrm>
              <a:prstGeom prst="roundRect">
                <a:avLst>
                  <a:gd name="adj" fmla="val 0"/>
                </a:avLst>
              </a:prstGeom>
              <a:solidFill>
                <a:srgbClr val="FF0000"/>
              </a:solidFill>
              <a:ln w="9247">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a:spcBef>
                    <a:spcPct val="0"/>
                  </a:spcBef>
                  <a:buClrTx/>
                  <a:buFontTx/>
                  <a:buNone/>
                </a:pPr>
                <a:endParaRPr lang="fi-FI" altLang="fi-FI" sz="2057">
                  <a:solidFill>
                    <a:srgbClr val="000000"/>
                  </a:solidFill>
                  <a:latin typeface="Times New Roman" panose="02020603050405020304" pitchFamily="18" charset="0"/>
                </a:endParaRPr>
              </a:p>
            </p:txBody>
          </p:sp>
        </p:grpSp>
      </p:grpSp>
      <p:sp>
        <p:nvSpPr>
          <p:cNvPr id="27" name="Line 56">
            <a:extLst>
              <a:ext uri="{FF2B5EF4-FFF2-40B4-BE49-F238E27FC236}">
                <a16:creationId xmlns:a16="http://schemas.microsoft.com/office/drawing/2014/main" id="{32A4A0E4-C2CD-8D5D-C027-30944393528C}"/>
              </a:ext>
            </a:extLst>
          </p:cNvPr>
          <p:cNvSpPr>
            <a:spLocks noChangeShapeType="1"/>
          </p:cNvSpPr>
          <p:nvPr/>
        </p:nvSpPr>
        <p:spPr bwMode="auto">
          <a:xfrm flipH="1" flipV="1">
            <a:off x="6567966" y="2418907"/>
            <a:ext cx="138429" cy="458381"/>
          </a:xfrm>
          <a:prstGeom prst="line">
            <a:avLst/>
          </a:prstGeom>
          <a:noFill/>
          <a:ln w="317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28" name="Oval 46">
            <a:extLst>
              <a:ext uri="{FF2B5EF4-FFF2-40B4-BE49-F238E27FC236}">
                <a16:creationId xmlns:a16="http://schemas.microsoft.com/office/drawing/2014/main" id="{6AB6014E-28BF-886B-935D-0FB1C31BC3FE}"/>
              </a:ext>
            </a:extLst>
          </p:cNvPr>
          <p:cNvSpPr>
            <a:spLocks noChangeAspect="1" noChangeArrowheads="1"/>
          </p:cNvSpPr>
          <p:nvPr/>
        </p:nvSpPr>
        <p:spPr bwMode="auto">
          <a:xfrm>
            <a:off x="6429538" y="2092424"/>
            <a:ext cx="346071" cy="326482"/>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728" b="1" i="0" u="none" strike="noStrike" kern="0" cap="none" spc="0" normalizeH="0" baseline="0" noProof="0" dirty="0">
                <a:ln>
                  <a:noFill/>
                </a:ln>
                <a:solidFill>
                  <a:srgbClr val="FFFFFF"/>
                </a:solidFill>
                <a:effectLst/>
                <a:uLnTx/>
                <a:uFillTx/>
                <a:latin typeface="Wingdings 2" panose="05020102010507070707" pitchFamily="18" charset="2"/>
              </a:rPr>
              <a:t>Ì</a:t>
            </a:r>
          </a:p>
        </p:txBody>
      </p:sp>
      <p:sp>
        <p:nvSpPr>
          <p:cNvPr id="30" name="Oval 48">
            <a:extLst>
              <a:ext uri="{FF2B5EF4-FFF2-40B4-BE49-F238E27FC236}">
                <a16:creationId xmlns:a16="http://schemas.microsoft.com/office/drawing/2014/main" id="{16FA99FF-4457-43B4-E1F3-CE723AB75F69}"/>
              </a:ext>
            </a:extLst>
          </p:cNvPr>
          <p:cNvSpPr>
            <a:spLocks noChangeAspect="1" noChangeArrowheads="1"/>
          </p:cNvSpPr>
          <p:nvPr/>
        </p:nvSpPr>
        <p:spPr bwMode="auto">
          <a:xfrm>
            <a:off x="6775608" y="3567803"/>
            <a:ext cx="346072" cy="326482"/>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728" b="1" i="0" u="none" strike="noStrike" kern="0" cap="none" spc="0" normalizeH="0" baseline="0" noProof="0" dirty="0">
                <a:ln>
                  <a:noFill/>
                </a:ln>
                <a:solidFill>
                  <a:srgbClr val="FFFFFF"/>
                </a:solidFill>
                <a:effectLst/>
                <a:uLnTx/>
                <a:uFillTx/>
                <a:latin typeface="Wingdings 2" panose="05020102010507070707" pitchFamily="18" charset="2"/>
              </a:rPr>
              <a:t>Ì</a:t>
            </a:r>
          </a:p>
        </p:txBody>
      </p:sp>
      <p:sp>
        <p:nvSpPr>
          <p:cNvPr id="36" name="Oval 51">
            <a:extLst>
              <a:ext uri="{FF2B5EF4-FFF2-40B4-BE49-F238E27FC236}">
                <a16:creationId xmlns:a16="http://schemas.microsoft.com/office/drawing/2014/main" id="{79B5E8C9-25E1-275F-367A-E67E3569DE3A}"/>
              </a:ext>
            </a:extLst>
          </p:cNvPr>
          <p:cNvSpPr>
            <a:spLocks noChangeAspect="1" noChangeArrowheads="1"/>
          </p:cNvSpPr>
          <p:nvPr/>
        </p:nvSpPr>
        <p:spPr bwMode="auto">
          <a:xfrm>
            <a:off x="7285576" y="2159521"/>
            <a:ext cx="624235" cy="591258"/>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400" b="1" i="0" u="none" strike="noStrike" kern="0" cap="none" spc="0" normalizeH="0" baseline="0" noProof="0" dirty="0">
                <a:ln>
                  <a:noFill/>
                </a:ln>
                <a:solidFill>
                  <a:prstClr val="white"/>
                </a:solidFill>
                <a:effectLst/>
                <a:uLnTx/>
                <a:uFillTx/>
                <a:latin typeface="Calibri" panose="020F0502020204030204"/>
              </a:rPr>
              <a:t>NF</a:t>
            </a:r>
          </a:p>
        </p:txBody>
      </p:sp>
      <p:sp>
        <p:nvSpPr>
          <p:cNvPr id="37" name="Line 113">
            <a:extLst>
              <a:ext uri="{FF2B5EF4-FFF2-40B4-BE49-F238E27FC236}">
                <a16:creationId xmlns:a16="http://schemas.microsoft.com/office/drawing/2014/main" id="{14FE7EB9-9738-7CA6-F8EE-9D8D8F41E483}"/>
              </a:ext>
            </a:extLst>
          </p:cNvPr>
          <p:cNvSpPr>
            <a:spLocks noChangeShapeType="1"/>
          </p:cNvSpPr>
          <p:nvPr/>
        </p:nvSpPr>
        <p:spPr bwMode="auto">
          <a:xfrm flipH="1">
            <a:off x="7076422" y="2622571"/>
            <a:ext cx="320560" cy="302119"/>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40" name="Line 60">
            <a:extLst>
              <a:ext uri="{FF2B5EF4-FFF2-40B4-BE49-F238E27FC236}">
                <a16:creationId xmlns:a16="http://schemas.microsoft.com/office/drawing/2014/main" id="{27DC4B8E-4354-D607-5462-2BF556B9DE34}"/>
              </a:ext>
            </a:extLst>
          </p:cNvPr>
          <p:cNvSpPr>
            <a:spLocks noChangeShapeType="1"/>
          </p:cNvSpPr>
          <p:nvPr/>
        </p:nvSpPr>
        <p:spPr bwMode="auto">
          <a:xfrm flipH="1" flipV="1">
            <a:off x="7000406" y="3137830"/>
            <a:ext cx="171079" cy="330616"/>
          </a:xfrm>
          <a:prstGeom prst="line">
            <a:avLst/>
          </a:prstGeom>
          <a:noFill/>
          <a:ln w="317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41" name="Kuu 188">
            <a:extLst>
              <a:ext uri="{FF2B5EF4-FFF2-40B4-BE49-F238E27FC236}">
                <a16:creationId xmlns:a16="http://schemas.microsoft.com/office/drawing/2014/main" id="{2083C190-D7EF-0B96-DCC3-131F5A470BB4}"/>
              </a:ext>
            </a:extLst>
          </p:cNvPr>
          <p:cNvSpPr/>
          <p:nvPr/>
        </p:nvSpPr>
        <p:spPr>
          <a:xfrm>
            <a:off x="7244434" y="3452881"/>
            <a:ext cx="144959" cy="229844"/>
          </a:xfrm>
          <a:prstGeom prst="mo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highlight>
                <a:srgbClr val="FFFF00"/>
              </a:highlight>
            </a:endParaRPr>
          </a:p>
        </p:txBody>
      </p:sp>
      <p:sp>
        <p:nvSpPr>
          <p:cNvPr id="43" name="Oval 49">
            <a:extLst>
              <a:ext uri="{FF2B5EF4-FFF2-40B4-BE49-F238E27FC236}">
                <a16:creationId xmlns:a16="http://schemas.microsoft.com/office/drawing/2014/main" id="{3754B5DE-5958-BD6E-8705-029ECE480437}"/>
              </a:ext>
            </a:extLst>
          </p:cNvPr>
          <p:cNvSpPr>
            <a:spLocks noChangeAspect="1" noChangeArrowheads="1"/>
          </p:cNvSpPr>
          <p:nvPr/>
        </p:nvSpPr>
        <p:spPr bwMode="auto">
          <a:xfrm>
            <a:off x="7149103" y="3383716"/>
            <a:ext cx="346071" cy="326482"/>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altLang="fi-FI" sz="1728" b="1" i="0" u="none" strike="noStrike" kern="0" cap="none" spc="0" normalizeH="0" baseline="0" noProof="0">
              <a:ln>
                <a:noFill/>
              </a:ln>
              <a:solidFill>
                <a:srgbClr val="FFFFFF"/>
              </a:solidFill>
              <a:effectLst/>
              <a:uLnTx/>
              <a:uFillTx/>
              <a:latin typeface="Wingdings 2" panose="05020102010507070707" pitchFamily="18" charset="2"/>
            </a:endParaRPr>
          </a:p>
        </p:txBody>
      </p:sp>
      <p:sp>
        <p:nvSpPr>
          <p:cNvPr id="44" name="Oval 49">
            <a:extLst>
              <a:ext uri="{FF2B5EF4-FFF2-40B4-BE49-F238E27FC236}">
                <a16:creationId xmlns:a16="http://schemas.microsoft.com/office/drawing/2014/main" id="{47C45C57-D5E7-FE3A-9EF3-FF30CA57FCE7}"/>
              </a:ext>
            </a:extLst>
          </p:cNvPr>
          <p:cNvSpPr>
            <a:spLocks noChangeAspect="1" noChangeArrowheads="1"/>
          </p:cNvSpPr>
          <p:nvPr/>
        </p:nvSpPr>
        <p:spPr bwMode="auto">
          <a:xfrm>
            <a:off x="7736775" y="2907002"/>
            <a:ext cx="346071" cy="326482"/>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altLang="fi-FI" sz="1728" b="1" i="0" u="none" strike="noStrike" kern="0" cap="none" spc="0" normalizeH="0" baseline="0" noProof="0">
              <a:ln>
                <a:noFill/>
              </a:ln>
              <a:solidFill>
                <a:srgbClr val="FFFFFF"/>
              </a:solidFill>
              <a:effectLst/>
              <a:uLnTx/>
              <a:uFillTx/>
              <a:latin typeface="Wingdings 2" panose="05020102010507070707" pitchFamily="18" charset="2"/>
            </a:endParaRPr>
          </a:p>
        </p:txBody>
      </p:sp>
      <p:sp>
        <p:nvSpPr>
          <p:cNvPr id="45" name="Kuu 189">
            <a:extLst>
              <a:ext uri="{FF2B5EF4-FFF2-40B4-BE49-F238E27FC236}">
                <a16:creationId xmlns:a16="http://schemas.microsoft.com/office/drawing/2014/main" id="{D2D76F16-95A4-7907-A06A-71AA7E844170}"/>
              </a:ext>
            </a:extLst>
          </p:cNvPr>
          <p:cNvSpPr/>
          <p:nvPr/>
        </p:nvSpPr>
        <p:spPr>
          <a:xfrm>
            <a:off x="7225419" y="3444103"/>
            <a:ext cx="139043" cy="164621"/>
          </a:xfrm>
          <a:prstGeom prst="moon">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highlight>
                <a:srgbClr val="FFFF00"/>
              </a:highlight>
              <a:uLnTx/>
              <a:uFillTx/>
              <a:latin typeface="Calibri" panose="020F0502020204030204"/>
              <a:ea typeface="+mn-ea"/>
              <a:cs typeface="+mn-cs"/>
            </a:endParaRPr>
          </a:p>
        </p:txBody>
      </p:sp>
      <p:sp>
        <p:nvSpPr>
          <p:cNvPr id="46" name="Kuu 189">
            <a:extLst>
              <a:ext uri="{FF2B5EF4-FFF2-40B4-BE49-F238E27FC236}">
                <a16:creationId xmlns:a16="http://schemas.microsoft.com/office/drawing/2014/main" id="{292D93CF-3D42-70CD-2765-259A02247DAA}"/>
              </a:ext>
            </a:extLst>
          </p:cNvPr>
          <p:cNvSpPr/>
          <p:nvPr/>
        </p:nvSpPr>
        <p:spPr>
          <a:xfrm>
            <a:off x="7862764" y="2987932"/>
            <a:ext cx="139043" cy="164621"/>
          </a:xfrm>
          <a:prstGeom prst="moon">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highlight>
                <a:srgbClr val="FFFF00"/>
              </a:highlight>
              <a:uLnTx/>
              <a:uFillTx/>
              <a:latin typeface="Calibri" panose="020F0502020204030204"/>
              <a:ea typeface="+mn-ea"/>
              <a:cs typeface="+mn-cs"/>
            </a:endParaRPr>
          </a:p>
        </p:txBody>
      </p:sp>
      <p:sp>
        <p:nvSpPr>
          <p:cNvPr id="47" name="Line 60">
            <a:extLst>
              <a:ext uri="{FF2B5EF4-FFF2-40B4-BE49-F238E27FC236}">
                <a16:creationId xmlns:a16="http://schemas.microsoft.com/office/drawing/2014/main" id="{72808AD3-9402-5C3F-567E-A4FB2400F71D}"/>
              </a:ext>
            </a:extLst>
          </p:cNvPr>
          <p:cNvSpPr>
            <a:spLocks noChangeShapeType="1"/>
          </p:cNvSpPr>
          <p:nvPr/>
        </p:nvSpPr>
        <p:spPr bwMode="auto">
          <a:xfrm>
            <a:off x="7164604" y="2974073"/>
            <a:ext cx="594815" cy="55516"/>
          </a:xfrm>
          <a:prstGeom prst="line">
            <a:avLst/>
          </a:prstGeom>
          <a:noFill/>
          <a:ln w="317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49" name="Line 3">
            <a:extLst>
              <a:ext uri="{FF2B5EF4-FFF2-40B4-BE49-F238E27FC236}">
                <a16:creationId xmlns:a16="http://schemas.microsoft.com/office/drawing/2014/main" id="{69F08177-8B71-37A6-9E9C-56B506254840}"/>
              </a:ext>
            </a:extLst>
          </p:cNvPr>
          <p:cNvSpPr>
            <a:spLocks noChangeShapeType="1"/>
          </p:cNvSpPr>
          <p:nvPr/>
        </p:nvSpPr>
        <p:spPr bwMode="auto">
          <a:xfrm flipH="1">
            <a:off x="7886304" y="2286740"/>
            <a:ext cx="756785" cy="147513"/>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50" name="Line 2">
            <a:extLst>
              <a:ext uri="{FF2B5EF4-FFF2-40B4-BE49-F238E27FC236}">
                <a16:creationId xmlns:a16="http://schemas.microsoft.com/office/drawing/2014/main" id="{46CADD3D-BB75-F07D-54E0-2376946E2A88}"/>
              </a:ext>
            </a:extLst>
          </p:cNvPr>
          <p:cNvSpPr>
            <a:spLocks noChangeShapeType="1"/>
          </p:cNvSpPr>
          <p:nvPr/>
        </p:nvSpPr>
        <p:spPr bwMode="auto">
          <a:xfrm flipH="1" flipV="1">
            <a:off x="7875858" y="2549009"/>
            <a:ext cx="833082" cy="363116"/>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endParaRPr lang="fi-FI" sz="1481"/>
          </a:p>
        </p:txBody>
      </p:sp>
      <p:sp>
        <p:nvSpPr>
          <p:cNvPr id="51" name="Oval 75">
            <a:extLst>
              <a:ext uri="{FF2B5EF4-FFF2-40B4-BE49-F238E27FC236}">
                <a16:creationId xmlns:a16="http://schemas.microsoft.com/office/drawing/2014/main" id="{562750F1-5007-48D4-5776-3969C0440A03}"/>
              </a:ext>
            </a:extLst>
          </p:cNvPr>
          <p:cNvSpPr>
            <a:spLocks noChangeAspect="1" noChangeArrowheads="1"/>
          </p:cNvSpPr>
          <p:nvPr/>
        </p:nvSpPr>
        <p:spPr bwMode="auto">
          <a:xfrm>
            <a:off x="8644396" y="2042296"/>
            <a:ext cx="437625" cy="41285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400" b="1" i="0" u="none" strike="noStrike" kern="0" cap="none" spc="0" normalizeH="0" baseline="0" noProof="0" dirty="0">
                <a:ln>
                  <a:noFill/>
                </a:ln>
                <a:solidFill>
                  <a:srgbClr val="FFFFFF"/>
                </a:solidFill>
                <a:effectLst/>
                <a:uLnTx/>
                <a:uFillTx/>
                <a:latin typeface="Calibri" panose="020F0502020204030204"/>
              </a:rPr>
              <a:t>D</a:t>
            </a:r>
          </a:p>
        </p:txBody>
      </p:sp>
      <p:sp>
        <p:nvSpPr>
          <p:cNvPr id="52" name="Oval 75">
            <a:extLst>
              <a:ext uri="{FF2B5EF4-FFF2-40B4-BE49-F238E27FC236}">
                <a16:creationId xmlns:a16="http://schemas.microsoft.com/office/drawing/2014/main" id="{A71CF98D-D2FB-A4F2-CDA1-41DCA61C6BA4}"/>
              </a:ext>
            </a:extLst>
          </p:cNvPr>
          <p:cNvSpPr>
            <a:spLocks noChangeAspect="1" noChangeArrowheads="1"/>
          </p:cNvSpPr>
          <p:nvPr/>
        </p:nvSpPr>
        <p:spPr bwMode="auto">
          <a:xfrm>
            <a:off x="8664942" y="2708443"/>
            <a:ext cx="437625" cy="41285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altLang="fi-FI" sz="1400" b="1" kern="0" dirty="0">
                <a:solidFill>
                  <a:srgbClr val="FFFFFF"/>
                </a:solidFill>
                <a:latin typeface="Calibri" panose="020F0502020204030204"/>
              </a:rPr>
              <a:t>D</a:t>
            </a:r>
            <a:endParaRPr kumimoji="0" lang="en-GB" altLang="fi-FI" sz="1400" b="1" i="0" u="none" strike="noStrike" kern="0" cap="none" spc="0" normalizeH="0" baseline="0" noProof="0" dirty="0">
              <a:ln>
                <a:noFill/>
              </a:ln>
              <a:solidFill>
                <a:srgbClr val="FFFFFF"/>
              </a:solidFill>
              <a:effectLst/>
              <a:uLnTx/>
              <a:uFillTx/>
              <a:latin typeface="Calibri" panose="020F0502020204030204"/>
            </a:endParaRPr>
          </a:p>
        </p:txBody>
      </p:sp>
      <p:sp>
        <p:nvSpPr>
          <p:cNvPr id="53" name="Oval 107">
            <a:extLst>
              <a:ext uri="{FF2B5EF4-FFF2-40B4-BE49-F238E27FC236}">
                <a16:creationId xmlns:a16="http://schemas.microsoft.com/office/drawing/2014/main" id="{49D2474D-E5EA-B0B4-05AC-F9D27ABA8FDB}"/>
              </a:ext>
            </a:extLst>
          </p:cNvPr>
          <p:cNvSpPr>
            <a:spLocks noChangeAspect="1" noChangeArrowheads="1"/>
          </p:cNvSpPr>
          <p:nvPr/>
        </p:nvSpPr>
        <p:spPr bwMode="auto">
          <a:xfrm>
            <a:off x="9401905" y="2754154"/>
            <a:ext cx="347549" cy="32648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400" b="1" i="0" u="none" strike="noStrike" kern="0" cap="none" spc="0" normalizeH="0" baseline="0" noProof="0" dirty="0">
                <a:ln>
                  <a:noFill/>
                </a:ln>
                <a:solidFill>
                  <a:srgbClr val="FFFFFF"/>
                </a:solidFill>
                <a:effectLst/>
                <a:uLnTx/>
                <a:uFillTx/>
                <a:latin typeface="Calibri" panose="020F0502020204030204"/>
              </a:rPr>
              <a:t>A</a:t>
            </a:r>
          </a:p>
        </p:txBody>
      </p:sp>
      <p:sp>
        <p:nvSpPr>
          <p:cNvPr id="54" name="Oval 107">
            <a:extLst>
              <a:ext uri="{FF2B5EF4-FFF2-40B4-BE49-F238E27FC236}">
                <a16:creationId xmlns:a16="http://schemas.microsoft.com/office/drawing/2014/main" id="{8D7CDBEE-B075-4EBA-DBEC-45D29E75A7D5}"/>
              </a:ext>
            </a:extLst>
          </p:cNvPr>
          <p:cNvSpPr>
            <a:spLocks noChangeAspect="1" noChangeArrowheads="1"/>
          </p:cNvSpPr>
          <p:nvPr/>
        </p:nvSpPr>
        <p:spPr bwMode="auto">
          <a:xfrm>
            <a:off x="9540395" y="2314939"/>
            <a:ext cx="347549" cy="32648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400" b="1" i="0" u="none" strike="noStrike" kern="0" cap="none" spc="0" normalizeH="0" baseline="0" noProof="0" dirty="0">
                <a:ln>
                  <a:noFill/>
                </a:ln>
                <a:solidFill>
                  <a:srgbClr val="FFFFFF"/>
                </a:solidFill>
                <a:effectLst/>
                <a:uLnTx/>
                <a:uFillTx/>
                <a:latin typeface="Calibri" panose="020F0502020204030204"/>
              </a:rPr>
              <a:t>A</a:t>
            </a:r>
          </a:p>
        </p:txBody>
      </p:sp>
      <p:sp>
        <p:nvSpPr>
          <p:cNvPr id="55" name="Oval 107">
            <a:extLst>
              <a:ext uri="{FF2B5EF4-FFF2-40B4-BE49-F238E27FC236}">
                <a16:creationId xmlns:a16="http://schemas.microsoft.com/office/drawing/2014/main" id="{34DEB6D5-FFCF-04AD-5DFF-C755B94A245D}"/>
              </a:ext>
            </a:extLst>
          </p:cNvPr>
          <p:cNvSpPr>
            <a:spLocks noChangeAspect="1" noChangeArrowheads="1"/>
          </p:cNvSpPr>
          <p:nvPr/>
        </p:nvSpPr>
        <p:spPr bwMode="auto">
          <a:xfrm>
            <a:off x="9299169" y="1789990"/>
            <a:ext cx="347549" cy="32648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400" b="1" i="0" u="none" strike="noStrike" kern="0" cap="none" spc="0" normalizeH="0" baseline="0" noProof="0" dirty="0">
                <a:ln>
                  <a:noFill/>
                </a:ln>
                <a:solidFill>
                  <a:srgbClr val="FFFFFF"/>
                </a:solidFill>
                <a:effectLst/>
                <a:uLnTx/>
                <a:uFillTx/>
                <a:latin typeface="Calibri" panose="020F0502020204030204"/>
              </a:rPr>
              <a:t>A</a:t>
            </a:r>
          </a:p>
        </p:txBody>
      </p:sp>
      <p:sp>
        <p:nvSpPr>
          <p:cNvPr id="56" name="Line 85">
            <a:extLst>
              <a:ext uri="{FF2B5EF4-FFF2-40B4-BE49-F238E27FC236}">
                <a16:creationId xmlns:a16="http://schemas.microsoft.com/office/drawing/2014/main" id="{3B3EADAA-8015-E339-3D37-1171B14FC051}"/>
              </a:ext>
            </a:extLst>
          </p:cNvPr>
          <p:cNvSpPr>
            <a:spLocks noChangeShapeType="1"/>
          </p:cNvSpPr>
          <p:nvPr/>
        </p:nvSpPr>
        <p:spPr bwMode="auto">
          <a:xfrm flipH="1">
            <a:off x="9034269" y="1975234"/>
            <a:ext cx="281374" cy="154738"/>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57" name="Line 89">
            <a:extLst>
              <a:ext uri="{FF2B5EF4-FFF2-40B4-BE49-F238E27FC236}">
                <a16:creationId xmlns:a16="http://schemas.microsoft.com/office/drawing/2014/main" id="{121893C9-BAB3-1425-52AD-62394080F55A}"/>
              </a:ext>
            </a:extLst>
          </p:cNvPr>
          <p:cNvSpPr>
            <a:spLocks noChangeShapeType="1"/>
          </p:cNvSpPr>
          <p:nvPr/>
        </p:nvSpPr>
        <p:spPr bwMode="auto">
          <a:xfrm>
            <a:off x="9088605" y="2314939"/>
            <a:ext cx="437625" cy="129277"/>
          </a:xfrm>
          <a:prstGeom prst="line">
            <a:avLst/>
          </a:prstGeom>
          <a:noFill/>
          <a:ln w="31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dirty="0">
              <a:ln>
                <a:noFill/>
              </a:ln>
              <a:solidFill>
                <a:prstClr val="black"/>
              </a:solidFill>
              <a:effectLst/>
              <a:uLnTx/>
              <a:uFillTx/>
            </a:endParaRPr>
          </a:p>
        </p:txBody>
      </p:sp>
      <p:sp>
        <p:nvSpPr>
          <p:cNvPr id="59" name="Line 117">
            <a:extLst>
              <a:ext uri="{FF2B5EF4-FFF2-40B4-BE49-F238E27FC236}">
                <a16:creationId xmlns:a16="http://schemas.microsoft.com/office/drawing/2014/main" id="{1E5D0661-4BCF-F3BC-50A6-F4C5545691DA}"/>
              </a:ext>
            </a:extLst>
          </p:cNvPr>
          <p:cNvSpPr>
            <a:spLocks noChangeShapeType="1"/>
          </p:cNvSpPr>
          <p:nvPr/>
        </p:nvSpPr>
        <p:spPr bwMode="auto">
          <a:xfrm flipH="1" flipV="1">
            <a:off x="9082021" y="2902160"/>
            <a:ext cx="402083" cy="9966"/>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60" name="Oval 121">
            <a:extLst>
              <a:ext uri="{FF2B5EF4-FFF2-40B4-BE49-F238E27FC236}">
                <a16:creationId xmlns:a16="http://schemas.microsoft.com/office/drawing/2014/main" id="{2E96C665-2253-7DA8-8BC3-C18093D2C72E}"/>
              </a:ext>
            </a:extLst>
          </p:cNvPr>
          <p:cNvSpPr>
            <a:spLocks noChangeAspect="1" noChangeArrowheads="1"/>
          </p:cNvSpPr>
          <p:nvPr/>
        </p:nvSpPr>
        <p:spPr bwMode="auto">
          <a:xfrm>
            <a:off x="10058930" y="1839898"/>
            <a:ext cx="104475" cy="9794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61" name="Oval 126">
            <a:extLst>
              <a:ext uri="{FF2B5EF4-FFF2-40B4-BE49-F238E27FC236}">
                <a16:creationId xmlns:a16="http://schemas.microsoft.com/office/drawing/2014/main" id="{9C194BEE-59D5-853E-A8D6-C0B277CB81F1}"/>
              </a:ext>
            </a:extLst>
          </p:cNvPr>
          <p:cNvSpPr>
            <a:spLocks noChangeAspect="1" noChangeArrowheads="1"/>
          </p:cNvSpPr>
          <p:nvPr/>
        </p:nvSpPr>
        <p:spPr bwMode="auto">
          <a:xfrm>
            <a:off x="10364590" y="2014935"/>
            <a:ext cx="163243" cy="154978"/>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62" name="Oval 123">
            <a:extLst>
              <a:ext uri="{FF2B5EF4-FFF2-40B4-BE49-F238E27FC236}">
                <a16:creationId xmlns:a16="http://schemas.microsoft.com/office/drawing/2014/main" id="{103E2CE7-0CF3-74E6-CC88-3C0CABE85C15}"/>
              </a:ext>
            </a:extLst>
          </p:cNvPr>
          <p:cNvSpPr>
            <a:spLocks noChangeAspect="1" noChangeArrowheads="1"/>
          </p:cNvSpPr>
          <p:nvPr/>
        </p:nvSpPr>
        <p:spPr bwMode="auto">
          <a:xfrm>
            <a:off x="10050704" y="2246497"/>
            <a:ext cx="144305" cy="13528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63" name="Line 146">
            <a:extLst>
              <a:ext uri="{FF2B5EF4-FFF2-40B4-BE49-F238E27FC236}">
                <a16:creationId xmlns:a16="http://schemas.microsoft.com/office/drawing/2014/main" id="{D8CEEB7B-3E82-93BD-2D69-ED37A0FA926C}"/>
              </a:ext>
            </a:extLst>
          </p:cNvPr>
          <p:cNvSpPr>
            <a:spLocks noChangeShapeType="1"/>
          </p:cNvSpPr>
          <p:nvPr/>
        </p:nvSpPr>
        <p:spPr bwMode="auto">
          <a:xfrm flipH="1">
            <a:off x="9644794" y="1901099"/>
            <a:ext cx="414136" cy="97944"/>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64" name="Line 149">
            <a:extLst>
              <a:ext uri="{FF2B5EF4-FFF2-40B4-BE49-F238E27FC236}">
                <a16:creationId xmlns:a16="http://schemas.microsoft.com/office/drawing/2014/main" id="{CD5AC010-06D1-B619-9AD6-35DC6840F5E4}"/>
              </a:ext>
            </a:extLst>
          </p:cNvPr>
          <p:cNvSpPr>
            <a:spLocks noChangeShapeType="1"/>
          </p:cNvSpPr>
          <p:nvPr/>
        </p:nvSpPr>
        <p:spPr bwMode="auto">
          <a:xfrm flipH="1" flipV="1">
            <a:off x="9621304" y="2026639"/>
            <a:ext cx="437626" cy="245013"/>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65" name="Line 149">
            <a:extLst>
              <a:ext uri="{FF2B5EF4-FFF2-40B4-BE49-F238E27FC236}">
                <a16:creationId xmlns:a16="http://schemas.microsoft.com/office/drawing/2014/main" id="{6DD12ED5-BC6D-11C2-FA20-02DACA20F18E}"/>
              </a:ext>
            </a:extLst>
          </p:cNvPr>
          <p:cNvSpPr>
            <a:spLocks noChangeShapeType="1"/>
          </p:cNvSpPr>
          <p:nvPr/>
        </p:nvSpPr>
        <p:spPr bwMode="auto">
          <a:xfrm flipH="1" flipV="1">
            <a:off x="9646718" y="2014087"/>
            <a:ext cx="717873" cy="96991"/>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66" name="Line 152">
            <a:extLst>
              <a:ext uri="{FF2B5EF4-FFF2-40B4-BE49-F238E27FC236}">
                <a16:creationId xmlns:a16="http://schemas.microsoft.com/office/drawing/2014/main" id="{197DBC42-A2C5-AA3B-44FA-C1A97F9651B1}"/>
              </a:ext>
            </a:extLst>
          </p:cNvPr>
          <p:cNvSpPr>
            <a:spLocks noChangeShapeType="1"/>
          </p:cNvSpPr>
          <p:nvPr/>
        </p:nvSpPr>
        <p:spPr bwMode="auto">
          <a:xfrm flipH="1" flipV="1">
            <a:off x="9887944" y="2478181"/>
            <a:ext cx="669950" cy="127465"/>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67" name="Line 153">
            <a:extLst>
              <a:ext uri="{FF2B5EF4-FFF2-40B4-BE49-F238E27FC236}">
                <a16:creationId xmlns:a16="http://schemas.microsoft.com/office/drawing/2014/main" id="{3D52CFF2-2E64-35D9-9BD2-3C9C94E29312}"/>
              </a:ext>
            </a:extLst>
          </p:cNvPr>
          <p:cNvSpPr>
            <a:spLocks noChangeShapeType="1"/>
          </p:cNvSpPr>
          <p:nvPr/>
        </p:nvSpPr>
        <p:spPr bwMode="auto">
          <a:xfrm flipH="1" flipV="1">
            <a:off x="9912356" y="2493269"/>
            <a:ext cx="323136" cy="296860"/>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68" name="Oval 128">
            <a:extLst>
              <a:ext uri="{FF2B5EF4-FFF2-40B4-BE49-F238E27FC236}">
                <a16:creationId xmlns:a16="http://schemas.microsoft.com/office/drawing/2014/main" id="{F15F38F9-1742-C24F-9154-5CFE7B5938B4}"/>
              </a:ext>
            </a:extLst>
          </p:cNvPr>
          <p:cNvSpPr>
            <a:spLocks noChangeAspect="1" noChangeArrowheads="1"/>
          </p:cNvSpPr>
          <p:nvPr/>
        </p:nvSpPr>
        <p:spPr bwMode="auto">
          <a:xfrm>
            <a:off x="10532027" y="2565102"/>
            <a:ext cx="103169" cy="9794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69" name="Oval 127">
            <a:extLst>
              <a:ext uri="{FF2B5EF4-FFF2-40B4-BE49-F238E27FC236}">
                <a16:creationId xmlns:a16="http://schemas.microsoft.com/office/drawing/2014/main" id="{D289359F-E3FC-408D-9A5B-0BAB53299745}"/>
              </a:ext>
            </a:extLst>
          </p:cNvPr>
          <p:cNvSpPr>
            <a:spLocks noChangeAspect="1" noChangeArrowheads="1"/>
          </p:cNvSpPr>
          <p:nvPr/>
        </p:nvSpPr>
        <p:spPr bwMode="auto">
          <a:xfrm>
            <a:off x="10219186" y="2756246"/>
            <a:ext cx="104475" cy="9794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70" name="Line 158">
            <a:extLst>
              <a:ext uri="{FF2B5EF4-FFF2-40B4-BE49-F238E27FC236}">
                <a16:creationId xmlns:a16="http://schemas.microsoft.com/office/drawing/2014/main" id="{E12B6D6E-0850-8C41-D82E-12A918AA3CD2}"/>
              </a:ext>
            </a:extLst>
          </p:cNvPr>
          <p:cNvSpPr>
            <a:spLocks noChangeShapeType="1"/>
          </p:cNvSpPr>
          <p:nvPr/>
        </p:nvSpPr>
        <p:spPr bwMode="auto">
          <a:xfrm flipH="1" flipV="1">
            <a:off x="9716477" y="3032827"/>
            <a:ext cx="379893" cy="434852"/>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71" name="Line 158">
            <a:extLst>
              <a:ext uri="{FF2B5EF4-FFF2-40B4-BE49-F238E27FC236}">
                <a16:creationId xmlns:a16="http://schemas.microsoft.com/office/drawing/2014/main" id="{440471EA-54B9-491F-6F22-155CDC383C60}"/>
              </a:ext>
            </a:extLst>
          </p:cNvPr>
          <p:cNvSpPr>
            <a:spLocks noChangeShapeType="1"/>
          </p:cNvSpPr>
          <p:nvPr/>
        </p:nvSpPr>
        <p:spPr bwMode="auto">
          <a:xfrm flipH="1" flipV="1">
            <a:off x="9716478" y="3032827"/>
            <a:ext cx="690700" cy="271164"/>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dirty="0">
              <a:ln>
                <a:noFill/>
              </a:ln>
              <a:solidFill>
                <a:prstClr val="black"/>
              </a:solidFill>
              <a:effectLst/>
              <a:uLnTx/>
              <a:uFillTx/>
            </a:endParaRPr>
          </a:p>
        </p:txBody>
      </p:sp>
      <p:sp>
        <p:nvSpPr>
          <p:cNvPr id="72" name="Line 156">
            <a:extLst>
              <a:ext uri="{FF2B5EF4-FFF2-40B4-BE49-F238E27FC236}">
                <a16:creationId xmlns:a16="http://schemas.microsoft.com/office/drawing/2014/main" id="{3584E9EF-9BD1-1447-3DE6-E6613EA7CC1F}"/>
              </a:ext>
            </a:extLst>
          </p:cNvPr>
          <p:cNvSpPr>
            <a:spLocks noChangeShapeType="1"/>
          </p:cNvSpPr>
          <p:nvPr/>
        </p:nvSpPr>
        <p:spPr bwMode="auto">
          <a:xfrm flipH="1" flipV="1">
            <a:off x="9014426" y="3090297"/>
            <a:ext cx="552382" cy="917786"/>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73" name="Oval 129">
            <a:extLst>
              <a:ext uri="{FF2B5EF4-FFF2-40B4-BE49-F238E27FC236}">
                <a16:creationId xmlns:a16="http://schemas.microsoft.com/office/drawing/2014/main" id="{2136EB8D-5E89-7A83-B7B8-918398129452}"/>
              </a:ext>
            </a:extLst>
          </p:cNvPr>
          <p:cNvSpPr>
            <a:spLocks noChangeAspect="1" noChangeArrowheads="1"/>
          </p:cNvSpPr>
          <p:nvPr/>
        </p:nvSpPr>
        <p:spPr bwMode="auto">
          <a:xfrm>
            <a:off x="10392057" y="3275209"/>
            <a:ext cx="103168" cy="9794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75" name="Oval 133">
            <a:extLst>
              <a:ext uri="{FF2B5EF4-FFF2-40B4-BE49-F238E27FC236}">
                <a16:creationId xmlns:a16="http://schemas.microsoft.com/office/drawing/2014/main" id="{75C75C44-C8CF-E255-24BD-E6E719E50DB3}"/>
              </a:ext>
            </a:extLst>
          </p:cNvPr>
          <p:cNvSpPr>
            <a:spLocks noChangeAspect="1" noChangeArrowheads="1"/>
          </p:cNvSpPr>
          <p:nvPr/>
        </p:nvSpPr>
        <p:spPr bwMode="auto">
          <a:xfrm>
            <a:off x="10088814" y="3477441"/>
            <a:ext cx="103169" cy="97945"/>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pic>
        <p:nvPicPr>
          <p:cNvPr id="76" name="Picture 5" descr="LIPAS1">
            <a:extLst>
              <a:ext uri="{FF2B5EF4-FFF2-40B4-BE49-F238E27FC236}">
                <a16:creationId xmlns:a16="http://schemas.microsoft.com/office/drawing/2014/main" id="{4CE2C2DD-BC47-7CB6-37C2-9D54D0960127}"/>
              </a:ext>
            </a:extLst>
          </p:cNvPr>
          <p:cNvPicPr>
            <a:picLocks noChangeAspect="1" noChangeArrowheads="1"/>
          </p:cNvPicPr>
          <p:nvPr/>
        </p:nvPicPr>
        <p:blipFill>
          <a:blip r:embed="rId5" cstate="screen">
            <a:alphaModFix/>
            <a:extLst>
              <a:ext uri="{28A0092B-C50C-407E-A947-70E740481C1C}">
                <a14:useLocalDpi xmlns:a14="http://schemas.microsoft.com/office/drawing/2010/main"/>
              </a:ext>
            </a:extLst>
          </a:blip>
          <a:srcRect/>
          <a:stretch>
            <a:fillRect/>
          </a:stretch>
        </p:blipFill>
        <p:spPr>
          <a:xfrm>
            <a:off x="10913024" y="3292774"/>
            <a:ext cx="346071" cy="57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 name="Oval 125">
            <a:extLst>
              <a:ext uri="{FF2B5EF4-FFF2-40B4-BE49-F238E27FC236}">
                <a16:creationId xmlns:a16="http://schemas.microsoft.com/office/drawing/2014/main" id="{569081B0-7FFA-C5A2-3C8C-0E8301F78555}"/>
              </a:ext>
            </a:extLst>
          </p:cNvPr>
          <p:cNvSpPr>
            <a:spLocks noChangeAspect="1" noChangeArrowheads="1"/>
          </p:cNvSpPr>
          <p:nvPr/>
        </p:nvSpPr>
        <p:spPr bwMode="auto">
          <a:xfrm>
            <a:off x="9351179" y="3859083"/>
            <a:ext cx="1352945" cy="1268382"/>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Times" panose="02020603050405020304" pitchFamily="18" charset="0"/>
              <a:buNone/>
              <a:tabLst/>
              <a:defRPr/>
            </a:pPr>
            <a:r>
              <a:rPr kumimoji="0" lang="fi-FI" sz="1400" b="1" i="0" u="none" strike="noStrike" kern="0" cap="none" spc="0" normalizeH="0" baseline="0" noProof="0" dirty="0" err="1">
                <a:ln>
                  <a:noFill/>
                </a:ln>
                <a:solidFill>
                  <a:prstClr val="white"/>
                </a:solidFill>
                <a:effectLst/>
                <a:uLnTx/>
                <a:uFillTx/>
                <a:latin typeface="Calibri" panose="020F0502020204030204"/>
                <a:cs typeface="Times New Roman" panose="02020603050405020304" pitchFamily="18" charset="0"/>
              </a:rPr>
              <a:t>Insamlare</a:t>
            </a:r>
            <a:endParaRPr kumimoji="0" lang="fi-FI" sz="1400" b="1" i="0" u="none" strike="noStrike" kern="0" cap="none" spc="0" normalizeH="0" baseline="0" noProof="0" dirty="0">
              <a:ln>
                <a:noFill/>
              </a:ln>
              <a:solidFill>
                <a:prstClr val="white"/>
              </a:solidFill>
              <a:effectLst/>
              <a:uLnTx/>
              <a:uFillTx/>
              <a:latin typeface="Calibri" panose="020F0502020204030204"/>
              <a:cs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dirty="0">
              <a:ln>
                <a:noFill/>
              </a:ln>
              <a:solidFill>
                <a:srgbClr val="000000"/>
              </a:solidFill>
              <a:effectLst/>
              <a:uLnTx/>
              <a:uFillTx/>
              <a:latin typeface="Times New Roman" panose="02020603050405020304" pitchFamily="18" charset="0"/>
            </a:endParaRPr>
          </a:p>
        </p:txBody>
      </p:sp>
      <p:pic>
        <p:nvPicPr>
          <p:cNvPr id="3" name="Picture 5" descr="LIPAS1">
            <a:extLst>
              <a:ext uri="{FF2B5EF4-FFF2-40B4-BE49-F238E27FC236}">
                <a16:creationId xmlns:a16="http://schemas.microsoft.com/office/drawing/2014/main" id="{EA763A87-4907-7CC3-FDA2-D8E11A69835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a:xfrm>
            <a:off x="552448" y="4414191"/>
            <a:ext cx="346071" cy="57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Line 60">
            <a:extLst>
              <a:ext uri="{FF2B5EF4-FFF2-40B4-BE49-F238E27FC236}">
                <a16:creationId xmlns:a16="http://schemas.microsoft.com/office/drawing/2014/main" id="{212CE048-0DDC-F556-57B0-76F700CF7180}"/>
              </a:ext>
            </a:extLst>
          </p:cNvPr>
          <p:cNvSpPr>
            <a:spLocks noChangeShapeType="1"/>
          </p:cNvSpPr>
          <p:nvPr/>
        </p:nvSpPr>
        <p:spPr bwMode="auto">
          <a:xfrm flipH="1" flipV="1">
            <a:off x="6850735" y="3137830"/>
            <a:ext cx="43889" cy="470894"/>
          </a:xfrm>
          <a:prstGeom prst="line">
            <a:avLst/>
          </a:prstGeom>
          <a:noFill/>
          <a:ln w="317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57456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500"/>
                                        <p:tgtEl>
                                          <p:spTgt spid="17"/>
                                        </p:tgtEl>
                                      </p:cBhvr>
                                    </p:animEffect>
                                  </p:childTnLst>
                                </p:cTn>
                              </p:par>
                              <p:par>
                                <p:cTn id="36" presetID="55"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0" fill="hold"/>
                                        <p:tgtEl>
                                          <p:spTgt spid="18"/>
                                        </p:tgtEl>
                                        <p:attrNameLst>
                                          <p:attrName>ppt_w</p:attrName>
                                        </p:attrNameLst>
                                      </p:cBhvr>
                                      <p:tavLst>
                                        <p:tav tm="0">
                                          <p:val>
                                            <p:strVal val="#ppt_w*0.70"/>
                                          </p:val>
                                        </p:tav>
                                        <p:tav tm="100000">
                                          <p:val>
                                            <p:strVal val="#ppt_w"/>
                                          </p:val>
                                        </p:tav>
                                      </p:tavLst>
                                    </p:anim>
                                    <p:anim calcmode="lin" valueType="num">
                                      <p:cBhvr>
                                        <p:cTn id="39" dur="1000" fill="hold"/>
                                        <p:tgtEl>
                                          <p:spTgt spid="18"/>
                                        </p:tgtEl>
                                        <p:attrNameLst>
                                          <p:attrName>ppt_h</p:attrName>
                                        </p:attrNameLst>
                                      </p:cBhvr>
                                      <p:tavLst>
                                        <p:tav tm="0">
                                          <p:val>
                                            <p:strVal val="#ppt_h"/>
                                          </p:val>
                                        </p:tav>
                                        <p:tav tm="100000">
                                          <p:val>
                                            <p:strVal val="#ppt_h"/>
                                          </p:val>
                                        </p:tav>
                                      </p:tavLst>
                                    </p:anim>
                                    <p:animEffect transition="in" filter="fade">
                                      <p:cBhvr>
                                        <p:cTn id="40" dur="10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dissolve">
                                      <p:cBhvr>
                                        <p:cTn id="45" dur="500"/>
                                        <p:tgtEl>
                                          <p:spTgt spid="20"/>
                                        </p:tgtEl>
                                      </p:cBhvr>
                                    </p:animEffect>
                                  </p:childTnLst>
                                </p:cTn>
                              </p:par>
                              <p:par>
                                <p:cTn id="46" presetID="1"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par>
                                <p:cTn id="54" presetID="55" presetClass="entr" presetSubtype="0"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1000" fill="hold"/>
                                        <p:tgtEl>
                                          <p:spTgt spid="37"/>
                                        </p:tgtEl>
                                        <p:attrNameLst>
                                          <p:attrName>ppt_w</p:attrName>
                                        </p:attrNameLst>
                                      </p:cBhvr>
                                      <p:tavLst>
                                        <p:tav tm="0">
                                          <p:val>
                                            <p:strVal val="#ppt_w*0.70"/>
                                          </p:val>
                                        </p:tav>
                                        <p:tav tm="100000">
                                          <p:val>
                                            <p:strVal val="#ppt_w"/>
                                          </p:val>
                                        </p:tav>
                                      </p:tavLst>
                                    </p:anim>
                                    <p:anim calcmode="lin" valueType="num">
                                      <p:cBhvr>
                                        <p:cTn id="57" dur="1000" fill="hold"/>
                                        <p:tgtEl>
                                          <p:spTgt spid="37"/>
                                        </p:tgtEl>
                                        <p:attrNameLst>
                                          <p:attrName>ppt_h</p:attrName>
                                        </p:attrNameLst>
                                      </p:cBhvr>
                                      <p:tavLst>
                                        <p:tav tm="0">
                                          <p:val>
                                            <p:strVal val="#ppt_h"/>
                                          </p:val>
                                        </p:tav>
                                        <p:tav tm="100000">
                                          <p:val>
                                            <p:strVal val="#ppt_h"/>
                                          </p:val>
                                        </p:tav>
                                      </p:tavLst>
                                    </p:anim>
                                    <p:animEffect transition="in" filter="fade">
                                      <p:cBhvr>
                                        <p:cTn id="58" dur="1000"/>
                                        <p:tgtEl>
                                          <p:spTgt spid="37"/>
                                        </p:tgtEl>
                                      </p:cBhvr>
                                    </p:animEffect>
                                  </p:childTnLst>
                                </p:cTn>
                              </p:par>
                              <p:par>
                                <p:cTn id="59" presetID="1"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7"/>
                                        </p:tgtEl>
                                        <p:attrNameLst>
                                          <p:attrName>style.visibility</p:attrName>
                                        </p:attrNameLst>
                                      </p:cBhvr>
                                      <p:to>
                                        <p:strVal val="visible"/>
                                      </p:to>
                                    </p:set>
                                  </p:childTnLst>
                                </p:cTn>
                              </p:par>
                              <p:par>
                                <p:cTn id="79" presetID="9" presetClass="entr" presetSubtype="0" fill="hold" grpId="0" nodeType="with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dissolve">
                                      <p:cBhvr>
                                        <p:cTn id="81" dur="500"/>
                                        <p:tgtEl>
                                          <p:spTgt spid="73"/>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dissolve">
                                      <p:cBhvr>
                                        <p:cTn id="84" dur="500"/>
                                        <p:tgtEl>
                                          <p:spTgt spid="75"/>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dissolve">
                                      <p:cBhvr>
                                        <p:cTn id="87" dur="500"/>
                                        <p:tgtEl>
                                          <p:spTgt spid="53"/>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dissolve">
                                      <p:cBhvr>
                                        <p:cTn id="90" dur="500"/>
                                        <p:tgtEl>
                                          <p:spTgt spid="54"/>
                                        </p:tgtEl>
                                      </p:cBhvr>
                                    </p:animEffect>
                                  </p:childTnLst>
                                </p:cTn>
                              </p:par>
                              <p:par>
                                <p:cTn id="91" presetID="1" presetClass="entr" presetSubtype="0" fill="hold" nodeType="withEffect">
                                  <p:stCondLst>
                                    <p:cond delay="0"/>
                                  </p:stCondLst>
                                  <p:childTnLst>
                                    <p:set>
                                      <p:cBhvr>
                                        <p:cTn id="92" dur="1" fill="hold">
                                          <p:stCondLst>
                                            <p:cond delay="0"/>
                                          </p:stCondLst>
                                        </p:cTn>
                                        <p:tgtEl>
                                          <p:spTgt spid="6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7"/>
                                        </p:tgtEl>
                                        <p:attrNameLst>
                                          <p:attrName>style.visibility</p:attrName>
                                        </p:attrNameLst>
                                      </p:cBhvr>
                                      <p:to>
                                        <p:strVal val="visible"/>
                                      </p:to>
                                    </p:set>
                                  </p:childTnLst>
                                </p:cTn>
                              </p:par>
                              <p:par>
                                <p:cTn id="95" presetID="9" presetClass="entr" presetSubtype="0"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dissolve">
                                      <p:cBhvr>
                                        <p:cTn id="97" dur="500"/>
                                        <p:tgtEl>
                                          <p:spTgt spid="55"/>
                                        </p:tgtEl>
                                      </p:cBhvr>
                                    </p:animEffect>
                                  </p:childTnLst>
                                </p:cTn>
                              </p:par>
                              <p:par>
                                <p:cTn id="98" presetID="9" presetClass="entr" presetSubtype="0" fill="hold" nodeType="withEffect">
                                  <p:stCondLst>
                                    <p:cond delay="0"/>
                                  </p:stCondLst>
                                  <p:childTnLst>
                                    <p:set>
                                      <p:cBhvr>
                                        <p:cTn id="99" dur="1" fill="hold">
                                          <p:stCondLst>
                                            <p:cond delay="0"/>
                                          </p:stCondLst>
                                        </p:cTn>
                                        <p:tgtEl>
                                          <p:spTgt spid="76"/>
                                        </p:tgtEl>
                                        <p:attrNameLst>
                                          <p:attrName>style.visibility</p:attrName>
                                        </p:attrNameLst>
                                      </p:cBhvr>
                                      <p:to>
                                        <p:strVal val="visible"/>
                                      </p:to>
                                    </p:set>
                                    <p:animEffect transition="in" filter="dissolve">
                                      <p:cBhvr>
                                        <p:cTn id="100" dur="500"/>
                                        <p:tgtEl>
                                          <p:spTgt spid="76"/>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dissolve">
                                      <p:cBhvr>
                                        <p:cTn id="103" dur="500"/>
                                        <p:tgtEl>
                                          <p:spTgt spid="60"/>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68"/>
                                        </p:tgtEl>
                                        <p:attrNameLst>
                                          <p:attrName>style.visibility</p:attrName>
                                        </p:attrNameLst>
                                      </p:cBhvr>
                                      <p:to>
                                        <p:strVal val="visible"/>
                                      </p:to>
                                    </p:set>
                                    <p:animEffect transition="in" filter="dissolve">
                                      <p:cBhvr>
                                        <p:cTn id="106" dur="500"/>
                                        <p:tgtEl>
                                          <p:spTgt spid="68"/>
                                        </p:tgtEl>
                                      </p:cBhvr>
                                    </p:animEffect>
                                  </p:childTnLst>
                                </p:cTn>
                              </p:par>
                              <p:par>
                                <p:cTn id="107" presetID="1" presetClass="entr" presetSubtype="0" fill="hold" nodeType="withEffect">
                                  <p:stCondLst>
                                    <p:cond delay="0"/>
                                  </p:stCondLst>
                                  <p:childTnLst>
                                    <p:set>
                                      <p:cBhvr>
                                        <p:cTn id="108" dur="1" fill="hold">
                                          <p:stCondLst>
                                            <p:cond delay="0"/>
                                          </p:stCondLst>
                                        </p:cTn>
                                        <p:tgtEl>
                                          <p:spTgt spid="70"/>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59"/>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71"/>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64"/>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49"/>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56"/>
                                        </p:tgtEl>
                                        <p:attrNameLst>
                                          <p:attrName>style.visibility</p:attrName>
                                        </p:attrNameLst>
                                      </p:cBhvr>
                                      <p:to>
                                        <p:strVal val="visible"/>
                                      </p:to>
                                    </p:set>
                                  </p:childTnLst>
                                </p:cTn>
                              </p:par>
                              <p:par>
                                <p:cTn id="119" presetID="9" presetClass="entr" presetSubtype="0" fill="hold" grpId="0" nodeType="with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dissolve">
                                      <p:cBhvr>
                                        <p:cTn id="121" dur="500"/>
                                        <p:tgtEl>
                                          <p:spTgt spid="61"/>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69"/>
                                        </p:tgtEl>
                                        <p:attrNameLst>
                                          <p:attrName>style.visibility</p:attrName>
                                        </p:attrNameLst>
                                      </p:cBhvr>
                                      <p:to>
                                        <p:strVal val="visible"/>
                                      </p:to>
                                    </p:set>
                                    <p:animEffect transition="in" filter="dissolve">
                                      <p:cBhvr>
                                        <p:cTn id="124" dur="500"/>
                                        <p:tgtEl>
                                          <p:spTgt spid="69"/>
                                        </p:tgtEl>
                                      </p:cBhvr>
                                    </p:animEffect>
                                  </p:childTnLst>
                                </p:cTn>
                              </p:par>
                              <p:par>
                                <p:cTn id="125" presetID="1" presetClass="entr" presetSubtype="0" fill="hold" nodeType="withEffect">
                                  <p:stCondLst>
                                    <p:cond delay="0"/>
                                  </p:stCondLst>
                                  <p:childTnLst>
                                    <p:set>
                                      <p:cBhvr>
                                        <p:cTn id="126" dur="1" fill="hold">
                                          <p:stCondLst>
                                            <p:cond delay="0"/>
                                          </p:stCondLst>
                                        </p:cTn>
                                        <p:tgtEl>
                                          <p:spTgt spid="66"/>
                                        </p:tgtEl>
                                        <p:attrNameLst>
                                          <p:attrName>style.visibility</p:attrName>
                                        </p:attrNameLst>
                                      </p:cBhvr>
                                      <p:to>
                                        <p:strVal val="visible"/>
                                      </p:to>
                                    </p:set>
                                  </p:childTnLst>
                                </p:cTn>
                              </p:par>
                              <p:par>
                                <p:cTn id="127" presetID="9" presetClass="entr" presetSubtype="0" fill="hold" grpId="0" nodeType="withEffect">
                                  <p:stCondLst>
                                    <p:cond delay="0"/>
                                  </p:stCondLst>
                                  <p:childTnLst>
                                    <p:set>
                                      <p:cBhvr>
                                        <p:cTn id="128" dur="1" fill="hold">
                                          <p:stCondLst>
                                            <p:cond delay="0"/>
                                          </p:stCondLst>
                                        </p:cTn>
                                        <p:tgtEl>
                                          <p:spTgt spid="51"/>
                                        </p:tgtEl>
                                        <p:attrNameLst>
                                          <p:attrName>style.visibility</p:attrName>
                                        </p:attrNameLst>
                                      </p:cBhvr>
                                      <p:to>
                                        <p:strVal val="visible"/>
                                      </p:to>
                                    </p:set>
                                    <p:animEffect transition="in" filter="dissolve">
                                      <p:cBhvr>
                                        <p:cTn id="129" dur="500"/>
                                        <p:tgtEl>
                                          <p:spTgt spid="51"/>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52"/>
                                        </p:tgtEl>
                                        <p:attrNameLst>
                                          <p:attrName>style.visibility</p:attrName>
                                        </p:attrNameLst>
                                      </p:cBhvr>
                                      <p:to>
                                        <p:strVal val="visible"/>
                                      </p:to>
                                    </p:set>
                                    <p:animEffect transition="in" filter="dissolve">
                                      <p:cBhvr>
                                        <p:cTn id="132" dur="500"/>
                                        <p:tgtEl>
                                          <p:spTgt spid="52"/>
                                        </p:tgtEl>
                                      </p:cBhvr>
                                    </p:animEffect>
                                  </p:childTnLst>
                                </p:cTn>
                              </p:par>
                              <p:par>
                                <p:cTn id="133" presetID="1" presetClass="entr" presetSubtype="0" fill="hold" nodeType="withEffect">
                                  <p:stCondLst>
                                    <p:cond delay="0"/>
                                  </p:stCondLst>
                                  <p:childTnLst>
                                    <p:set>
                                      <p:cBhvr>
                                        <p:cTn id="134" dur="1" fill="hold">
                                          <p:stCondLst>
                                            <p:cond delay="0"/>
                                          </p:stCondLst>
                                        </p:cTn>
                                        <p:tgtEl>
                                          <p:spTgt spid="72"/>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65"/>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50"/>
                                        </p:tgtEl>
                                        <p:attrNameLst>
                                          <p:attrName>style.visibility</p:attrName>
                                        </p:attrNameLst>
                                      </p:cBhvr>
                                      <p:to>
                                        <p:strVal val="visible"/>
                                      </p:to>
                                    </p:set>
                                  </p:childTnLst>
                                </p:cTn>
                              </p:par>
                              <p:par>
                                <p:cTn id="139" presetID="55" presetClass="entr" presetSubtype="0" fill="hold" nodeType="withEffect">
                                  <p:stCondLst>
                                    <p:cond delay="0"/>
                                  </p:stCondLst>
                                  <p:childTnLst>
                                    <p:set>
                                      <p:cBhvr>
                                        <p:cTn id="140" dur="1" fill="hold">
                                          <p:stCondLst>
                                            <p:cond delay="0"/>
                                          </p:stCondLst>
                                        </p:cTn>
                                        <p:tgtEl>
                                          <p:spTgt spid="19"/>
                                        </p:tgtEl>
                                        <p:attrNameLst>
                                          <p:attrName>style.visibility</p:attrName>
                                        </p:attrNameLst>
                                      </p:cBhvr>
                                      <p:to>
                                        <p:strVal val="visible"/>
                                      </p:to>
                                    </p:set>
                                    <p:anim calcmode="lin" valueType="num">
                                      <p:cBhvr>
                                        <p:cTn id="141" dur="1000" fill="hold"/>
                                        <p:tgtEl>
                                          <p:spTgt spid="19"/>
                                        </p:tgtEl>
                                        <p:attrNameLst>
                                          <p:attrName>ppt_w</p:attrName>
                                        </p:attrNameLst>
                                      </p:cBhvr>
                                      <p:tavLst>
                                        <p:tav tm="0">
                                          <p:val>
                                            <p:strVal val="#ppt_w*0.70"/>
                                          </p:val>
                                        </p:tav>
                                        <p:tav tm="100000">
                                          <p:val>
                                            <p:strVal val="#ppt_w"/>
                                          </p:val>
                                        </p:tav>
                                      </p:tavLst>
                                    </p:anim>
                                    <p:anim calcmode="lin" valueType="num">
                                      <p:cBhvr>
                                        <p:cTn id="142" dur="1000" fill="hold"/>
                                        <p:tgtEl>
                                          <p:spTgt spid="19"/>
                                        </p:tgtEl>
                                        <p:attrNameLst>
                                          <p:attrName>ppt_h</p:attrName>
                                        </p:attrNameLst>
                                      </p:cBhvr>
                                      <p:tavLst>
                                        <p:tav tm="0">
                                          <p:val>
                                            <p:strVal val="#ppt_h"/>
                                          </p:val>
                                        </p:tav>
                                        <p:tav tm="100000">
                                          <p:val>
                                            <p:strVal val="#ppt_h"/>
                                          </p:val>
                                        </p:tav>
                                      </p:tavLst>
                                    </p:anim>
                                    <p:animEffect transition="in" filter="fade">
                                      <p:cBhvr>
                                        <p:cTn id="143" dur="1000"/>
                                        <p:tgtEl>
                                          <p:spTgt spid="19"/>
                                        </p:tgtEl>
                                      </p:cBhvr>
                                    </p:animEffect>
                                  </p:childTnLst>
                                </p:cTn>
                              </p:par>
                              <p:par>
                                <p:cTn id="144" presetID="9" presetClass="entr" presetSubtype="0" fill="hold" grpId="0" nodeType="withEffect">
                                  <p:stCondLst>
                                    <p:cond delay="0"/>
                                  </p:stCondLst>
                                  <p:childTnLst>
                                    <p:set>
                                      <p:cBhvr>
                                        <p:cTn id="145" dur="1" fill="hold">
                                          <p:stCondLst>
                                            <p:cond delay="0"/>
                                          </p:stCondLst>
                                        </p:cTn>
                                        <p:tgtEl>
                                          <p:spTgt spid="62"/>
                                        </p:tgtEl>
                                        <p:attrNameLst>
                                          <p:attrName>style.visibility</p:attrName>
                                        </p:attrNameLst>
                                      </p:cBhvr>
                                      <p:to>
                                        <p:strVal val="visible"/>
                                      </p:to>
                                    </p:set>
                                    <p:animEffect transition="in" filter="dissolve">
                                      <p:cBhvr>
                                        <p:cTn id="146" dur="500"/>
                                        <p:tgtEl>
                                          <p:spTgt spid="62"/>
                                        </p:tgtEl>
                                      </p:cBhvr>
                                    </p:animEffect>
                                  </p:childTnLst>
                                </p:cTn>
                              </p:par>
                              <p:par>
                                <p:cTn id="147" presetID="1" presetClass="entr" presetSubtype="0" fill="hold" nodeType="withEffect">
                                  <p:stCondLst>
                                    <p:cond delay="0"/>
                                  </p:stCondLst>
                                  <p:childTnLst>
                                    <p:set>
                                      <p:cBhvr>
                                        <p:cTn id="148" dur="1" fill="hold">
                                          <p:stCondLst>
                                            <p:cond delay="0"/>
                                          </p:stCondLst>
                                        </p:cTn>
                                        <p:tgtEl>
                                          <p:spTgt spid="67"/>
                                        </p:tgtEl>
                                        <p:attrNameLst>
                                          <p:attrName>style.visibility</p:attrName>
                                        </p:attrNameLst>
                                      </p:cBhvr>
                                      <p:to>
                                        <p:strVal val="visible"/>
                                      </p:to>
                                    </p:set>
                                  </p:childTnLst>
                                </p:cTn>
                              </p:par>
                              <p:par>
                                <p:cTn id="149" presetID="9" presetClass="entr" presetSubtype="0" fill="hold" nodeType="withEffect">
                                  <p:stCondLst>
                                    <p:cond delay="0"/>
                                  </p:stCondLst>
                                  <p:childTnLst>
                                    <p:set>
                                      <p:cBhvr>
                                        <p:cTn id="150" dur="1" fill="hold">
                                          <p:stCondLst>
                                            <p:cond delay="0"/>
                                          </p:stCondLst>
                                        </p:cTn>
                                        <p:tgtEl>
                                          <p:spTgt spid="3"/>
                                        </p:tgtEl>
                                        <p:attrNameLst>
                                          <p:attrName>style.visibility</p:attrName>
                                        </p:attrNameLst>
                                      </p:cBhvr>
                                      <p:to>
                                        <p:strVal val="visible"/>
                                      </p:to>
                                    </p:set>
                                    <p:animEffect transition="in" filter="dissolve">
                                      <p:cBhvr>
                                        <p:cTn id="1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7" grpId="0" animBg="1"/>
      <p:bldP spid="28" grpId="0" animBg="1"/>
      <p:bldP spid="30" grpId="0" animBg="1"/>
      <p:bldP spid="36" grpId="0" animBg="1"/>
      <p:bldP spid="41" grpId="0" animBg="1"/>
      <p:bldP spid="43" grpId="0" animBg="1"/>
      <p:bldP spid="44" grpId="0" animBg="1"/>
      <p:bldP spid="45" grpId="0" animBg="1"/>
      <p:bldP spid="46" grpId="0" animBg="1"/>
      <p:bldP spid="51" grpId="0" animBg="1"/>
      <p:bldP spid="52" grpId="0" animBg="1"/>
      <p:bldP spid="53" grpId="0" animBg="1"/>
      <p:bldP spid="54" grpId="0" animBg="1"/>
      <p:bldP spid="55" grpId="0" animBg="1"/>
      <p:bldP spid="60" grpId="0" animBg="1"/>
      <p:bldP spid="61" grpId="0" animBg="1"/>
      <p:bldP spid="62" grpId="0" animBg="1"/>
      <p:bldP spid="68" grpId="0" animBg="1"/>
      <p:bldP spid="69" grpId="0" animBg="1"/>
      <p:bldP spid="73" grpId="0" animBg="1"/>
      <p:bldP spid="75" grpId="0" animBg="1"/>
      <p:bldP spid="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8102D1-3AF5-CBCC-44A5-2973BFF89604}"/>
              </a:ext>
            </a:extLst>
          </p:cNvPr>
          <p:cNvSpPr>
            <a:spLocks noGrp="1"/>
          </p:cNvSpPr>
          <p:nvPr>
            <p:ph type="body" idx="1"/>
          </p:nvPr>
        </p:nvSpPr>
        <p:spPr>
          <a:xfrm>
            <a:off x="565484" y="518892"/>
            <a:ext cx="5157787" cy="823912"/>
          </a:xfrm>
        </p:spPr>
        <p:txBody>
          <a:bodyPr/>
          <a:lstStyle/>
          <a:p>
            <a:r>
              <a:rPr lang="fi-FI" dirty="0" err="1"/>
              <a:t>Hjälp</a:t>
            </a:r>
            <a:r>
              <a:rPr lang="fi-FI" dirty="0"/>
              <a:t> i </a:t>
            </a:r>
            <a:r>
              <a:rPr lang="fi-FI" dirty="0" err="1"/>
              <a:t>praktiken</a:t>
            </a:r>
            <a:r>
              <a:rPr lang="fi-FI" b="1" dirty="0"/>
              <a:t> </a:t>
            </a:r>
            <a:endParaRPr lang="fi-FI" dirty="0"/>
          </a:p>
        </p:txBody>
      </p:sp>
      <p:sp>
        <p:nvSpPr>
          <p:cNvPr id="3" name="Text Placeholder 2">
            <a:extLst>
              <a:ext uri="{FF2B5EF4-FFF2-40B4-BE49-F238E27FC236}">
                <a16:creationId xmlns:a16="http://schemas.microsoft.com/office/drawing/2014/main" id="{F7FE518C-3E1B-A03C-9881-69F398E9C1B8}"/>
              </a:ext>
            </a:extLst>
          </p:cNvPr>
          <p:cNvSpPr>
            <a:spLocks noGrp="1"/>
          </p:cNvSpPr>
          <p:nvPr>
            <p:ph type="body" sz="quarter" idx="11"/>
          </p:nvPr>
        </p:nvSpPr>
        <p:spPr>
          <a:xfrm>
            <a:off x="440405" y="1661937"/>
            <a:ext cx="5700379" cy="4215782"/>
          </a:xfrm>
        </p:spPr>
        <p:txBody>
          <a:bodyPr/>
          <a:lstStyle/>
          <a:p>
            <a:pPr marL="0" indent="0">
              <a:buNone/>
            </a:pPr>
            <a:r>
              <a:rPr lang="sv-SE" sz="2000" b="1" dirty="0"/>
              <a:t>Insamlingar</a:t>
            </a:r>
          </a:p>
          <a:p>
            <a:r>
              <a:rPr lang="sv-SE" sz="2000" dirty="0"/>
              <a:t>Hungerdagen</a:t>
            </a:r>
          </a:p>
          <a:p>
            <a:r>
              <a:rPr lang="sv-SE" sz="2000" dirty="0"/>
              <a:t>Nödhjälpsinsamlingar</a:t>
            </a:r>
          </a:p>
          <a:p>
            <a:pPr marL="0" indent="0">
              <a:buNone/>
            </a:pPr>
            <a:r>
              <a:rPr lang="sv-SE" sz="2000" b="1" dirty="0"/>
              <a:t>Katastroffonden</a:t>
            </a:r>
          </a:p>
          <a:p>
            <a:r>
              <a:rPr lang="sv-SE" sz="2000" dirty="0"/>
              <a:t>Möjliggör snabb och effektiv hjälp</a:t>
            </a:r>
          </a:p>
          <a:p>
            <a:pPr marL="0" indent="0">
              <a:buNone/>
            </a:pPr>
            <a:r>
              <a:rPr lang="sv-SE" sz="2000" b="1" dirty="0"/>
              <a:t>Internationellt bistånd</a:t>
            </a:r>
          </a:p>
          <a:p>
            <a:r>
              <a:rPr lang="sv-SE" sz="2000" dirty="0"/>
              <a:t>hjälpartiklar, utvecklingsarbete, biståndsarbetare</a:t>
            </a:r>
          </a:p>
          <a:p>
            <a:r>
              <a:rPr lang="sv-SE" sz="2000" dirty="0"/>
              <a:t>Samarbete med lokala Röda Korset eller Röda Halvmåneföreningen</a:t>
            </a:r>
          </a:p>
          <a:p>
            <a:endParaRPr lang="fi-FI" dirty="0"/>
          </a:p>
        </p:txBody>
      </p:sp>
      <p:pic>
        <p:nvPicPr>
          <p:cNvPr id="8" name="Picture Placeholder 7" descr="A person standing on top of a large black plastic bag&#10;&#10;Description automatically generated">
            <a:extLst>
              <a:ext uri="{FF2B5EF4-FFF2-40B4-BE49-F238E27FC236}">
                <a16:creationId xmlns:a16="http://schemas.microsoft.com/office/drawing/2014/main" id="{A694138D-5CAA-4073-E9F3-A831B0860924}"/>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Box 8">
            <a:extLst>
              <a:ext uri="{FF2B5EF4-FFF2-40B4-BE49-F238E27FC236}">
                <a16:creationId xmlns:a16="http://schemas.microsoft.com/office/drawing/2014/main" id="{CDDB5466-C08C-D2F6-2F68-AA55B2E3BED0}"/>
              </a:ext>
            </a:extLst>
          </p:cNvPr>
          <p:cNvSpPr txBox="1"/>
          <p:nvPr/>
        </p:nvSpPr>
        <p:spPr>
          <a:xfrm>
            <a:off x="9929447" y="5616109"/>
            <a:ext cx="1535723" cy="261610"/>
          </a:xfrm>
          <a:prstGeom prst="rect">
            <a:avLst/>
          </a:prstGeom>
          <a:noFill/>
        </p:spPr>
        <p:txBody>
          <a:bodyPr wrap="square" rtlCol="0">
            <a:spAutoFit/>
          </a:bodyPr>
          <a:lstStyle/>
          <a:p>
            <a:r>
              <a:rPr lang="fi-FI" sz="1100" dirty="0"/>
              <a:t>Foto: Mari Vehkalahti</a:t>
            </a:r>
          </a:p>
        </p:txBody>
      </p:sp>
    </p:spTree>
    <p:extLst>
      <p:ext uri="{BB962C8B-B14F-4D97-AF65-F5344CB8AC3E}">
        <p14:creationId xmlns:p14="http://schemas.microsoft.com/office/powerpoint/2010/main" val="3740131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D6077-7E7C-1587-CC02-9FE2263F9818}"/>
              </a:ext>
            </a:extLst>
          </p:cNvPr>
          <p:cNvSpPr>
            <a:spLocks noGrp="1"/>
          </p:cNvSpPr>
          <p:nvPr>
            <p:ph type="body" idx="1"/>
          </p:nvPr>
        </p:nvSpPr>
        <p:spPr>
          <a:xfrm>
            <a:off x="768351" y="927612"/>
            <a:ext cx="5157787" cy="823912"/>
          </a:xfrm>
        </p:spPr>
        <p:txBody>
          <a:bodyPr/>
          <a:lstStyle/>
          <a:p>
            <a:r>
              <a:rPr lang="fi-FI" b="1" dirty="0" err="1"/>
              <a:t>Hjälp</a:t>
            </a:r>
            <a:r>
              <a:rPr lang="fi-FI" b="1" dirty="0"/>
              <a:t> i </a:t>
            </a:r>
            <a:r>
              <a:rPr lang="fi-FI" b="1" dirty="0" err="1"/>
              <a:t>olyckor</a:t>
            </a:r>
            <a:r>
              <a:rPr lang="fi-FI" b="1" dirty="0"/>
              <a:t> </a:t>
            </a:r>
            <a:r>
              <a:rPr lang="fi-FI" b="1" dirty="0" err="1"/>
              <a:t>och</a:t>
            </a:r>
            <a:r>
              <a:rPr lang="fi-FI" b="1" dirty="0"/>
              <a:t> </a:t>
            </a:r>
            <a:r>
              <a:rPr lang="fi-FI" b="1" dirty="0" err="1"/>
              <a:t>kriser</a:t>
            </a:r>
            <a:r>
              <a:rPr lang="fi-FI" b="1" dirty="0"/>
              <a:t> i </a:t>
            </a:r>
            <a:r>
              <a:rPr lang="fi-FI" b="1" dirty="0" err="1"/>
              <a:t>hemlandet</a:t>
            </a:r>
            <a:endParaRPr lang="fi-FI" dirty="0"/>
          </a:p>
        </p:txBody>
      </p:sp>
      <p:sp>
        <p:nvSpPr>
          <p:cNvPr id="3" name="Text Placeholder 2">
            <a:extLst>
              <a:ext uri="{FF2B5EF4-FFF2-40B4-BE49-F238E27FC236}">
                <a16:creationId xmlns:a16="http://schemas.microsoft.com/office/drawing/2014/main" id="{F64DD88B-44B4-BEDD-50A2-7C2E71FFBAE9}"/>
              </a:ext>
            </a:extLst>
          </p:cNvPr>
          <p:cNvSpPr>
            <a:spLocks noGrp="1"/>
          </p:cNvSpPr>
          <p:nvPr>
            <p:ph type="body" sz="quarter" idx="11"/>
          </p:nvPr>
        </p:nvSpPr>
        <p:spPr/>
        <p:txBody>
          <a:bodyPr/>
          <a:lstStyle/>
          <a:p>
            <a:r>
              <a:rPr lang="sv-SE" dirty="0"/>
              <a:t>Frivilliga hjälper hjälpbehövande i olyckor och stöder myndigheterna.</a:t>
            </a:r>
          </a:p>
          <a:p>
            <a:r>
              <a:rPr lang="sv-SE" dirty="0"/>
              <a:t>Vi hjälper i akuta olyckor som gör det svårt för den drabbade att klara av vardagen, t.ex. om hemmet brinner ner. </a:t>
            </a:r>
          </a:p>
          <a:p>
            <a:r>
              <a:rPr lang="sv-SE" dirty="0"/>
              <a:t>Hjälpen kan vara psykiskt stöd eller materiellt stöd</a:t>
            </a:r>
          </a:p>
          <a:p>
            <a:endParaRPr lang="fi-FI" dirty="0"/>
          </a:p>
        </p:txBody>
      </p:sp>
      <p:pic>
        <p:nvPicPr>
          <p:cNvPr id="8" name="Picture Placeholder 7" descr="A group of people wearing safety vests and helmets&#10;&#10;Description automatically generated">
            <a:extLst>
              <a:ext uri="{FF2B5EF4-FFF2-40B4-BE49-F238E27FC236}">
                <a16:creationId xmlns:a16="http://schemas.microsoft.com/office/drawing/2014/main" id="{2BE9D406-A96A-3CD7-3465-C4025CB51448}"/>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Box 8">
            <a:extLst>
              <a:ext uri="{FF2B5EF4-FFF2-40B4-BE49-F238E27FC236}">
                <a16:creationId xmlns:a16="http://schemas.microsoft.com/office/drawing/2014/main" id="{96DC9A05-834F-EA0D-D036-9F4A1F98858C}"/>
              </a:ext>
            </a:extLst>
          </p:cNvPr>
          <p:cNvSpPr txBox="1"/>
          <p:nvPr/>
        </p:nvSpPr>
        <p:spPr>
          <a:xfrm>
            <a:off x="9686231" y="5616825"/>
            <a:ext cx="1792007" cy="261610"/>
          </a:xfrm>
          <a:prstGeom prst="rect">
            <a:avLst/>
          </a:prstGeom>
          <a:noFill/>
        </p:spPr>
        <p:txBody>
          <a:bodyPr wrap="square" rtlCol="0">
            <a:spAutoFit/>
          </a:bodyPr>
          <a:lstStyle/>
          <a:p>
            <a:r>
              <a:rPr lang="fi-FI" sz="1100" dirty="0"/>
              <a:t>Foto: Benjamin Suomela</a:t>
            </a:r>
          </a:p>
        </p:txBody>
      </p:sp>
    </p:spTree>
    <p:extLst>
      <p:ext uri="{BB962C8B-B14F-4D97-AF65-F5344CB8AC3E}">
        <p14:creationId xmlns:p14="http://schemas.microsoft.com/office/powerpoint/2010/main" val="3756886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21DA8-914C-99A7-E67F-C3F8B736C2F1}"/>
              </a:ext>
            </a:extLst>
          </p:cNvPr>
          <p:cNvSpPr>
            <a:spLocks noGrp="1"/>
          </p:cNvSpPr>
          <p:nvPr>
            <p:ph type="title"/>
          </p:nvPr>
        </p:nvSpPr>
        <p:spPr/>
        <p:txBody>
          <a:bodyPr/>
          <a:lstStyle/>
          <a:p>
            <a:endParaRPr lang="fi-FI" dirty="0"/>
          </a:p>
        </p:txBody>
      </p:sp>
      <p:pic>
        <p:nvPicPr>
          <p:cNvPr id="9" name="Picture 2">
            <a:extLst>
              <a:ext uri="{FF2B5EF4-FFF2-40B4-BE49-F238E27FC236}">
                <a16:creationId xmlns:a16="http://schemas.microsoft.com/office/drawing/2014/main" id="{70A96E21-7EB7-49C6-AE24-B719608FF9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011" y="475519"/>
            <a:ext cx="5247777" cy="3646361"/>
          </a:xfrm>
          <a:prstGeom prst="rect">
            <a:avLst/>
          </a:prstGeom>
          <a:ln>
            <a:noFill/>
          </a:ln>
          <a:effectLst>
            <a:outerShdw blurRad="292100" dist="139700" dir="2700000" algn="tl" rotWithShape="0">
              <a:srgbClr val="333333">
                <a:alpha val="65000"/>
              </a:srgbClr>
            </a:outerShdw>
          </a:effectLst>
        </p:spPr>
      </p:pic>
      <p:pic>
        <p:nvPicPr>
          <p:cNvPr id="10" name="Picture 17">
            <a:extLst>
              <a:ext uri="{FF2B5EF4-FFF2-40B4-BE49-F238E27FC236}">
                <a16:creationId xmlns:a16="http://schemas.microsoft.com/office/drawing/2014/main" id="{60383E31-B1E4-48DD-AE3A-868D444A8A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9560" y="4562195"/>
            <a:ext cx="4840677" cy="1445453"/>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4B5FB89E-3F82-44C6-BC91-9EC9DD0D7A2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48132" y="475519"/>
            <a:ext cx="5457857" cy="1566909"/>
          </a:xfrm>
          <a:prstGeom prst="rect">
            <a:avLst/>
          </a:prstGeom>
          <a:ln>
            <a:noFill/>
          </a:ln>
          <a:effectLst>
            <a:outerShdw blurRad="292100" dist="139700" dir="2700000" algn="tl" rotWithShape="0">
              <a:srgbClr val="333333">
                <a:alpha val="65000"/>
              </a:srgbClr>
            </a:outerShdw>
          </a:effectLst>
        </p:spPr>
      </p:pic>
      <p:pic>
        <p:nvPicPr>
          <p:cNvPr id="12" name="Picture 12">
            <a:extLst>
              <a:ext uri="{FF2B5EF4-FFF2-40B4-BE49-F238E27FC236}">
                <a16:creationId xmlns:a16="http://schemas.microsoft.com/office/drawing/2014/main" id="{B069C33E-7957-4F1B-9E10-AFEBC996301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48131" y="2769700"/>
            <a:ext cx="5457857" cy="1318600"/>
          </a:xfrm>
          <a:prstGeom prst="rect">
            <a:avLst/>
          </a:prstGeom>
          <a:ln>
            <a:noFill/>
          </a:ln>
          <a:effectLst>
            <a:outerShdw blurRad="292100" dist="139700" dir="2700000" algn="tl" rotWithShape="0">
              <a:srgbClr val="333333">
                <a:alpha val="65000"/>
              </a:srgbClr>
            </a:outerShdw>
          </a:effectLst>
        </p:spPr>
      </p:pic>
      <p:pic>
        <p:nvPicPr>
          <p:cNvPr id="13" name="Picture 19">
            <a:extLst>
              <a:ext uri="{FF2B5EF4-FFF2-40B4-BE49-F238E27FC236}">
                <a16:creationId xmlns:a16="http://schemas.microsoft.com/office/drawing/2014/main" id="{BE69D1EB-9440-4E07-851A-00951784650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348132" y="4562195"/>
            <a:ext cx="5457858" cy="14454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1844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5358-C2E1-264C-D5B7-B2DB43E8295E}"/>
              </a:ext>
            </a:extLst>
          </p:cNvPr>
          <p:cNvSpPr>
            <a:spLocks noGrp="1"/>
          </p:cNvSpPr>
          <p:nvPr>
            <p:ph type="title"/>
          </p:nvPr>
        </p:nvSpPr>
        <p:spPr/>
        <p:txBody>
          <a:bodyPr/>
          <a:lstStyle/>
          <a:p>
            <a:pPr algn="ctr"/>
            <a:r>
              <a:rPr lang="fi-FI" dirty="0" err="1"/>
              <a:t>Mångsidig</a:t>
            </a:r>
            <a:r>
              <a:rPr lang="fi-FI" dirty="0"/>
              <a:t> </a:t>
            </a:r>
            <a:br>
              <a:rPr lang="fi-FI" dirty="0"/>
            </a:br>
            <a:r>
              <a:rPr lang="fi-FI" dirty="0" err="1"/>
              <a:t>frivilligverksamhet</a:t>
            </a:r>
            <a:endParaRPr lang="fi-FI" dirty="0"/>
          </a:p>
        </p:txBody>
      </p:sp>
    </p:spTree>
    <p:extLst>
      <p:ext uri="{BB962C8B-B14F-4D97-AF65-F5344CB8AC3E}">
        <p14:creationId xmlns:p14="http://schemas.microsoft.com/office/powerpoint/2010/main" val="1196463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6B59-D783-8B2E-4A57-199C7676065F}"/>
              </a:ext>
            </a:extLst>
          </p:cNvPr>
          <p:cNvSpPr>
            <a:spLocks noGrp="1"/>
          </p:cNvSpPr>
          <p:nvPr>
            <p:ph type="title"/>
          </p:nvPr>
        </p:nvSpPr>
        <p:spPr/>
        <p:txBody>
          <a:bodyPr/>
          <a:lstStyle/>
          <a:p>
            <a:r>
              <a:rPr lang="fi-FI" sz="3200" dirty="0" err="1">
                <a:cs typeface="Calibri Light"/>
              </a:rPr>
              <a:t>Vem</a:t>
            </a:r>
            <a:r>
              <a:rPr lang="fi-FI" sz="3200" dirty="0">
                <a:cs typeface="Calibri Light"/>
              </a:rPr>
              <a:t> </a:t>
            </a:r>
            <a:r>
              <a:rPr lang="fi-FI" sz="3200" dirty="0" err="1">
                <a:cs typeface="Calibri Light"/>
              </a:rPr>
              <a:t>är</a:t>
            </a:r>
            <a:r>
              <a:rPr lang="fi-FI" sz="3200" dirty="0">
                <a:cs typeface="Calibri Light"/>
              </a:rPr>
              <a:t> </a:t>
            </a:r>
            <a:r>
              <a:rPr lang="fi-FI" sz="3200" dirty="0" err="1">
                <a:cs typeface="Calibri Light"/>
              </a:rPr>
              <a:t>frivillig</a:t>
            </a:r>
            <a:r>
              <a:rPr lang="fi-FI" sz="3200" b="1" dirty="0">
                <a:cs typeface="Calibri Light"/>
              </a:rPr>
              <a:t>?</a:t>
            </a:r>
            <a:endParaRPr lang="fi-FI" dirty="0"/>
          </a:p>
        </p:txBody>
      </p:sp>
      <p:sp>
        <p:nvSpPr>
          <p:cNvPr id="3" name="Text Placeholder 2">
            <a:extLst>
              <a:ext uri="{FF2B5EF4-FFF2-40B4-BE49-F238E27FC236}">
                <a16:creationId xmlns:a16="http://schemas.microsoft.com/office/drawing/2014/main" id="{8F8CD1AC-5FDD-ECFA-2103-EA87AD5C499B}"/>
              </a:ext>
            </a:extLst>
          </p:cNvPr>
          <p:cNvSpPr>
            <a:spLocks noGrp="1"/>
          </p:cNvSpPr>
          <p:nvPr>
            <p:ph type="body" sz="quarter" idx="11"/>
          </p:nvPr>
        </p:nvSpPr>
        <p:spPr>
          <a:xfrm>
            <a:off x="838200" y="1933819"/>
            <a:ext cx="4914900" cy="2944813"/>
          </a:xfrm>
        </p:spPr>
        <p:txBody>
          <a:bodyPr/>
          <a:lstStyle/>
          <a:p>
            <a:r>
              <a:rPr lang="fi-FI" sz="2400" dirty="0" err="1">
                <a:cs typeface="Calibri"/>
              </a:rPr>
              <a:t>Frivilliga</a:t>
            </a:r>
            <a:r>
              <a:rPr lang="fi-FI" sz="2400" dirty="0">
                <a:cs typeface="Calibri"/>
              </a:rPr>
              <a:t> </a:t>
            </a:r>
            <a:r>
              <a:rPr lang="fi-FI" sz="2400" dirty="0" err="1">
                <a:cs typeface="Calibri"/>
              </a:rPr>
              <a:t>är</a:t>
            </a:r>
            <a:r>
              <a:rPr lang="fi-FI" sz="2400" dirty="0">
                <a:cs typeface="Calibri"/>
              </a:rPr>
              <a:t> </a:t>
            </a:r>
            <a:r>
              <a:rPr lang="fi-FI" sz="2400" dirty="0" err="1">
                <a:cs typeface="Calibri"/>
              </a:rPr>
              <a:t>Röda</a:t>
            </a:r>
            <a:r>
              <a:rPr lang="fi-FI" sz="2400" dirty="0">
                <a:cs typeface="Calibri"/>
              </a:rPr>
              <a:t> </a:t>
            </a:r>
            <a:r>
              <a:rPr lang="fi-FI" sz="2400" dirty="0" err="1">
                <a:cs typeface="Calibri"/>
              </a:rPr>
              <a:t>Korsets</a:t>
            </a:r>
            <a:r>
              <a:rPr lang="fi-FI" sz="2400" dirty="0">
                <a:cs typeface="Calibri"/>
              </a:rPr>
              <a:t> </a:t>
            </a:r>
            <a:r>
              <a:rPr lang="fi-FI" sz="2400" dirty="0" err="1">
                <a:cs typeface="Calibri"/>
              </a:rPr>
              <a:t>viktigaste</a:t>
            </a:r>
            <a:r>
              <a:rPr lang="fi-FI" sz="2400" dirty="0">
                <a:cs typeface="Calibri"/>
              </a:rPr>
              <a:t> </a:t>
            </a:r>
            <a:r>
              <a:rPr lang="fi-FI" sz="2400" dirty="0" err="1">
                <a:cs typeface="Calibri"/>
              </a:rPr>
              <a:t>resurs</a:t>
            </a:r>
            <a:r>
              <a:rPr lang="fi-FI" sz="2400" dirty="0">
                <a:cs typeface="Calibri"/>
              </a:rPr>
              <a:t>!</a:t>
            </a:r>
          </a:p>
          <a:p>
            <a:r>
              <a:rPr lang="fi-FI" sz="2400" dirty="0" err="1">
                <a:cs typeface="Calibri"/>
              </a:rPr>
              <a:t>Deltar</a:t>
            </a:r>
            <a:r>
              <a:rPr lang="fi-FI" sz="2400" dirty="0">
                <a:cs typeface="Calibri"/>
              </a:rPr>
              <a:t> av </a:t>
            </a:r>
            <a:r>
              <a:rPr lang="fi-FI" sz="2400" dirty="0" err="1">
                <a:cs typeface="Calibri"/>
              </a:rPr>
              <a:t>egen</a:t>
            </a:r>
            <a:r>
              <a:rPr lang="fi-FI" sz="2400" dirty="0">
                <a:cs typeface="Calibri"/>
              </a:rPr>
              <a:t> vilja i </a:t>
            </a:r>
            <a:r>
              <a:rPr lang="fi-FI" sz="2400" dirty="0" err="1">
                <a:cs typeface="Calibri"/>
              </a:rPr>
              <a:t>frivilligverksamhet</a:t>
            </a:r>
            <a:r>
              <a:rPr lang="fi-FI" sz="2400" dirty="0">
                <a:cs typeface="Calibri"/>
              </a:rPr>
              <a:t>. </a:t>
            </a:r>
          </a:p>
          <a:p>
            <a:r>
              <a:rPr lang="fi-FI" sz="2400" dirty="0" err="1">
                <a:cs typeface="Calibri"/>
              </a:rPr>
              <a:t>Eftersträvar</a:t>
            </a:r>
            <a:r>
              <a:rPr lang="fi-FI" sz="2400" dirty="0">
                <a:cs typeface="Calibri"/>
              </a:rPr>
              <a:t> </a:t>
            </a:r>
            <a:r>
              <a:rPr lang="fi-FI" sz="2400" dirty="0" err="1">
                <a:cs typeface="Calibri"/>
              </a:rPr>
              <a:t>varken</a:t>
            </a:r>
            <a:r>
              <a:rPr lang="fi-FI" sz="2400" dirty="0">
                <a:cs typeface="Calibri"/>
              </a:rPr>
              <a:t> </a:t>
            </a:r>
            <a:r>
              <a:rPr lang="fi-FI" sz="2400" dirty="0" err="1">
                <a:cs typeface="Calibri"/>
              </a:rPr>
              <a:t>materiell</a:t>
            </a:r>
            <a:r>
              <a:rPr lang="fi-FI" sz="2400" dirty="0">
                <a:cs typeface="Calibri"/>
              </a:rPr>
              <a:t> </a:t>
            </a:r>
            <a:r>
              <a:rPr lang="fi-FI" sz="2400" dirty="0" err="1">
                <a:cs typeface="Calibri"/>
              </a:rPr>
              <a:t>eller</a:t>
            </a:r>
            <a:r>
              <a:rPr lang="fi-FI" sz="2400" dirty="0">
                <a:cs typeface="Calibri"/>
              </a:rPr>
              <a:t> </a:t>
            </a:r>
            <a:r>
              <a:rPr lang="fi-FI" sz="2400" dirty="0" err="1">
                <a:cs typeface="Calibri"/>
              </a:rPr>
              <a:t>ekonomisk</a:t>
            </a:r>
            <a:r>
              <a:rPr lang="fi-FI" sz="2400" dirty="0">
                <a:cs typeface="Calibri"/>
              </a:rPr>
              <a:t> </a:t>
            </a:r>
            <a:r>
              <a:rPr lang="fi-FI" sz="2400" dirty="0" err="1">
                <a:cs typeface="Calibri"/>
              </a:rPr>
              <a:t>nytta</a:t>
            </a:r>
            <a:r>
              <a:rPr lang="fi-FI" sz="2400" dirty="0">
                <a:cs typeface="Calibri"/>
              </a:rPr>
              <a:t>. </a:t>
            </a:r>
          </a:p>
          <a:p>
            <a:r>
              <a:rPr lang="fi-FI" sz="2400" dirty="0" err="1">
                <a:cs typeface="Calibri"/>
              </a:rPr>
              <a:t>Frivilliga</a:t>
            </a:r>
            <a:r>
              <a:rPr lang="fi-FI" sz="2400" dirty="0">
                <a:cs typeface="Calibri"/>
              </a:rPr>
              <a:t> </a:t>
            </a:r>
            <a:r>
              <a:rPr lang="fi-FI" sz="2400" dirty="0" err="1">
                <a:cs typeface="Calibri"/>
              </a:rPr>
              <a:t>agerar</a:t>
            </a:r>
            <a:r>
              <a:rPr lang="fi-FI" sz="2400" dirty="0">
                <a:cs typeface="Calibri"/>
              </a:rPr>
              <a:t> </a:t>
            </a:r>
            <a:r>
              <a:rPr lang="fi-FI" sz="2400" dirty="0" err="1">
                <a:cs typeface="Calibri"/>
              </a:rPr>
              <a:t>utan</a:t>
            </a:r>
            <a:r>
              <a:rPr lang="fi-FI" sz="2400" dirty="0">
                <a:cs typeface="Calibri"/>
              </a:rPr>
              <a:t> </a:t>
            </a:r>
            <a:r>
              <a:rPr lang="fi-FI" sz="2400" dirty="0" err="1">
                <a:cs typeface="Calibri"/>
              </a:rPr>
              <a:t>lön</a:t>
            </a:r>
            <a:r>
              <a:rPr lang="fi-FI" sz="2400" dirty="0">
                <a:cs typeface="Calibri"/>
              </a:rPr>
              <a:t> ”</a:t>
            </a:r>
            <a:r>
              <a:rPr lang="fi-FI" sz="2400" dirty="0" err="1">
                <a:cs typeface="Calibri"/>
              </a:rPr>
              <a:t>från</a:t>
            </a:r>
            <a:r>
              <a:rPr lang="fi-FI" sz="2400" dirty="0">
                <a:cs typeface="Calibri"/>
              </a:rPr>
              <a:t> </a:t>
            </a:r>
            <a:r>
              <a:rPr lang="fi-FI" sz="2400" dirty="0" err="1">
                <a:cs typeface="Calibri"/>
              </a:rPr>
              <a:t>människa</a:t>
            </a:r>
            <a:r>
              <a:rPr lang="fi-FI" sz="2400" dirty="0">
                <a:cs typeface="Calibri"/>
              </a:rPr>
              <a:t> </a:t>
            </a:r>
            <a:r>
              <a:rPr lang="fi-FI" sz="2400" dirty="0" err="1">
                <a:cs typeface="Calibri"/>
              </a:rPr>
              <a:t>till</a:t>
            </a:r>
            <a:r>
              <a:rPr lang="fi-FI" sz="2400" dirty="0">
                <a:cs typeface="Calibri"/>
              </a:rPr>
              <a:t> </a:t>
            </a:r>
            <a:r>
              <a:rPr lang="fi-FI" sz="2400" dirty="0" err="1">
                <a:cs typeface="Calibri"/>
              </a:rPr>
              <a:t>människa</a:t>
            </a:r>
            <a:r>
              <a:rPr lang="fi-FI" sz="2400" dirty="0">
                <a:cs typeface="Calibri"/>
              </a:rPr>
              <a:t>”. </a:t>
            </a:r>
          </a:p>
          <a:p>
            <a:endParaRPr lang="fi-FI" dirty="0"/>
          </a:p>
        </p:txBody>
      </p:sp>
      <p:pic>
        <p:nvPicPr>
          <p:cNvPr id="6" name="Content Placeholder 4">
            <a:extLst>
              <a:ext uri="{FF2B5EF4-FFF2-40B4-BE49-F238E27FC236}">
                <a16:creationId xmlns:a16="http://schemas.microsoft.com/office/drawing/2014/main" id="{CAE9E9E3-8135-4594-8544-49C3FB479821}"/>
              </a:ext>
            </a:extLst>
          </p:cNvPr>
          <p:cNvPicPr>
            <a:picLocks noGrp="1"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1440100"/>
            <a:ext cx="5503461" cy="3932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8184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5437-51BE-85BC-4DBA-943A997DDF6F}"/>
              </a:ext>
            </a:extLst>
          </p:cNvPr>
          <p:cNvSpPr>
            <a:spLocks noGrp="1"/>
          </p:cNvSpPr>
          <p:nvPr>
            <p:ph type="title"/>
          </p:nvPr>
        </p:nvSpPr>
        <p:spPr>
          <a:xfrm>
            <a:off x="645694" y="421106"/>
            <a:ext cx="10515600" cy="806642"/>
          </a:xfrm>
        </p:spPr>
        <p:txBody>
          <a:bodyPr/>
          <a:lstStyle/>
          <a:p>
            <a:r>
              <a:rPr lang="en-US" b="1" dirty="0">
                <a:cs typeface="Calibri Light"/>
              </a:rPr>
              <a:t>Vad </a:t>
            </a:r>
            <a:r>
              <a:rPr lang="en-US" b="1" dirty="0" err="1">
                <a:cs typeface="Calibri Light"/>
              </a:rPr>
              <a:t>tycker</a:t>
            </a:r>
            <a:r>
              <a:rPr lang="en-US" b="1" dirty="0">
                <a:cs typeface="Calibri Light"/>
              </a:rPr>
              <a:t> du?</a:t>
            </a:r>
            <a:endParaRPr lang="fi-FI" dirty="0"/>
          </a:p>
        </p:txBody>
      </p:sp>
      <p:sp>
        <p:nvSpPr>
          <p:cNvPr id="3" name="Text Placeholder 2">
            <a:extLst>
              <a:ext uri="{FF2B5EF4-FFF2-40B4-BE49-F238E27FC236}">
                <a16:creationId xmlns:a16="http://schemas.microsoft.com/office/drawing/2014/main" id="{7CF93D81-C2A6-D120-E706-9AF41DB87DBF}"/>
              </a:ext>
            </a:extLst>
          </p:cNvPr>
          <p:cNvSpPr>
            <a:spLocks noGrp="1"/>
          </p:cNvSpPr>
          <p:nvPr>
            <p:ph idx="1"/>
          </p:nvPr>
        </p:nvSpPr>
        <p:spPr>
          <a:xfrm>
            <a:off x="753978" y="1443789"/>
            <a:ext cx="10515600" cy="4993105"/>
          </a:xfrm>
        </p:spPr>
        <p:txBody>
          <a:bodyPr/>
          <a:lstStyle/>
          <a:p>
            <a:r>
              <a:rPr lang="fi-FI" sz="2000" b="1" dirty="0"/>
              <a:t> </a:t>
            </a:r>
            <a:r>
              <a:rPr lang="sv-SE" sz="2000" b="1" dirty="0"/>
              <a:t>Som frivillig får du den utbildning, information och handledning du behöver för ditt uppdrag.</a:t>
            </a:r>
          </a:p>
          <a:p>
            <a:r>
              <a:rPr lang="fi-FI" sz="2000" b="1" dirty="0" err="1"/>
              <a:t>Fastän</a:t>
            </a:r>
            <a:r>
              <a:rPr lang="fi-FI" sz="2000" b="1" dirty="0"/>
              <a:t> du </a:t>
            </a:r>
            <a:r>
              <a:rPr lang="fi-FI" sz="2000" b="1" dirty="0" err="1"/>
              <a:t>förbundit</a:t>
            </a:r>
            <a:r>
              <a:rPr lang="fi-FI" sz="2000" b="1" dirty="0"/>
              <a:t> </a:t>
            </a:r>
            <a:r>
              <a:rPr lang="fi-FI" sz="2000" b="1" dirty="0" err="1"/>
              <a:t>dig</a:t>
            </a:r>
            <a:r>
              <a:rPr lang="fi-FI" sz="2000" b="1" dirty="0"/>
              <a:t>, </a:t>
            </a:r>
            <a:r>
              <a:rPr lang="fi-FI" sz="2000" b="1" dirty="0" err="1"/>
              <a:t>så</a:t>
            </a:r>
            <a:r>
              <a:rPr lang="fi-FI" sz="2000" b="1" dirty="0"/>
              <a:t> </a:t>
            </a:r>
            <a:r>
              <a:rPr lang="fi-FI" sz="2000" b="1" dirty="0" err="1"/>
              <a:t>kan</a:t>
            </a:r>
            <a:r>
              <a:rPr lang="fi-FI" sz="2000" b="1" dirty="0"/>
              <a:t> du </a:t>
            </a:r>
            <a:r>
              <a:rPr lang="fi-FI" sz="2000" b="1" dirty="0" err="1"/>
              <a:t>lämna</a:t>
            </a:r>
            <a:r>
              <a:rPr lang="fi-FI" sz="2000" b="1" dirty="0"/>
              <a:t> ett </a:t>
            </a:r>
            <a:r>
              <a:rPr lang="fi-FI" sz="2000" b="1" dirty="0" err="1"/>
              <a:t>frivilliguppdrag</a:t>
            </a:r>
            <a:r>
              <a:rPr lang="fi-FI" sz="2000" b="1" dirty="0"/>
              <a:t> </a:t>
            </a:r>
            <a:r>
              <a:rPr lang="fi-FI" sz="2000" b="1" dirty="0" err="1"/>
              <a:t>ogjort</a:t>
            </a:r>
            <a:r>
              <a:rPr lang="fi-FI" sz="2000" b="1" dirty="0"/>
              <a:t> </a:t>
            </a:r>
            <a:r>
              <a:rPr lang="fi-FI" sz="2000" b="1" dirty="0" err="1"/>
              <a:t>om</a:t>
            </a:r>
            <a:r>
              <a:rPr lang="fi-FI" sz="2000" b="1" dirty="0"/>
              <a:t> </a:t>
            </a:r>
            <a:r>
              <a:rPr lang="fi-FI" sz="2000" b="1" dirty="0" err="1"/>
              <a:t>det</a:t>
            </a:r>
            <a:r>
              <a:rPr lang="fi-FI" sz="2000" b="1" dirty="0"/>
              <a:t> </a:t>
            </a:r>
            <a:r>
              <a:rPr lang="fi-FI" sz="2000" b="1" dirty="0" err="1"/>
              <a:t>är</a:t>
            </a:r>
            <a:r>
              <a:rPr lang="fi-FI" sz="2000" b="1" dirty="0"/>
              <a:t> </a:t>
            </a:r>
            <a:r>
              <a:rPr lang="fi-FI" sz="2000" b="1" dirty="0" err="1"/>
              <a:t>dåligt</a:t>
            </a:r>
            <a:r>
              <a:rPr lang="fi-FI" sz="2000" b="1" dirty="0"/>
              <a:t> </a:t>
            </a:r>
            <a:r>
              <a:rPr lang="fi-FI" sz="2000" b="1" dirty="0" err="1"/>
              <a:t>väder</a:t>
            </a:r>
            <a:r>
              <a:rPr lang="fi-FI" sz="2000" b="1" dirty="0"/>
              <a:t>. Du </a:t>
            </a:r>
            <a:r>
              <a:rPr lang="fi-FI" sz="2000" b="1" dirty="0" err="1"/>
              <a:t>är</a:t>
            </a:r>
            <a:r>
              <a:rPr lang="fi-FI" sz="2000" b="1" dirty="0"/>
              <a:t> </a:t>
            </a:r>
            <a:r>
              <a:rPr lang="fi-FI" sz="2000" b="1" dirty="0" err="1"/>
              <a:t>ju</a:t>
            </a:r>
            <a:r>
              <a:rPr lang="fi-FI" sz="2000" b="1" dirty="0"/>
              <a:t> </a:t>
            </a:r>
            <a:r>
              <a:rPr lang="fi-FI" sz="2000" b="1" dirty="0" err="1"/>
              <a:t>trots</a:t>
            </a:r>
            <a:r>
              <a:rPr lang="fi-FI" sz="2000" b="1" dirty="0"/>
              <a:t> </a:t>
            </a:r>
            <a:r>
              <a:rPr lang="fi-FI" sz="2000" b="1" dirty="0" err="1"/>
              <a:t>allt</a:t>
            </a:r>
            <a:r>
              <a:rPr lang="fi-FI" sz="2000" b="1" dirty="0"/>
              <a:t> </a:t>
            </a:r>
            <a:r>
              <a:rPr lang="fi-FI" sz="2000" b="1" dirty="0" err="1"/>
              <a:t>frivillig</a:t>
            </a:r>
            <a:r>
              <a:rPr lang="fi-FI" sz="2000" b="1" dirty="0"/>
              <a:t>.</a:t>
            </a:r>
          </a:p>
          <a:p>
            <a:r>
              <a:rPr lang="sv-SE" sz="2000" b="1" dirty="0"/>
              <a:t>Då du blir frivillig är du förpliktad att delta i den verksamhet som Röda Korset ger dig. </a:t>
            </a:r>
          </a:p>
          <a:p>
            <a:r>
              <a:rPr lang="sv-SE" sz="2000" b="1" dirty="0"/>
              <a:t>I ditt frivilliguppdrag hamnar du eventuellt att förbinda dig till tystnadsplikt.</a:t>
            </a:r>
          </a:p>
          <a:p>
            <a:r>
              <a:rPr lang="sv-SE" sz="2000" b="1" dirty="0">
                <a:cs typeface="Calibri"/>
              </a:rPr>
              <a:t>Som frivillig arbetar du tillsammans med dem som behöver hjälp och stöd så att deras egna styrkor förstärks. </a:t>
            </a:r>
            <a:endParaRPr lang="fi-FI" sz="2000" b="1" dirty="0"/>
          </a:p>
          <a:p>
            <a:r>
              <a:rPr lang="sv-SE" sz="2000" b="1" dirty="0"/>
              <a:t>Som frivillig förbinder du dig att följa organisationens regler och informera om eventuella brister. </a:t>
            </a:r>
            <a:endParaRPr lang="fi-FI" sz="2000" b="1" dirty="0"/>
          </a:p>
          <a:p>
            <a:r>
              <a:rPr lang="fi-FI" sz="2000" b="1" dirty="0" err="1"/>
              <a:t>Som</a:t>
            </a:r>
            <a:r>
              <a:rPr lang="fi-FI" sz="2000" b="1" dirty="0"/>
              <a:t> </a:t>
            </a:r>
            <a:r>
              <a:rPr lang="fi-FI" sz="2000" b="1" dirty="0" err="1"/>
              <a:t>frivillig</a:t>
            </a:r>
            <a:r>
              <a:rPr lang="fi-FI" sz="2000" b="1" dirty="0"/>
              <a:t> </a:t>
            </a:r>
            <a:r>
              <a:rPr lang="fi-FI" sz="2000" b="1" dirty="0" err="1"/>
              <a:t>kan</a:t>
            </a:r>
            <a:r>
              <a:rPr lang="fi-FI" sz="2000" b="1" dirty="0"/>
              <a:t> du </a:t>
            </a:r>
            <a:r>
              <a:rPr lang="fi-FI" sz="2000" b="1" dirty="0" err="1"/>
              <a:t>påverka</a:t>
            </a:r>
            <a:r>
              <a:rPr lang="fi-FI" sz="2000" b="1" dirty="0"/>
              <a:t>. </a:t>
            </a:r>
          </a:p>
          <a:p>
            <a:endParaRPr lang="fi-FI" dirty="0"/>
          </a:p>
        </p:txBody>
      </p:sp>
    </p:spTree>
    <p:extLst>
      <p:ext uri="{BB962C8B-B14F-4D97-AF65-F5344CB8AC3E}">
        <p14:creationId xmlns:p14="http://schemas.microsoft.com/office/powerpoint/2010/main" val="202619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87B2EB6-1BC3-8942-8C53-01F5EABBEF17}"/>
              </a:ext>
            </a:extLst>
          </p:cNvPr>
          <p:cNvSpPr>
            <a:spLocks noGrp="1"/>
          </p:cNvSpPr>
          <p:nvPr>
            <p:ph type="body" idx="10"/>
          </p:nvPr>
        </p:nvSpPr>
        <p:spPr>
          <a:xfrm>
            <a:off x="266701" y="1483775"/>
            <a:ext cx="5562596" cy="4580141"/>
          </a:xfrm>
        </p:spPr>
        <p:txBody>
          <a:bodyPr/>
          <a:lstStyle/>
          <a:p>
            <a:pPr marL="342900" indent="-342900" fontAlgn="ctr">
              <a:buFont typeface="Arial" panose="020B0604020202020204" pitchFamily="34" charset="0"/>
              <a:buChar char="•"/>
            </a:pPr>
            <a:r>
              <a:rPr lang="sv-SE" dirty="0">
                <a:cs typeface="Calibri"/>
              </a:rPr>
              <a:t>Den frivilliga är försäkrad för olyckor då hen utför frivilliguppdrag. </a:t>
            </a:r>
          </a:p>
          <a:p>
            <a:pPr marL="342900" indent="-342900" fontAlgn="ctr">
              <a:buFont typeface="Arial" panose="020B0604020202020204" pitchFamily="34" charset="0"/>
              <a:buChar char="•"/>
            </a:pPr>
            <a:endParaRPr lang="sv-SE" dirty="0">
              <a:cs typeface="Calibri"/>
            </a:endParaRPr>
          </a:p>
          <a:p>
            <a:pPr marL="342900" indent="-342900" fontAlgn="ctr">
              <a:buFont typeface="Arial" panose="020B0604020202020204" pitchFamily="34" charset="0"/>
              <a:buChar char="•"/>
            </a:pPr>
            <a:r>
              <a:rPr lang="sv-SE" dirty="0">
                <a:cs typeface="Calibri"/>
              </a:rPr>
              <a:t>I frivilliguppdraget förbinder du dig till</a:t>
            </a:r>
          </a:p>
          <a:p>
            <a:pPr fontAlgn="ctr"/>
            <a:endParaRPr lang="sv-SE" dirty="0">
              <a:cs typeface="Calibri"/>
            </a:endParaRPr>
          </a:p>
          <a:p>
            <a:pPr marL="800100" lvl="1" indent="-342900" fontAlgn="ctr">
              <a:buFont typeface="Arial" panose="020B0604020202020204" pitchFamily="34" charset="0"/>
              <a:buChar char="•"/>
            </a:pPr>
            <a:r>
              <a:rPr lang="sv-SE" dirty="0">
                <a:cs typeface="Calibri"/>
              </a:rPr>
              <a:t>Tystnadsplikt</a:t>
            </a:r>
          </a:p>
          <a:p>
            <a:pPr marL="800100" lvl="1" indent="-342900" fontAlgn="ctr">
              <a:buFont typeface="Arial" panose="020B0604020202020204" pitchFamily="34" charset="0"/>
              <a:buChar char="•"/>
            </a:pPr>
            <a:r>
              <a:rPr lang="sv-SE" dirty="0">
                <a:cs typeface="Calibri"/>
              </a:rPr>
              <a:t>Etiska principerna</a:t>
            </a:r>
          </a:p>
          <a:p>
            <a:pPr marL="800100" lvl="1" indent="-342900" fontAlgn="ctr">
              <a:buFont typeface="Arial" panose="020B0604020202020204" pitchFamily="34" charset="0"/>
              <a:buChar char="•"/>
            </a:pPr>
            <a:r>
              <a:rPr lang="sv-SE" dirty="0">
                <a:cs typeface="Calibri"/>
              </a:rPr>
              <a:t>Att med eget agerande försäkra en trygg verksamhetsmiljö för dig själv, andra frivilliga samt de som får hjälp.</a:t>
            </a:r>
          </a:p>
          <a:p>
            <a:endParaRPr lang="fi-FI" dirty="0"/>
          </a:p>
        </p:txBody>
      </p:sp>
      <p:sp>
        <p:nvSpPr>
          <p:cNvPr id="5" name="Text Placeholder 4">
            <a:extLst>
              <a:ext uri="{FF2B5EF4-FFF2-40B4-BE49-F238E27FC236}">
                <a16:creationId xmlns:a16="http://schemas.microsoft.com/office/drawing/2014/main" id="{97CEC51F-42DC-EF7B-1E21-71C2DB0C0D89}"/>
              </a:ext>
            </a:extLst>
          </p:cNvPr>
          <p:cNvSpPr>
            <a:spLocks noGrp="1"/>
          </p:cNvSpPr>
          <p:nvPr>
            <p:ph type="body" idx="14"/>
          </p:nvPr>
        </p:nvSpPr>
        <p:spPr/>
        <p:txBody>
          <a:bodyPr/>
          <a:lstStyle/>
          <a:p>
            <a:pPr marL="0" indent="0" algn="ctr">
              <a:buNone/>
            </a:pPr>
            <a:r>
              <a:rPr lang="sv-SE" sz="2400" i="1" dirty="0"/>
              <a:t>För Röda Korset är det viktigt att försäkra en trygg verksamhetsmiljö för sina frivilliga, de som får hjälp samt för sina arbetstagare.</a:t>
            </a:r>
          </a:p>
          <a:p>
            <a:pPr marL="0" indent="0" algn="ctr">
              <a:buNone/>
            </a:pPr>
            <a:endParaRPr lang="sv-SE" sz="2400" i="1" dirty="0"/>
          </a:p>
          <a:p>
            <a:pPr marL="0" indent="0" algn="ctr">
              <a:buNone/>
            </a:pPr>
            <a:r>
              <a:rPr lang="sv-SE" sz="2400" i="1" dirty="0"/>
              <a:t> Organisationen verkar jämställt, enligt dataskyddslagen och har en </a:t>
            </a:r>
            <a:r>
              <a:rPr lang="sv-SE" sz="2400" i="1" dirty="0" err="1"/>
              <a:t>nolltolernas</a:t>
            </a:r>
            <a:r>
              <a:rPr lang="sv-SE" sz="2400" i="1" dirty="0"/>
              <a:t> mot rasism, mobbning, korruption samt sexuellt antastande och ofredande. </a:t>
            </a:r>
          </a:p>
          <a:p>
            <a:endParaRPr lang="fi-FI" dirty="0"/>
          </a:p>
        </p:txBody>
      </p:sp>
    </p:spTree>
    <p:extLst>
      <p:ext uri="{BB962C8B-B14F-4D97-AF65-F5344CB8AC3E}">
        <p14:creationId xmlns:p14="http://schemas.microsoft.com/office/powerpoint/2010/main" val="99875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60D3F1-7506-C993-10B1-4018D13A8C1F}"/>
              </a:ext>
            </a:extLst>
          </p:cNvPr>
          <p:cNvSpPr/>
          <p:nvPr/>
        </p:nvSpPr>
        <p:spPr>
          <a:xfrm>
            <a:off x="-95251" y="0"/>
            <a:ext cx="3587055"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xt Placeholder 5">
            <a:extLst>
              <a:ext uri="{FF2B5EF4-FFF2-40B4-BE49-F238E27FC236}">
                <a16:creationId xmlns:a16="http://schemas.microsoft.com/office/drawing/2014/main" id="{460187B6-F678-B86F-21E3-2CF75969E44F}"/>
              </a:ext>
            </a:extLst>
          </p:cNvPr>
          <p:cNvSpPr>
            <a:spLocks noGrp="1"/>
          </p:cNvSpPr>
          <p:nvPr>
            <p:ph type="body" idx="1"/>
          </p:nvPr>
        </p:nvSpPr>
        <p:spPr>
          <a:xfrm>
            <a:off x="181956" y="830011"/>
            <a:ext cx="3140401" cy="1831787"/>
          </a:xfrm>
        </p:spPr>
        <p:txBody>
          <a:bodyPr/>
          <a:lstStyle/>
          <a:p>
            <a:r>
              <a:rPr lang="sv-SE" sz="2900" dirty="0">
                <a:solidFill>
                  <a:srgbClr val="004B79"/>
                </a:solidFill>
              </a:rPr>
              <a:t>Sju principer </a:t>
            </a:r>
            <a:br>
              <a:rPr lang="sv-SE" sz="2900" dirty="0">
                <a:solidFill>
                  <a:srgbClr val="004B79"/>
                </a:solidFill>
              </a:rPr>
            </a:br>
            <a:r>
              <a:rPr lang="sv-SE" sz="2900" dirty="0">
                <a:solidFill>
                  <a:srgbClr val="004B79"/>
                </a:solidFill>
              </a:rPr>
              <a:t>för tryggare rum</a:t>
            </a:r>
          </a:p>
        </p:txBody>
      </p:sp>
      <p:sp>
        <p:nvSpPr>
          <p:cNvPr id="3" name="Text Placeholder 7">
            <a:extLst>
              <a:ext uri="{FF2B5EF4-FFF2-40B4-BE49-F238E27FC236}">
                <a16:creationId xmlns:a16="http://schemas.microsoft.com/office/drawing/2014/main" id="{1E374A83-E01D-88EE-625B-8D5D904CC60E}"/>
              </a:ext>
            </a:extLst>
          </p:cNvPr>
          <p:cNvSpPr txBox="1">
            <a:spLocks/>
          </p:cNvSpPr>
          <p:nvPr/>
        </p:nvSpPr>
        <p:spPr>
          <a:xfrm>
            <a:off x="4085102" y="1046268"/>
            <a:ext cx="2078796"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sv-SE" sz="1200" dirty="0">
                <a:solidFill>
                  <a:srgbClr val="241F20"/>
                </a:solidFill>
              </a:rPr>
              <a:t>Bemöt nya människor </a:t>
            </a:r>
            <a:br>
              <a:rPr lang="sv-SE" sz="1200" dirty="0">
                <a:solidFill>
                  <a:srgbClr val="241F20"/>
                </a:solidFill>
              </a:rPr>
            </a:br>
            <a:r>
              <a:rPr lang="sv-SE" sz="1200" dirty="0">
                <a:solidFill>
                  <a:srgbClr val="241F20"/>
                </a:solidFill>
              </a:rPr>
              <a:t>och frågor utan fördomar. Ta varje möte som en möjlighet att lära dig något nytt och utvecklas.</a:t>
            </a:r>
            <a:endParaRPr lang="sv-SE" sz="1200" dirty="0"/>
          </a:p>
        </p:txBody>
      </p:sp>
      <p:sp>
        <p:nvSpPr>
          <p:cNvPr id="7" name="Text Placeholder 3">
            <a:extLst>
              <a:ext uri="{FF2B5EF4-FFF2-40B4-BE49-F238E27FC236}">
                <a16:creationId xmlns:a16="http://schemas.microsoft.com/office/drawing/2014/main" id="{8A85D4F0-3FD1-32BE-9725-337C76300404}"/>
              </a:ext>
            </a:extLst>
          </p:cNvPr>
          <p:cNvSpPr txBox="1">
            <a:spLocks/>
          </p:cNvSpPr>
          <p:nvPr/>
        </p:nvSpPr>
        <p:spPr>
          <a:xfrm>
            <a:off x="4085102"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800" b="1" i="0" dirty="0">
                <a:solidFill>
                  <a:srgbClr val="241F20"/>
                </a:solidFill>
                <a:effectLst/>
                <a:latin typeface="Arial" panose="020B0604020202020204" pitchFamily="34" charset="0"/>
              </a:rPr>
              <a:t>Var öppen</a:t>
            </a:r>
          </a:p>
        </p:txBody>
      </p:sp>
      <p:sp>
        <p:nvSpPr>
          <p:cNvPr id="8" name="Text Placeholder 7">
            <a:extLst>
              <a:ext uri="{FF2B5EF4-FFF2-40B4-BE49-F238E27FC236}">
                <a16:creationId xmlns:a16="http://schemas.microsoft.com/office/drawing/2014/main" id="{1C4133CA-055D-2A6E-114C-B4D219ED5FBA}"/>
              </a:ext>
            </a:extLst>
          </p:cNvPr>
          <p:cNvSpPr txBox="1">
            <a:spLocks/>
          </p:cNvSpPr>
          <p:nvPr/>
        </p:nvSpPr>
        <p:spPr>
          <a:xfrm>
            <a:off x="7048936" y="1046268"/>
            <a:ext cx="2101182"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sv-SE" sz="1200" dirty="0">
                <a:solidFill>
                  <a:srgbClr val="241F20"/>
                </a:solidFill>
              </a:rPr>
              <a:t>Observera dina ordval och respektera den andras åsikt. Låt bli att skymfa, förlöjliga eller fördöma någon med ditt tal eller beteende.</a:t>
            </a:r>
            <a:endParaRPr lang="sv-SE" sz="1200" dirty="0"/>
          </a:p>
        </p:txBody>
      </p:sp>
      <p:sp>
        <p:nvSpPr>
          <p:cNvPr id="9" name="Text Placeholder 3">
            <a:extLst>
              <a:ext uri="{FF2B5EF4-FFF2-40B4-BE49-F238E27FC236}">
                <a16:creationId xmlns:a16="http://schemas.microsoft.com/office/drawing/2014/main" id="{1E3AB684-1570-E29B-DDA4-9727A73BDE33}"/>
              </a:ext>
            </a:extLst>
          </p:cNvPr>
          <p:cNvSpPr txBox="1">
            <a:spLocks/>
          </p:cNvSpPr>
          <p:nvPr/>
        </p:nvSpPr>
        <p:spPr>
          <a:xfrm>
            <a:off x="7048936"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800" b="1" i="0" dirty="0">
                <a:solidFill>
                  <a:srgbClr val="241F20"/>
                </a:solidFill>
                <a:effectLst/>
                <a:latin typeface="Arial" panose="020B0604020202020204" pitchFamily="34" charset="0"/>
              </a:rPr>
              <a:t>Visa respekt</a:t>
            </a:r>
          </a:p>
        </p:txBody>
      </p:sp>
      <p:sp>
        <p:nvSpPr>
          <p:cNvPr id="10" name="Text Placeholder 7">
            <a:extLst>
              <a:ext uri="{FF2B5EF4-FFF2-40B4-BE49-F238E27FC236}">
                <a16:creationId xmlns:a16="http://schemas.microsoft.com/office/drawing/2014/main" id="{942F3024-3DB2-5174-64A8-B7C220E5DC30}"/>
              </a:ext>
            </a:extLst>
          </p:cNvPr>
          <p:cNvSpPr txBox="1">
            <a:spLocks/>
          </p:cNvSpPr>
          <p:nvPr/>
        </p:nvSpPr>
        <p:spPr>
          <a:xfrm>
            <a:off x="9830114" y="1334881"/>
            <a:ext cx="2132416" cy="719974"/>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sv-SE" sz="1200" b="0" i="0" dirty="0">
                <a:solidFill>
                  <a:srgbClr val="241F20"/>
                </a:solidFill>
                <a:effectLst/>
                <a:latin typeface="Arial" panose="020B0604020202020204" pitchFamily="34" charset="0"/>
              </a:rPr>
              <a:t>Ta även ansvar över en annans upplevelse. Lyssna, beröm och uppmuntra.</a:t>
            </a:r>
            <a:endParaRPr lang="sv-SE" sz="1200" dirty="0"/>
          </a:p>
        </p:txBody>
      </p:sp>
      <p:sp>
        <p:nvSpPr>
          <p:cNvPr id="12" name="Text Placeholder 3">
            <a:extLst>
              <a:ext uri="{FF2B5EF4-FFF2-40B4-BE49-F238E27FC236}">
                <a16:creationId xmlns:a16="http://schemas.microsoft.com/office/drawing/2014/main" id="{3FD9114D-D406-32F7-E458-AB2E0E80888C}"/>
              </a:ext>
            </a:extLst>
          </p:cNvPr>
          <p:cNvSpPr txBox="1">
            <a:spLocks/>
          </p:cNvSpPr>
          <p:nvPr/>
        </p:nvSpPr>
        <p:spPr>
          <a:xfrm>
            <a:off x="9830114"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800" b="1" i="0" dirty="0">
                <a:solidFill>
                  <a:srgbClr val="241F20"/>
                </a:solidFill>
                <a:effectLst/>
                <a:latin typeface="Arial" panose="020B0604020202020204" pitchFamily="34" charset="0"/>
              </a:rPr>
              <a:t>Skapa en positiv atmosfär</a:t>
            </a:r>
          </a:p>
        </p:txBody>
      </p:sp>
      <p:sp>
        <p:nvSpPr>
          <p:cNvPr id="13" name="Text Placeholder 7">
            <a:extLst>
              <a:ext uri="{FF2B5EF4-FFF2-40B4-BE49-F238E27FC236}">
                <a16:creationId xmlns:a16="http://schemas.microsoft.com/office/drawing/2014/main" id="{D08E80E6-BDA7-5DC6-00F9-28D352FEA05A}"/>
              </a:ext>
            </a:extLst>
          </p:cNvPr>
          <p:cNvSpPr txBox="1">
            <a:spLocks/>
          </p:cNvSpPr>
          <p:nvPr/>
        </p:nvSpPr>
        <p:spPr>
          <a:xfrm>
            <a:off x="4097932" y="3061937"/>
            <a:ext cx="2362516" cy="1228301"/>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sv-SE" sz="1200" dirty="0">
                <a:solidFill>
                  <a:srgbClr val="241F20"/>
                </a:solidFill>
              </a:rPr>
              <a:t>Gör inga antaganden på basis av yttre egenskaper, hudfärg, etnisk bakgrund, religion, </a:t>
            </a:r>
            <a:br>
              <a:rPr lang="sv-SE" sz="1200" dirty="0">
                <a:solidFill>
                  <a:srgbClr val="241F20"/>
                </a:solidFill>
              </a:rPr>
            </a:br>
            <a:r>
              <a:rPr lang="sv-SE" sz="1200" dirty="0">
                <a:solidFill>
                  <a:srgbClr val="241F20"/>
                </a:solidFill>
              </a:rPr>
              <a:t>kön, ålder eller tal. Gör inga antaganden om kön, bakgrund eller funktionsförmåga.</a:t>
            </a:r>
            <a:endParaRPr lang="sv-SE" sz="1200" dirty="0"/>
          </a:p>
        </p:txBody>
      </p:sp>
      <p:sp>
        <p:nvSpPr>
          <p:cNvPr id="14" name="Text Placeholder 3">
            <a:extLst>
              <a:ext uri="{FF2B5EF4-FFF2-40B4-BE49-F238E27FC236}">
                <a16:creationId xmlns:a16="http://schemas.microsoft.com/office/drawing/2014/main" id="{8B40E8B4-77D2-0F12-7574-B81A6DA724B6}"/>
              </a:ext>
            </a:extLst>
          </p:cNvPr>
          <p:cNvSpPr txBox="1">
            <a:spLocks/>
          </p:cNvSpPr>
          <p:nvPr/>
        </p:nvSpPr>
        <p:spPr>
          <a:xfrm>
            <a:off x="4097929" y="2661798"/>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800" b="1" i="0" dirty="0">
                <a:solidFill>
                  <a:srgbClr val="241F20"/>
                </a:solidFill>
                <a:effectLst/>
                <a:latin typeface="Arial" panose="020B0604020202020204" pitchFamily="34" charset="0"/>
              </a:rPr>
              <a:t>Undvik antaganden</a:t>
            </a:r>
          </a:p>
        </p:txBody>
      </p:sp>
      <p:sp>
        <p:nvSpPr>
          <p:cNvPr id="15" name="Text Placeholder 7">
            <a:extLst>
              <a:ext uri="{FF2B5EF4-FFF2-40B4-BE49-F238E27FC236}">
                <a16:creationId xmlns:a16="http://schemas.microsoft.com/office/drawing/2014/main" id="{7CDDBBBC-0C54-7C1B-2A31-2D1B5AEDC9FA}"/>
              </a:ext>
            </a:extLst>
          </p:cNvPr>
          <p:cNvSpPr txBox="1">
            <a:spLocks/>
          </p:cNvSpPr>
          <p:nvPr/>
        </p:nvSpPr>
        <p:spPr>
          <a:xfrm>
            <a:off x="7048936" y="3054698"/>
            <a:ext cx="2220198"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sv-SE" sz="1200" dirty="0">
                <a:solidFill>
                  <a:srgbClr val="241F20"/>
                </a:solidFill>
              </a:rPr>
              <a:t>Respektera en annans personliga utrymme, integritet och självbestämmanderätt. Se till att alla blir hörda och </a:t>
            </a:r>
            <a:br>
              <a:rPr lang="sv-SE" sz="1200" dirty="0">
                <a:solidFill>
                  <a:srgbClr val="241F20"/>
                </a:solidFill>
              </a:rPr>
            </a:br>
            <a:r>
              <a:rPr lang="sv-SE" sz="1200" dirty="0">
                <a:solidFill>
                  <a:srgbClr val="241F20"/>
                </a:solidFill>
              </a:rPr>
              <a:t>ge alla möjlighet att delta.</a:t>
            </a:r>
            <a:endParaRPr lang="sv-SE" sz="1200" dirty="0"/>
          </a:p>
        </p:txBody>
      </p:sp>
      <p:sp>
        <p:nvSpPr>
          <p:cNvPr id="16" name="Text Placeholder 3">
            <a:extLst>
              <a:ext uri="{FF2B5EF4-FFF2-40B4-BE49-F238E27FC236}">
                <a16:creationId xmlns:a16="http://schemas.microsoft.com/office/drawing/2014/main" id="{0D530244-5FA6-0094-3EBA-E0269DA37B62}"/>
              </a:ext>
            </a:extLst>
          </p:cNvPr>
          <p:cNvSpPr txBox="1">
            <a:spLocks/>
          </p:cNvSpPr>
          <p:nvPr/>
        </p:nvSpPr>
        <p:spPr>
          <a:xfrm>
            <a:off x="7048936" y="265455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800" b="1" i="0" dirty="0">
                <a:solidFill>
                  <a:srgbClr val="241F20"/>
                </a:solidFill>
                <a:effectLst/>
                <a:latin typeface="Arial" panose="020B0604020202020204" pitchFamily="34" charset="0"/>
              </a:rPr>
              <a:t>Ge plats</a:t>
            </a:r>
            <a:endParaRPr lang="sv-SE" sz="1800" dirty="0"/>
          </a:p>
        </p:txBody>
      </p:sp>
      <p:sp>
        <p:nvSpPr>
          <p:cNvPr id="17" name="Text Placeholder 7">
            <a:extLst>
              <a:ext uri="{FF2B5EF4-FFF2-40B4-BE49-F238E27FC236}">
                <a16:creationId xmlns:a16="http://schemas.microsoft.com/office/drawing/2014/main" id="{35D29E2B-AC8D-DAD4-0652-9289C8FDDA6D}"/>
              </a:ext>
            </a:extLst>
          </p:cNvPr>
          <p:cNvSpPr txBox="1">
            <a:spLocks/>
          </p:cNvSpPr>
          <p:nvPr/>
        </p:nvSpPr>
        <p:spPr>
          <a:xfrm>
            <a:off x="9830114" y="3054698"/>
            <a:ext cx="2074598"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sv-SE" sz="1200" b="0" i="0" dirty="0">
                <a:solidFill>
                  <a:srgbClr val="241F20"/>
                </a:solidFill>
                <a:effectLst/>
                <a:latin typeface="Arial" panose="020B0604020202020204" pitchFamily="34" charset="0"/>
              </a:rPr>
              <a:t>Bli inte enbart en åskådare om du bevittnar trakasserier eller annan osaklig behandling.</a:t>
            </a:r>
            <a:endParaRPr lang="sv-SE" sz="1200" dirty="0"/>
          </a:p>
        </p:txBody>
      </p:sp>
      <p:sp>
        <p:nvSpPr>
          <p:cNvPr id="18" name="Text Placeholder 3">
            <a:extLst>
              <a:ext uri="{FF2B5EF4-FFF2-40B4-BE49-F238E27FC236}">
                <a16:creationId xmlns:a16="http://schemas.microsoft.com/office/drawing/2014/main" id="{753441D1-EC30-38A9-9AE2-ADE417AB3010}"/>
              </a:ext>
            </a:extLst>
          </p:cNvPr>
          <p:cNvSpPr txBox="1">
            <a:spLocks/>
          </p:cNvSpPr>
          <p:nvPr/>
        </p:nvSpPr>
        <p:spPr>
          <a:xfrm>
            <a:off x="9830114" y="265455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800" b="1" i="0" dirty="0">
                <a:solidFill>
                  <a:srgbClr val="241F20"/>
                </a:solidFill>
                <a:effectLst/>
                <a:latin typeface="Arial" panose="020B0604020202020204" pitchFamily="34" charset="0"/>
              </a:rPr>
              <a:t>Ingrip</a:t>
            </a:r>
          </a:p>
        </p:txBody>
      </p:sp>
      <p:sp>
        <p:nvSpPr>
          <p:cNvPr id="19" name="Text Placeholder 7">
            <a:extLst>
              <a:ext uri="{FF2B5EF4-FFF2-40B4-BE49-F238E27FC236}">
                <a16:creationId xmlns:a16="http://schemas.microsoft.com/office/drawing/2014/main" id="{63627746-02DB-9109-2460-2AF72FE8D7D1}"/>
              </a:ext>
            </a:extLst>
          </p:cNvPr>
          <p:cNvSpPr txBox="1">
            <a:spLocks/>
          </p:cNvSpPr>
          <p:nvPr/>
        </p:nvSpPr>
        <p:spPr>
          <a:xfrm>
            <a:off x="7048936" y="5171739"/>
            <a:ext cx="2058459"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sv-SE" sz="1200" b="0" i="0" dirty="0">
                <a:solidFill>
                  <a:srgbClr val="241F20"/>
                </a:solidFill>
                <a:effectLst/>
                <a:latin typeface="Arial" panose="020B0604020202020204" pitchFamily="34" charset="0"/>
              </a:rPr>
              <a:t>Ha det trevligt! Fråga om du undrar över något och </a:t>
            </a:r>
            <a:br>
              <a:rPr lang="sv-SE" sz="1200" b="0" i="0" dirty="0">
                <a:solidFill>
                  <a:srgbClr val="241F20"/>
                </a:solidFill>
                <a:effectLst/>
                <a:latin typeface="Arial" panose="020B0604020202020204" pitchFamily="34" charset="0"/>
              </a:rPr>
            </a:br>
            <a:r>
              <a:rPr lang="sv-SE" sz="1200" b="0" i="0" dirty="0">
                <a:solidFill>
                  <a:srgbClr val="241F20"/>
                </a:solidFill>
                <a:effectLst/>
                <a:latin typeface="Arial" panose="020B0604020202020204" pitchFamily="34" charset="0"/>
              </a:rPr>
              <a:t>ta reda på saken.</a:t>
            </a:r>
            <a:endParaRPr lang="sv-SE" sz="1200" dirty="0"/>
          </a:p>
        </p:txBody>
      </p:sp>
      <p:sp>
        <p:nvSpPr>
          <p:cNvPr id="20" name="Text Placeholder 3">
            <a:extLst>
              <a:ext uri="{FF2B5EF4-FFF2-40B4-BE49-F238E27FC236}">
                <a16:creationId xmlns:a16="http://schemas.microsoft.com/office/drawing/2014/main" id="{2B6E1560-38CD-D015-91B9-4027088AED38}"/>
              </a:ext>
            </a:extLst>
          </p:cNvPr>
          <p:cNvSpPr txBox="1">
            <a:spLocks/>
          </p:cNvSpPr>
          <p:nvPr/>
        </p:nvSpPr>
        <p:spPr>
          <a:xfrm>
            <a:off x="7048936" y="4771600"/>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800" b="1" i="0" dirty="0">
                <a:solidFill>
                  <a:srgbClr val="241F20"/>
                </a:solidFill>
                <a:effectLst/>
                <a:latin typeface="Arial" panose="020B0604020202020204" pitchFamily="34" charset="0"/>
              </a:rPr>
              <a:t>Njut</a:t>
            </a:r>
          </a:p>
        </p:txBody>
      </p:sp>
      <p:sp>
        <p:nvSpPr>
          <p:cNvPr id="21" name="TextBox 20">
            <a:extLst>
              <a:ext uri="{FF2B5EF4-FFF2-40B4-BE49-F238E27FC236}">
                <a16:creationId xmlns:a16="http://schemas.microsoft.com/office/drawing/2014/main" id="{F2C02A8E-720F-A25E-8ADF-38C07BB97072}"/>
              </a:ext>
            </a:extLst>
          </p:cNvPr>
          <p:cNvSpPr txBox="1"/>
          <p:nvPr/>
        </p:nvSpPr>
        <p:spPr>
          <a:xfrm>
            <a:off x="3558983" y="506642"/>
            <a:ext cx="708318" cy="1015663"/>
          </a:xfrm>
          <a:prstGeom prst="rect">
            <a:avLst/>
          </a:prstGeom>
          <a:noFill/>
        </p:spPr>
        <p:txBody>
          <a:bodyPr wrap="square" rtlCol="0">
            <a:spAutoFit/>
          </a:bodyPr>
          <a:lstStyle/>
          <a:p>
            <a:r>
              <a:rPr lang="sv-SE" sz="6000" dirty="0">
                <a:solidFill>
                  <a:schemeClr val="accent1"/>
                </a:solidFill>
              </a:rPr>
              <a:t>1</a:t>
            </a:r>
          </a:p>
        </p:txBody>
      </p:sp>
      <p:sp>
        <p:nvSpPr>
          <p:cNvPr id="22" name="TextBox 21">
            <a:extLst>
              <a:ext uri="{FF2B5EF4-FFF2-40B4-BE49-F238E27FC236}">
                <a16:creationId xmlns:a16="http://schemas.microsoft.com/office/drawing/2014/main" id="{CF8B3073-7026-F21E-6A3A-13504DA58440}"/>
              </a:ext>
            </a:extLst>
          </p:cNvPr>
          <p:cNvSpPr txBox="1"/>
          <p:nvPr/>
        </p:nvSpPr>
        <p:spPr>
          <a:xfrm>
            <a:off x="6531816" y="488930"/>
            <a:ext cx="708318" cy="1015663"/>
          </a:xfrm>
          <a:prstGeom prst="rect">
            <a:avLst/>
          </a:prstGeom>
          <a:noFill/>
        </p:spPr>
        <p:txBody>
          <a:bodyPr wrap="square" rtlCol="0">
            <a:spAutoFit/>
          </a:bodyPr>
          <a:lstStyle/>
          <a:p>
            <a:r>
              <a:rPr lang="sv-SE" sz="6000" dirty="0">
                <a:solidFill>
                  <a:schemeClr val="accent1"/>
                </a:solidFill>
              </a:rPr>
              <a:t>2</a:t>
            </a:r>
          </a:p>
        </p:txBody>
      </p:sp>
      <p:sp>
        <p:nvSpPr>
          <p:cNvPr id="23" name="TextBox 22">
            <a:extLst>
              <a:ext uri="{FF2B5EF4-FFF2-40B4-BE49-F238E27FC236}">
                <a16:creationId xmlns:a16="http://schemas.microsoft.com/office/drawing/2014/main" id="{97AE86F0-0965-19C9-815B-B8DB9F997506}"/>
              </a:ext>
            </a:extLst>
          </p:cNvPr>
          <p:cNvSpPr txBox="1"/>
          <p:nvPr/>
        </p:nvSpPr>
        <p:spPr>
          <a:xfrm>
            <a:off x="9321537" y="475362"/>
            <a:ext cx="708318" cy="1015663"/>
          </a:xfrm>
          <a:prstGeom prst="rect">
            <a:avLst/>
          </a:prstGeom>
          <a:noFill/>
        </p:spPr>
        <p:txBody>
          <a:bodyPr wrap="square" rtlCol="0">
            <a:spAutoFit/>
          </a:bodyPr>
          <a:lstStyle/>
          <a:p>
            <a:r>
              <a:rPr lang="sv-SE" sz="6000">
                <a:solidFill>
                  <a:schemeClr val="accent1"/>
                </a:solidFill>
              </a:rPr>
              <a:t>3</a:t>
            </a:r>
          </a:p>
        </p:txBody>
      </p:sp>
      <p:sp>
        <p:nvSpPr>
          <p:cNvPr id="24" name="TextBox 23">
            <a:extLst>
              <a:ext uri="{FF2B5EF4-FFF2-40B4-BE49-F238E27FC236}">
                <a16:creationId xmlns:a16="http://schemas.microsoft.com/office/drawing/2014/main" id="{2A604DB8-F0BB-389F-BD50-8155B8772713}"/>
              </a:ext>
            </a:extLst>
          </p:cNvPr>
          <p:cNvSpPr txBox="1"/>
          <p:nvPr/>
        </p:nvSpPr>
        <p:spPr>
          <a:xfrm>
            <a:off x="3569992" y="2522311"/>
            <a:ext cx="708318" cy="1015663"/>
          </a:xfrm>
          <a:prstGeom prst="rect">
            <a:avLst/>
          </a:prstGeom>
          <a:noFill/>
        </p:spPr>
        <p:txBody>
          <a:bodyPr wrap="square" rtlCol="0">
            <a:spAutoFit/>
          </a:bodyPr>
          <a:lstStyle/>
          <a:p>
            <a:r>
              <a:rPr lang="sv-SE" sz="6000">
                <a:solidFill>
                  <a:schemeClr val="accent1"/>
                </a:solidFill>
              </a:rPr>
              <a:t>4</a:t>
            </a:r>
          </a:p>
        </p:txBody>
      </p:sp>
      <p:sp>
        <p:nvSpPr>
          <p:cNvPr id="25" name="TextBox 24">
            <a:extLst>
              <a:ext uri="{FF2B5EF4-FFF2-40B4-BE49-F238E27FC236}">
                <a16:creationId xmlns:a16="http://schemas.microsoft.com/office/drawing/2014/main" id="{1B6080F9-A5ED-AF73-E088-94B4FA3548C1}"/>
              </a:ext>
            </a:extLst>
          </p:cNvPr>
          <p:cNvSpPr txBox="1"/>
          <p:nvPr/>
        </p:nvSpPr>
        <p:spPr>
          <a:xfrm>
            <a:off x="6531816" y="2515072"/>
            <a:ext cx="708318" cy="1015663"/>
          </a:xfrm>
          <a:prstGeom prst="rect">
            <a:avLst/>
          </a:prstGeom>
          <a:noFill/>
        </p:spPr>
        <p:txBody>
          <a:bodyPr wrap="square" rtlCol="0">
            <a:spAutoFit/>
          </a:bodyPr>
          <a:lstStyle/>
          <a:p>
            <a:r>
              <a:rPr lang="sv-SE" sz="6000">
                <a:solidFill>
                  <a:schemeClr val="accent1"/>
                </a:solidFill>
              </a:rPr>
              <a:t>5</a:t>
            </a:r>
          </a:p>
        </p:txBody>
      </p:sp>
      <p:sp>
        <p:nvSpPr>
          <p:cNvPr id="26" name="TextBox 25">
            <a:extLst>
              <a:ext uri="{FF2B5EF4-FFF2-40B4-BE49-F238E27FC236}">
                <a16:creationId xmlns:a16="http://schemas.microsoft.com/office/drawing/2014/main" id="{811CB8E1-09D6-EED9-C079-080FA9A9777A}"/>
              </a:ext>
            </a:extLst>
          </p:cNvPr>
          <p:cNvSpPr txBox="1"/>
          <p:nvPr/>
        </p:nvSpPr>
        <p:spPr>
          <a:xfrm>
            <a:off x="9321537" y="2482840"/>
            <a:ext cx="708318" cy="1015663"/>
          </a:xfrm>
          <a:prstGeom prst="rect">
            <a:avLst/>
          </a:prstGeom>
          <a:noFill/>
        </p:spPr>
        <p:txBody>
          <a:bodyPr wrap="square" rtlCol="0">
            <a:spAutoFit/>
          </a:bodyPr>
          <a:lstStyle/>
          <a:p>
            <a:r>
              <a:rPr lang="sv-SE" sz="6000" dirty="0">
                <a:solidFill>
                  <a:schemeClr val="accent1"/>
                </a:solidFill>
              </a:rPr>
              <a:t>6</a:t>
            </a:r>
          </a:p>
        </p:txBody>
      </p:sp>
      <p:sp>
        <p:nvSpPr>
          <p:cNvPr id="27" name="TextBox 26">
            <a:extLst>
              <a:ext uri="{FF2B5EF4-FFF2-40B4-BE49-F238E27FC236}">
                <a16:creationId xmlns:a16="http://schemas.microsoft.com/office/drawing/2014/main" id="{07C91DB9-50BB-664D-24D8-B34F1B31E428}"/>
              </a:ext>
            </a:extLst>
          </p:cNvPr>
          <p:cNvSpPr txBox="1"/>
          <p:nvPr/>
        </p:nvSpPr>
        <p:spPr>
          <a:xfrm>
            <a:off x="6531816" y="4632113"/>
            <a:ext cx="708318" cy="1015663"/>
          </a:xfrm>
          <a:prstGeom prst="rect">
            <a:avLst/>
          </a:prstGeom>
          <a:noFill/>
        </p:spPr>
        <p:txBody>
          <a:bodyPr wrap="square" rtlCol="0">
            <a:spAutoFit/>
          </a:bodyPr>
          <a:lstStyle/>
          <a:p>
            <a:r>
              <a:rPr lang="sv-SE" sz="6000">
                <a:solidFill>
                  <a:schemeClr val="accent1"/>
                </a:solidFill>
              </a:rPr>
              <a:t>7</a:t>
            </a:r>
          </a:p>
        </p:txBody>
      </p:sp>
      <p:cxnSp>
        <p:nvCxnSpPr>
          <p:cNvPr id="28" name="Straight Connector 27">
            <a:extLst>
              <a:ext uri="{FF2B5EF4-FFF2-40B4-BE49-F238E27FC236}">
                <a16:creationId xmlns:a16="http://schemas.microsoft.com/office/drawing/2014/main" id="{14C61806-F3A9-3AF8-CA71-2FF68C48FE6E}"/>
              </a:ext>
            </a:extLst>
          </p:cNvPr>
          <p:cNvCxnSpPr>
            <a:cxnSpLocks/>
          </p:cNvCxnSpPr>
          <p:nvPr/>
        </p:nvCxnSpPr>
        <p:spPr>
          <a:xfrm>
            <a:off x="3657381" y="2549244"/>
            <a:ext cx="82949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B4D9FC-BA33-F6A6-FFE9-B6B425AB7B5C}"/>
              </a:ext>
            </a:extLst>
          </p:cNvPr>
          <p:cNvCxnSpPr>
            <a:cxnSpLocks/>
          </p:cNvCxnSpPr>
          <p:nvPr/>
        </p:nvCxnSpPr>
        <p:spPr>
          <a:xfrm>
            <a:off x="15326539" y="-3373739"/>
            <a:ext cx="0" cy="412295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BE3D08-8763-7CA3-F350-12B32B80F29E}"/>
              </a:ext>
            </a:extLst>
          </p:cNvPr>
          <p:cNvCxnSpPr>
            <a:cxnSpLocks/>
          </p:cNvCxnSpPr>
          <p:nvPr/>
        </p:nvCxnSpPr>
        <p:spPr>
          <a:xfrm>
            <a:off x="3657381" y="4648666"/>
            <a:ext cx="82949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3DE19CE-3BC7-0F90-8ECD-465560EC63D5}"/>
              </a:ext>
            </a:extLst>
          </p:cNvPr>
          <p:cNvCxnSpPr>
            <a:cxnSpLocks/>
          </p:cNvCxnSpPr>
          <p:nvPr/>
        </p:nvCxnSpPr>
        <p:spPr>
          <a:xfrm>
            <a:off x="6478611" y="272143"/>
            <a:ext cx="0" cy="62685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D23A6C1-EE97-8499-6821-5F76225B4A4D}"/>
              </a:ext>
            </a:extLst>
          </p:cNvPr>
          <p:cNvCxnSpPr>
            <a:cxnSpLocks/>
          </p:cNvCxnSpPr>
          <p:nvPr/>
        </p:nvCxnSpPr>
        <p:spPr>
          <a:xfrm>
            <a:off x="9279542" y="272143"/>
            <a:ext cx="0" cy="62685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D0A583F-BAF6-1BF6-56DA-FAF1A9E41D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9642" y="3511705"/>
            <a:ext cx="2370503" cy="1788709"/>
          </a:xfrm>
          <a:prstGeom prst="rect">
            <a:avLst/>
          </a:prstGeom>
        </p:spPr>
      </p:pic>
    </p:spTree>
    <p:extLst>
      <p:ext uri="{BB962C8B-B14F-4D97-AF65-F5344CB8AC3E}">
        <p14:creationId xmlns:p14="http://schemas.microsoft.com/office/powerpoint/2010/main" val="170487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5582-1A8A-0424-1D7D-0BE1D889FFAD}"/>
              </a:ext>
            </a:extLst>
          </p:cNvPr>
          <p:cNvSpPr>
            <a:spLocks noGrp="1"/>
          </p:cNvSpPr>
          <p:nvPr>
            <p:ph type="title"/>
          </p:nvPr>
        </p:nvSpPr>
        <p:spPr/>
        <p:txBody>
          <a:bodyPr/>
          <a:lstStyle/>
          <a:p>
            <a:pPr algn="ctr"/>
            <a:r>
              <a:rPr lang="fi-FI" sz="2800" dirty="0" err="1">
                <a:latin typeface="+mn-lt"/>
              </a:rPr>
              <a:t>Låg</a:t>
            </a:r>
            <a:r>
              <a:rPr lang="fi-FI" sz="2800" dirty="0">
                <a:latin typeface="+mn-lt"/>
              </a:rPr>
              <a:t> </a:t>
            </a:r>
            <a:r>
              <a:rPr lang="fi-FI" sz="2800" dirty="0" err="1">
                <a:latin typeface="+mn-lt"/>
              </a:rPr>
              <a:t>tröskel</a:t>
            </a:r>
            <a:r>
              <a:rPr lang="fi-FI" sz="2800" dirty="0">
                <a:latin typeface="+mn-lt"/>
              </a:rPr>
              <a:t> för </a:t>
            </a:r>
            <a:r>
              <a:rPr lang="fi-FI" sz="2800" dirty="0" err="1">
                <a:latin typeface="+mn-lt"/>
              </a:rPr>
              <a:t>att</a:t>
            </a:r>
            <a:r>
              <a:rPr lang="fi-FI" sz="2800" dirty="0">
                <a:latin typeface="+mn-lt"/>
              </a:rPr>
              <a:t> </a:t>
            </a:r>
            <a:r>
              <a:rPr lang="fi-FI" sz="2800" dirty="0" err="1">
                <a:latin typeface="+mn-lt"/>
              </a:rPr>
              <a:t>anmäla</a:t>
            </a:r>
            <a:r>
              <a:rPr lang="fi-FI" sz="2800" dirty="0">
                <a:latin typeface="+mn-lt"/>
              </a:rPr>
              <a:t> </a:t>
            </a:r>
            <a:r>
              <a:rPr lang="fi-FI" sz="2800" dirty="0" err="1">
                <a:latin typeface="+mn-lt"/>
              </a:rPr>
              <a:t>eventuella</a:t>
            </a:r>
            <a:r>
              <a:rPr lang="fi-FI" sz="2800" dirty="0">
                <a:latin typeface="+mn-lt"/>
              </a:rPr>
              <a:t> </a:t>
            </a:r>
            <a:r>
              <a:rPr lang="fi-FI" sz="2800" dirty="0" err="1">
                <a:latin typeface="+mn-lt"/>
              </a:rPr>
              <a:t>missbruk</a:t>
            </a:r>
            <a:r>
              <a:rPr lang="fi-FI" sz="2800" dirty="0">
                <a:latin typeface="+mn-lt"/>
              </a:rPr>
              <a:t>, </a:t>
            </a:r>
            <a:r>
              <a:rPr lang="fi-FI" sz="2800" dirty="0" err="1">
                <a:latin typeface="+mn-lt"/>
              </a:rPr>
              <a:t>sexuellt</a:t>
            </a:r>
            <a:r>
              <a:rPr lang="fi-FI" sz="2800" dirty="0">
                <a:latin typeface="+mn-lt"/>
              </a:rPr>
              <a:t> </a:t>
            </a:r>
            <a:r>
              <a:rPr lang="fi-FI" sz="2800" dirty="0" err="1">
                <a:latin typeface="+mn-lt"/>
              </a:rPr>
              <a:t>ofredande</a:t>
            </a:r>
            <a:r>
              <a:rPr lang="fi-FI" sz="2800" dirty="0">
                <a:latin typeface="+mn-lt"/>
              </a:rPr>
              <a:t> </a:t>
            </a:r>
            <a:r>
              <a:rPr lang="fi-FI" sz="2800" dirty="0" err="1">
                <a:latin typeface="+mn-lt"/>
              </a:rPr>
              <a:t>osv</a:t>
            </a:r>
            <a:r>
              <a:rPr lang="fi-FI" sz="2800" dirty="0">
                <a:latin typeface="+mn-lt"/>
              </a:rPr>
              <a:t>. </a:t>
            </a:r>
            <a:br>
              <a:rPr lang="fi-FI" sz="2800" dirty="0">
                <a:latin typeface="+mn-lt"/>
              </a:rPr>
            </a:br>
            <a:br>
              <a:rPr lang="fi-FI" sz="2800" dirty="0">
                <a:latin typeface="+mn-lt"/>
              </a:rPr>
            </a:br>
            <a:r>
              <a:rPr lang="fi-FI" sz="2800" b="1" dirty="0">
                <a:latin typeface="+mn-lt"/>
              </a:rPr>
              <a:t>www.rodakorset.fi/anmalan-om-missbruk</a:t>
            </a:r>
            <a:endParaRPr lang="fi-FI" dirty="0"/>
          </a:p>
        </p:txBody>
      </p:sp>
    </p:spTree>
    <p:extLst>
      <p:ext uri="{BB962C8B-B14F-4D97-AF65-F5344CB8AC3E}">
        <p14:creationId xmlns:p14="http://schemas.microsoft.com/office/powerpoint/2010/main" val="3007089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4">
            <a:extLst>
              <a:ext uri="{FF2B5EF4-FFF2-40B4-BE49-F238E27FC236}">
                <a16:creationId xmlns:a16="http://schemas.microsoft.com/office/drawing/2014/main" id="{2849CD51-9733-4963-9433-70922B09D6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7112" y="380844"/>
            <a:ext cx="6136775" cy="6096312"/>
          </a:xfrm>
          <a:prstGeom prst="rect">
            <a:avLst/>
          </a:prstGeom>
          <a:ln>
            <a:noFill/>
          </a:ln>
          <a:effectLst>
            <a:outerShdw blurRad="292100" dist="139700" dir="2700000" algn="tl" rotWithShape="0">
              <a:srgbClr val="333333">
                <a:alpha val="65000"/>
              </a:srgbClr>
            </a:outerShdw>
          </a:effectLst>
        </p:spPr>
      </p:pic>
      <p:pic>
        <p:nvPicPr>
          <p:cNvPr id="13" name="Picture 20">
            <a:extLst>
              <a:ext uri="{FF2B5EF4-FFF2-40B4-BE49-F238E27FC236}">
                <a16:creationId xmlns:a16="http://schemas.microsoft.com/office/drawing/2014/main" id="{5CEBCED2-4F71-4DC0-B1D9-33E4C10CD18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74974" y="786243"/>
            <a:ext cx="4528006" cy="1352009"/>
          </a:xfrm>
          <a:prstGeom prst="rect">
            <a:avLst/>
          </a:prstGeom>
          <a:ln>
            <a:noFill/>
          </a:ln>
          <a:effectLst>
            <a:outerShdw blurRad="292100" dist="139700" dir="2700000" algn="tl" rotWithShape="0">
              <a:srgbClr val="333333">
                <a:alpha val="65000"/>
              </a:srgbClr>
            </a:outerShdw>
          </a:effectLst>
        </p:spPr>
      </p:pic>
      <p:pic>
        <p:nvPicPr>
          <p:cNvPr id="14" name="Picture 11">
            <a:extLst>
              <a:ext uri="{FF2B5EF4-FFF2-40B4-BE49-F238E27FC236}">
                <a16:creationId xmlns:a16="http://schemas.microsoft.com/office/drawing/2014/main" id="{5A65103F-F8DE-4A7D-97C8-20D0A1D8BF1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74974" y="2609122"/>
            <a:ext cx="4528006" cy="1733273"/>
          </a:xfrm>
          <a:prstGeom prst="rect">
            <a:avLst/>
          </a:prstGeom>
          <a:ln>
            <a:noFill/>
          </a:ln>
          <a:effectLst>
            <a:outerShdw blurRad="292100" dist="139700" dir="2700000" algn="tl" rotWithShape="0">
              <a:srgbClr val="333333">
                <a:alpha val="65000"/>
              </a:srgbClr>
            </a:outerShdw>
          </a:effectLst>
        </p:spPr>
      </p:pic>
      <p:pic>
        <p:nvPicPr>
          <p:cNvPr id="15" name="Picture 16">
            <a:extLst>
              <a:ext uri="{FF2B5EF4-FFF2-40B4-BE49-F238E27FC236}">
                <a16:creationId xmlns:a16="http://schemas.microsoft.com/office/drawing/2014/main" id="{2A8F6C10-29EA-4334-A5DF-CADA84C372C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4974" y="4634402"/>
            <a:ext cx="4528006" cy="1477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0820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and person holding a baby&#10;&#10;Description automatically generated">
            <a:extLst>
              <a:ext uri="{FF2B5EF4-FFF2-40B4-BE49-F238E27FC236}">
                <a16:creationId xmlns:a16="http://schemas.microsoft.com/office/drawing/2014/main" id="{0798B794-29AF-C00A-0E7E-A366A629B712}"/>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3941ABAC-0893-C0A2-3B37-7581C2A6E657}"/>
              </a:ext>
            </a:extLst>
          </p:cNvPr>
          <p:cNvSpPr>
            <a:spLocks noGrp="1"/>
          </p:cNvSpPr>
          <p:nvPr>
            <p:ph type="body" sz="quarter" idx="3"/>
          </p:nvPr>
        </p:nvSpPr>
        <p:spPr>
          <a:xfrm>
            <a:off x="6398596" y="594194"/>
            <a:ext cx="5596888" cy="823912"/>
          </a:xfrm>
        </p:spPr>
        <p:txBody>
          <a:bodyPr/>
          <a:lstStyle/>
          <a:p>
            <a:r>
              <a:rPr lang="fi-FI" sz="3200" b="1" dirty="0" err="1"/>
              <a:t>Som</a:t>
            </a:r>
            <a:r>
              <a:rPr lang="fi-FI" sz="3200" b="1" dirty="0"/>
              <a:t> </a:t>
            </a:r>
            <a:r>
              <a:rPr lang="fi-FI" sz="3200" b="1" dirty="0" err="1"/>
              <a:t>frivillig</a:t>
            </a:r>
            <a:r>
              <a:rPr lang="fi-FI" sz="3200" b="1" dirty="0"/>
              <a:t> </a:t>
            </a:r>
            <a:r>
              <a:rPr lang="fi-FI" sz="3200" b="1" dirty="0" err="1"/>
              <a:t>kan</a:t>
            </a:r>
            <a:r>
              <a:rPr lang="fi-FI" sz="3200" b="1" dirty="0"/>
              <a:t> du </a:t>
            </a:r>
            <a:r>
              <a:rPr lang="fi-FI" sz="3200" b="1" dirty="0" err="1"/>
              <a:t>fungera</a:t>
            </a:r>
            <a:endParaRPr lang="fi-FI" sz="3200" b="1" dirty="0"/>
          </a:p>
          <a:p>
            <a:r>
              <a:rPr lang="fi-FI" sz="3200" b="1" dirty="0" err="1"/>
              <a:t>till</a:t>
            </a:r>
            <a:r>
              <a:rPr lang="fi-FI" sz="3200" b="1" dirty="0"/>
              <a:t> </a:t>
            </a:r>
            <a:r>
              <a:rPr lang="fi-FI" sz="3200" b="1" dirty="0" err="1"/>
              <a:t>stöd</a:t>
            </a:r>
            <a:r>
              <a:rPr lang="fi-FI" sz="3200" b="1" dirty="0"/>
              <a:t> </a:t>
            </a:r>
            <a:r>
              <a:rPr lang="fi-FI" sz="3200" b="1" dirty="0" err="1"/>
              <a:t>och</a:t>
            </a:r>
            <a:r>
              <a:rPr lang="fi-FI" sz="3200" b="1" dirty="0"/>
              <a:t> </a:t>
            </a:r>
            <a:r>
              <a:rPr lang="fi-FI" sz="3200" b="1" dirty="0" err="1"/>
              <a:t>hjälp</a:t>
            </a:r>
            <a:r>
              <a:rPr lang="fi-FI" sz="3200" b="1" dirty="0"/>
              <a:t> för </a:t>
            </a:r>
            <a:r>
              <a:rPr lang="fi-FI" sz="3200" b="1" dirty="0" err="1"/>
              <a:t>någon</a:t>
            </a:r>
            <a:endParaRPr lang="fi-FI" dirty="0"/>
          </a:p>
        </p:txBody>
      </p:sp>
      <p:sp>
        <p:nvSpPr>
          <p:cNvPr id="3" name="Text Placeholder 2">
            <a:extLst>
              <a:ext uri="{FF2B5EF4-FFF2-40B4-BE49-F238E27FC236}">
                <a16:creationId xmlns:a16="http://schemas.microsoft.com/office/drawing/2014/main" id="{2F293CA3-915F-175D-B9F4-3C5C79C2D584}"/>
              </a:ext>
            </a:extLst>
          </p:cNvPr>
          <p:cNvSpPr>
            <a:spLocks noGrp="1"/>
          </p:cNvSpPr>
          <p:nvPr>
            <p:ph type="body" sz="quarter" idx="16"/>
          </p:nvPr>
        </p:nvSpPr>
        <p:spPr>
          <a:xfrm>
            <a:off x="7002684" y="1913405"/>
            <a:ext cx="4578306" cy="4244327"/>
          </a:xfrm>
        </p:spPr>
        <p:txBody>
          <a:bodyPr/>
          <a:lstStyle/>
          <a:p>
            <a:pPr lvl="0"/>
            <a:r>
              <a:rPr lang="fi-FI" sz="1600" dirty="0"/>
              <a:t>De </a:t>
            </a:r>
            <a:r>
              <a:rPr lang="fi-FI" sz="1600" dirty="0" err="1"/>
              <a:t>ungas</a:t>
            </a:r>
            <a:r>
              <a:rPr lang="fi-FI" sz="1600" dirty="0"/>
              <a:t> </a:t>
            </a:r>
            <a:r>
              <a:rPr lang="fi-FI" sz="1600" dirty="0" err="1"/>
              <a:t>skyddshus</a:t>
            </a:r>
            <a:endParaRPr lang="fi-FI" sz="1600" dirty="0"/>
          </a:p>
          <a:p>
            <a:pPr lvl="0"/>
            <a:r>
              <a:rPr lang="fi-FI" sz="1600" dirty="0" err="1"/>
              <a:t>Fängelsebesökare</a:t>
            </a:r>
            <a:endParaRPr lang="fi-FI" sz="1600" dirty="0"/>
          </a:p>
          <a:p>
            <a:pPr lvl="0"/>
            <a:r>
              <a:rPr lang="fi-FI" sz="1600" dirty="0" err="1"/>
              <a:t>Stöd</a:t>
            </a:r>
            <a:r>
              <a:rPr lang="fi-FI" sz="1600" dirty="0"/>
              <a:t> för </a:t>
            </a:r>
            <a:r>
              <a:rPr lang="fi-FI" sz="1600" dirty="0" err="1"/>
              <a:t>invandrare</a:t>
            </a:r>
            <a:endParaRPr lang="fi-FI" sz="1600" dirty="0"/>
          </a:p>
          <a:p>
            <a:pPr lvl="0"/>
            <a:r>
              <a:rPr lang="fi-FI" sz="1600" dirty="0" err="1"/>
              <a:t>Vänverksamhet</a:t>
            </a:r>
            <a:endParaRPr lang="fi-FI" sz="1600" dirty="0"/>
          </a:p>
          <a:p>
            <a:pPr lvl="0"/>
            <a:r>
              <a:rPr lang="fi-FI" sz="1600" dirty="0" err="1"/>
              <a:t>Pluspunkt</a:t>
            </a:r>
            <a:r>
              <a:rPr lang="fi-FI" sz="1600" dirty="0"/>
              <a:t> </a:t>
            </a:r>
            <a:r>
              <a:rPr lang="fi-FI" sz="1600" dirty="0" err="1"/>
              <a:t>och</a:t>
            </a:r>
            <a:r>
              <a:rPr lang="fi-FI" sz="1600" dirty="0"/>
              <a:t> </a:t>
            </a:r>
            <a:r>
              <a:rPr lang="fi-FI" sz="1600" dirty="0" err="1"/>
              <a:t>Hälsopunkt</a:t>
            </a:r>
            <a:endParaRPr lang="fi-FI" sz="1600" dirty="0"/>
          </a:p>
          <a:p>
            <a:pPr lvl="0"/>
            <a:r>
              <a:rPr lang="fi-FI" sz="1600" dirty="0" err="1"/>
              <a:t>Mathjälp</a:t>
            </a:r>
            <a:endParaRPr lang="fi-FI" sz="1600" dirty="0"/>
          </a:p>
          <a:p>
            <a:pPr lvl="0"/>
            <a:r>
              <a:rPr lang="fi-FI" sz="1600" dirty="0" err="1"/>
              <a:t>Rusmedelsarbete</a:t>
            </a:r>
            <a:endParaRPr lang="fi-FI" sz="1600" dirty="0"/>
          </a:p>
          <a:p>
            <a:pPr lvl="0"/>
            <a:r>
              <a:rPr lang="fi-FI" sz="1600" dirty="0" err="1"/>
              <a:t>Arbete</a:t>
            </a:r>
            <a:r>
              <a:rPr lang="fi-FI" sz="1600" dirty="0"/>
              <a:t> </a:t>
            </a:r>
            <a:r>
              <a:rPr lang="fi-FI" sz="1600" dirty="0" err="1"/>
              <a:t>med</a:t>
            </a:r>
            <a:r>
              <a:rPr lang="fi-FI" sz="1600" dirty="0"/>
              <a:t> </a:t>
            </a:r>
            <a:r>
              <a:rPr lang="fi-FI" sz="1600" dirty="0" err="1"/>
              <a:t>sexualhälsa</a:t>
            </a:r>
            <a:endParaRPr lang="fi-FI" sz="1600" dirty="0"/>
          </a:p>
          <a:p>
            <a:pPr lvl="0"/>
            <a:r>
              <a:rPr lang="fi-FI" sz="1600" dirty="0" err="1"/>
              <a:t>Första</a:t>
            </a:r>
            <a:r>
              <a:rPr lang="fi-FI" sz="1600" dirty="0"/>
              <a:t> </a:t>
            </a:r>
            <a:r>
              <a:rPr lang="fi-FI" sz="1600" dirty="0" err="1"/>
              <a:t>hjälpen</a:t>
            </a:r>
            <a:r>
              <a:rPr lang="fi-FI" sz="1600" dirty="0"/>
              <a:t>-jour</a:t>
            </a:r>
          </a:p>
          <a:p>
            <a:pPr lvl="0"/>
            <a:r>
              <a:rPr lang="fi-FI" sz="1600" dirty="0" err="1"/>
              <a:t>Psykiskt</a:t>
            </a:r>
            <a:r>
              <a:rPr lang="fi-FI" sz="1600" dirty="0"/>
              <a:t> </a:t>
            </a:r>
            <a:r>
              <a:rPr lang="fi-FI" sz="1600" dirty="0" err="1"/>
              <a:t>stöd</a:t>
            </a:r>
            <a:endParaRPr lang="fi-FI" dirty="0"/>
          </a:p>
        </p:txBody>
      </p:sp>
      <p:sp>
        <p:nvSpPr>
          <p:cNvPr id="4" name="TextBox 3">
            <a:extLst>
              <a:ext uri="{FF2B5EF4-FFF2-40B4-BE49-F238E27FC236}">
                <a16:creationId xmlns:a16="http://schemas.microsoft.com/office/drawing/2014/main" id="{E137489F-8D26-99DA-200D-E7D039BDD2FA}"/>
              </a:ext>
            </a:extLst>
          </p:cNvPr>
          <p:cNvSpPr txBox="1"/>
          <p:nvPr/>
        </p:nvSpPr>
        <p:spPr>
          <a:xfrm>
            <a:off x="6095999" y="6589478"/>
            <a:ext cx="1090247" cy="261610"/>
          </a:xfrm>
          <a:prstGeom prst="rect">
            <a:avLst/>
          </a:prstGeom>
          <a:noFill/>
        </p:spPr>
        <p:txBody>
          <a:bodyPr wrap="square" rtlCol="0">
            <a:spAutoFit/>
          </a:bodyPr>
          <a:lstStyle/>
          <a:p>
            <a:r>
              <a:rPr lang="fi-FI" sz="1100" dirty="0"/>
              <a:t>Foto: Suvi Elo</a:t>
            </a:r>
            <a:endParaRPr lang="fi-FI" dirty="0"/>
          </a:p>
        </p:txBody>
      </p:sp>
    </p:spTree>
    <p:extLst>
      <p:ext uri="{BB962C8B-B14F-4D97-AF65-F5344CB8AC3E}">
        <p14:creationId xmlns:p14="http://schemas.microsoft.com/office/powerpoint/2010/main" val="4178317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sitting at a table&#10;&#10;Description automatically generated">
            <a:extLst>
              <a:ext uri="{FF2B5EF4-FFF2-40B4-BE49-F238E27FC236}">
                <a16:creationId xmlns:a16="http://schemas.microsoft.com/office/drawing/2014/main" id="{DAB0A13A-05F2-37D0-D398-586AB6993EC6}"/>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56546B53-C8B6-57EC-8EEE-487D895E57C9}"/>
              </a:ext>
            </a:extLst>
          </p:cNvPr>
          <p:cNvSpPr>
            <a:spLocks noGrp="1"/>
          </p:cNvSpPr>
          <p:nvPr>
            <p:ph type="body" sz="quarter" idx="3"/>
          </p:nvPr>
        </p:nvSpPr>
        <p:spPr/>
        <p:txBody>
          <a:bodyPr/>
          <a:lstStyle/>
          <a:p>
            <a:r>
              <a:rPr lang="fi-FI" b="1" dirty="0"/>
              <a:t>I </a:t>
            </a:r>
            <a:r>
              <a:rPr lang="fi-FI" b="1" dirty="0" err="1"/>
              <a:t>grupp</a:t>
            </a:r>
            <a:endParaRPr lang="fi-FI" dirty="0"/>
          </a:p>
        </p:txBody>
      </p:sp>
      <p:sp>
        <p:nvSpPr>
          <p:cNvPr id="3" name="Text Placeholder 2">
            <a:extLst>
              <a:ext uri="{FF2B5EF4-FFF2-40B4-BE49-F238E27FC236}">
                <a16:creationId xmlns:a16="http://schemas.microsoft.com/office/drawing/2014/main" id="{F1BCD33B-C76B-278F-355E-8334EFEF8C71}"/>
              </a:ext>
            </a:extLst>
          </p:cNvPr>
          <p:cNvSpPr>
            <a:spLocks noGrp="1"/>
          </p:cNvSpPr>
          <p:nvPr>
            <p:ph type="body" sz="quarter" idx="16"/>
          </p:nvPr>
        </p:nvSpPr>
        <p:spPr/>
        <p:txBody>
          <a:bodyPr/>
          <a:lstStyle/>
          <a:p>
            <a:pPr lvl="0"/>
            <a:r>
              <a:rPr lang="fi-FI" dirty="0" err="1"/>
              <a:t>Vänklubbar</a:t>
            </a:r>
            <a:endParaRPr lang="fi-FI" dirty="0"/>
          </a:p>
          <a:p>
            <a:pPr lvl="0"/>
            <a:r>
              <a:rPr lang="fi-FI" dirty="0" err="1"/>
              <a:t>Första</a:t>
            </a:r>
            <a:r>
              <a:rPr lang="fi-FI" dirty="0"/>
              <a:t> </a:t>
            </a:r>
            <a:r>
              <a:rPr lang="fi-FI" dirty="0" err="1"/>
              <a:t>hjälpen-grupper</a:t>
            </a:r>
            <a:endParaRPr lang="fi-FI" dirty="0"/>
          </a:p>
          <a:p>
            <a:pPr lvl="0"/>
            <a:r>
              <a:rPr lang="fi-FI" dirty="0" err="1"/>
              <a:t>Språkklubbar</a:t>
            </a:r>
            <a:endParaRPr lang="fi-FI" dirty="0"/>
          </a:p>
          <a:p>
            <a:pPr lvl="0"/>
            <a:r>
              <a:rPr lang="fi-FI" dirty="0" err="1"/>
              <a:t>Reddie</a:t>
            </a:r>
            <a:r>
              <a:rPr lang="fi-FI" dirty="0"/>
              <a:t> </a:t>
            </a:r>
            <a:r>
              <a:rPr lang="fi-FI" dirty="0" err="1"/>
              <a:t>Kids</a:t>
            </a:r>
            <a:r>
              <a:rPr lang="fi-FI" dirty="0"/>
              <a:t> - </a:t>
            </a:r>
            <a:r>
              <a:rPr lang="fi-FI" dirty="0" err="1"/>
              <a:t>barnklubbar</a:t>
            </a:r>
            <a:endParaRPr lang="fi-FI" dirty="0"/>
          </a:p>
          <a:p>
            <a:pPr lvl="0"/>
            <a:r>
              <a:rPr lang="fi-FI" dirty="0" err="1"/>
              <a:t>Grupper</a:t>
            </a:r>
            <a:r>
              <a:rPr lang="fi-FI" dirty="0"/>
              <a:t> </a:t>
            </a:r>
            <a:r>
              <a:rPr lang="fi-FI" dirty="0" err="1"/>
              <a:t>som</a:t>
            </a:r>
            <a:r>
              <a:rPr lang="fi-FI" dirty="0"/>
              <a:t> </a:t>
            </a:r>
            <a:r>
              <a:rPr lang="fi-FI" dirty="0" err="1"/>
              <a:t>arbetar</a:t>
            </a:r>
            <a:r>
              <a:rPr lang="fi-FI" dirty="0"/>
              <a:t> </a:t>
            </a:r>
            <a:r>
              <a:rPr lang="fi-FI" dirty="0" err="1"/>
              <a:t>med</a:t>
            </a:r>
            <a:r>
              <a:rPr lang="fi-FI" dirty="0"/>
              <a:t> </a:t>
            </a:r>
            <a:r>
              <a:rPr lang="fi-FI" dirty="0" err="1"/>
              <a:t>rusmedelsarbete</a:t>
            </a:r>
            <a:endParaRPr lang="fi-FI" dirty="0"/>
          </a:p>
          <a:p>
            <a:pPr lvl="0"/>
            <a:r>
              <a:rPr lang="fi-FI" dirty="0" err="1"/>
              <a:t>Grupper</a:t>
            </a:r>
            <a:r>
              <a:rPr lang="fi-FI" dirty="0"/>
              <a:t> </a:t>
            </a:r>
            <a:r>
              <a:rPr lang="fi-FI" dirty="0" err="1"/>
              <a:t>inom</a:t>
            </a:r>
            <a:r>
              <a:rPr lang="fi-FI" dirty="0"/>
              <a:t> </a:t>
            </a:r>
            <a:r>
              <a:rPr lang="fi-FI" dirty="0" err="1"/>
              <a:t>första</a:t>
            </a:r>
            <a:r>
              <a:rPr lang="fi-FI" dirty="0"/>
              <a:t> </a:t>
            </a:r>
            <a:r>
              <a:rPr lang="fi-FI" dirty="0" err="1"/>
              <a:t>omsorg</a:t>
            </a:r>
            <a:endParaRPr lang="fi-FI" dirty="0"/>
          </a:p>
          <a:p>
            <a:endParaRPr lang="fi-FI" dirty="0"/>
          </a:p>
        </p:txBody>
      </p:sp>
      <p:sp>
        <p:nvSpPr>
          <p:cNvPr id="4" name="TextBox 3">
            <a:extLst>
              <a:ext uri="{FF2B5EF4-FFF2-40B4-BE49-F238E27FC236}">
                <a16:creationId xmlns:a16="http://schemas.microsoft.com/office/drawing/2014/main" id="{70BD3971-8504-DAF6-FEE0-441D45B6E056}"/>
              </a:ext>
            </a:extLst>
          </p:cNvPr>
          <p:cNvSpPr txBox="1"/>
          <p:nvPr/>
        </p:nvSpPr>
        <p:spPr>
          <a:xfrm>
            <a:off x="6095999" y="6589478"/>
            <a:ext cx="1090247" cy="261610"/>
          </a:xfrm>
          <a:prstGeom prst="rect">
            <a:avLst/>
          </a:prstGeom>
          <a:noFill/>
        </p:spPr>
        <p:txBody>
          <a:bodyPr wrap="square" rtlCol="0">
            <a:spAutoFit/>
          </a:bodyPr>
          <a:lstStyle/>
          <a:p>
            <a:r>
              <a:rPr lang="fi-FI" sz="1100" dirty="0"/>
              <a:t>Foto: Suvi Elo</a:t>
            </a:r>
            <a:endParaRPr lang="fi-FI" dirty="0"/>
          </a:p>
        </p:txBody>
      </p:sp>
    </p:spTree>
    <p:extLst>
      <p:ext uri="{BB962C8B-B14F-4D97-AF65-F5344CB8AC3E}">
        <p14:creationId xmlns:p14="http://schemas.microsoft.com/office/powerpoint/2010/main" val="1908128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4C7458-8C39-FC24-6620-8C42C99FD23B}"/>
              </a:ext>
            </a:extLst>
          </p:cNvPr>
          <p:cNvSpPr>
            <a:spLocks noGrp="1"/>
          </p:cNvSpPr>
          <p:nvPr>
            <p:ph type="body" sz="quarter" idx="3"/>
          </p:nvPr>
        </p:nvSpPr>
        <p:spPr/>
        <p:txBody>
          <a:bodyPr/>
          <a:lstStyle/>
          <a:p>
            <a:r>
              <a:rPr lang="fi-FI" b="1" dirty="0" err="1"/>
              <a:t>Nu</a:t>
            </a:r>
            <a:r>
              <a:rPr lang="fi-FI" b="1" dirty="0"/>
              <a:t> </a:t>
            </a:r>
            <a:r>
              <a:rPr lang="fi-FI" b="1" dirty="0" err="1"/>
              <a:t>som</a:t>
            </a:r>
            <a:r>
              <a:rPr lang="fi-FI" b="1" dirty="0"/>
              <a:t> </a:t>
            </a:r>
            <a:r>
              <a:rPr lang="fi-FI" b="1" dirty="0" err="1"/>
              <a:t>då</a:t>
            </a:r>
            <a:endParaRPr lang="fi-FI" dirty="0"/>
          </a:p>
        </p:txBody>
      </p:sp>
      <p:sp>
        <p:nvSpPr>
          <p:cNvPr id="3" name="Text Placeholder 2">
            <a:extLst>
              <a:ext uri="{FF2B5EF4-FFF2-40B4-BE49-F238E27FC236}">
                <a16:creationId xmlns:a16="http://schemas.microsoft.com/office/drawing/2014/main" id="{EA8C1049-07DA-8FC4-8E8D-957F68467418}"/>
              </a:ext>
            </a:extLst>
          </p:cNvPr>
          <p:cNvSpPr>
            <a:spLocks noGrp="1"/>
          </p:cNvSpPr>
          <p:nvPr>
            <p:ph type="body" sz="quarter" idx="16"/>
          </p:nvPr>
        </p:nvSpPr>
        <p:spPr/>
        <p:txBody>
          <a:bodyPr/>
          <a:lstStyle/>
          <a:p>
            <a:pPr lvl="0"/>
            <a:r>
              <a:rPr lang="fi-FI" dirty="0" err="1"/>
              <a:t>Insamlingar</a:t>
            </a:r>
            <a:endParaRPr lang="fi-FI" dirty="0"/>
          </a:p>
          <a:p>
            <a:pPr lvl="0"/>
            <a:r>
              <a:rPr lang="fi-FI" dirty="0" err="1"/>
              <a:t>Vid</a:t>
            </a:r>
            <a:r>
              <a:rPr lang="fi-FI" dirty="0"/>
              <a:t> </a:t>
            </a:r>
            <a:r>
              <a:rPr lang="fi-FI" dirty="0" err="1"/>
              <a:t>presentationsbås</a:t>
            </a:r>
            <a:r>
              <a:rPr lang="fi-FI" dirty="0"/>
              <a:t> </a:t>
            </a:r>
            <a:r>
              <a:rPr lang="fi-FI" dirty="0" err="1"/>
              <a:t>på</a:t>
            </a:r>
            <a:r>
              <a:rPr lang="fi-FI" dirty="0"/>
              <a:t> </a:t>
            </a:r>
            <a:r>
              <a:rPr lang="fi-FI" dirty="0" err="1"/>
              <a:t>mässor</a:t>
            </a:r>
            <a:r>
              <a:rPr lang="fi-FI" dirty="0"/>
              <a:t> </a:t>
            </a:r>
          </a:p>
          <a:p>
            <a:pPr lvl="0"/>
            <a:r>
              <a:rPr lang="fi-FI" dirty="0" err="1"/>
              <a:t>Kampanjer</a:t>
            </a:r>
            <a:endParaRPr lang="fi-FI" dirty="0"/>
          </a:p>
          <a:p>
            <a:pPr lvl="0"/>
            <a:r>
              <a:rPr lang="fi-FI" dirty="0" err="1"/>
              <a:t>Blodgivningstillfällen</a:t>
            </a:r>
            <a:r>
              <a:rPr lang="fi-FI" dirty="0"/>
              <a:t> </a:t>
            </a:r>
            <a:r>
              <a:rPr lang="fi-FI" dirty="0" err="1"/>
              <a:t>som</a:t>
            </a:r>
            <a:r>
              <a:rPr lang="fi-FI" dirty="0"/>
              <a:t> </a:t>
            </a:r>
            <a:r>
              <a:rPr lang="fi-FI" dirty="0" err="1"/>
              <a:t>bakgrundshjälp</a:t>
            </a:r>
            <a:endParaRPr lang="fi-FI" dirty="0"/>
          </a:p>
          <a:p>
            <a:pPr lvl="0"/>
            <a:r>
              <a:rPr lang="fi-FI" dirty="0" err="1"/>
              <a:t>Övriga</a:t>
            </a:r>
            <a:r>
              <a:rPr lang="fi-FI" dirty="0"/>
              <a:t> </a:t>
            </a:r>
            <a:r>
              <a:rPr lang="fi-FI" dirty="0" err="1"/>
              <a:t>tillställningar</a:t>
            </a:r>
            <a:r>
              <a:rPr lang="fi-FI" dirty="0"/>
              <a:t> </a:t>
            </a:r>
            <a:r>
              <a:rPr lang="fi-FI" dirty="0" err="1"/>
              <a:t>och</a:t>
            </a:r>
            <a:r>
              <a:rPr lang="fi-FI" dirty="0"/>
              <a:t> </a:t>
            </a:r>
            <a:r>
              <a:rPr lang="fi-FI" dirty="0" err="1"/>
              <a:t>evenemang</a:t>
            </a:r>
            <a:endParaRPr lang="fi-FI" dirty="0"/>
          </a:p>
          <a:p>
            <a:endParaRPr lang="fi-FI" dirty="0"/>
          </a:p>
        </p:txBody>
      </p:sp>
      <p:pic>
        <p:nvPicPr>
          <p:cNvPr id="9" name="Picture Placeholder 8" descr="A person handing a box to a person">
            <a:extLst>
              <a:ext uri="{FF2B5EF4-FFF2-40B4-BE49-F238E27FC236}">
                <a16:creationId xmlns:a16="http://schemas.microsoft.com/office/drawing/2014/main" id="{1E440085-A9C9-F10B-E550-08B9D1A58EF8}"/>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AEA7A320-DED0-60B1-B2CF-BC44B3F3E855}"/>
              </a:ext>
            </a:extLst>
          </p:cNvPr>
          <p:cNvSpPr txBox="1"/>
          <p:nvPr/>
        </p:nvSpPr>
        <p:spPr>
          <a:xfrm>
            <a:off x="6096000" y="6533147"/>
            <a:ext cx="1471863" cy="261610"/>
          </a:xfrm>
          <a:prstGeom prst="rect">
            <a:avLst/>
          </a:prstGeom>
          <a:noFill/>
        </p:spPr>
        <p:txBody>
          <a:bodyPr wrap="square" rtlCol="0">
            <a:spAutoFit/>
          </a:bodyPr>
          <a:lstStyle/>
          <a:p>
            <a:r>
              <a:rPr lang="fi-FI" sz="1100" dirty="0"/>
              <a:t>Foto: Joonas Brandt</a:t>
            </a:r>
          </a:p>
        </p:txBody>
      </p:sp>
    </p:spTree>
    <p:extLst>
      <p:ext uri="{BB962C8B-B14F-4D97-AF65-F5344CB8AC3E}">
        <p14:creationId xmlns:p14="http://schemas.microsoft.com/office/powerpoint/2010/main" val="1274899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typing on a computer&#10;&#10;Description automatically generated">
            <a:extLst>
              <a:ext uri="{FF2B5EF4-FFF2-40B4-BE49-F238E27FC236}">
                <a16:creationId xmlns:a16="http://schemas.microsoft.com/office/drawing/2014/main" id="{F4537E3F-B0E2-943C-57A5-E5391260FDB4}"/>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FD58B068-7E96-A91C-C4AF-A6E6E756A905}"/>
              </a:ext>
            </a:extLst>
          </p:cNvPr>
          <p:cNvSpPr>
            <a:spLocks noGrp="1"/>
          </p:cNvSpPr>
          <p:nvPr>
            <p:ph type="body" sz="quarter" idx="3"/>
          </p:nvPr>
        </p:nvSpPr>
        <p:spPr/>
        <p:txBody>
          <a:bodyPr/>
          <a:lstStyle/>
          <a:p>
            <a:r>
              <a:rPr lang="fi-FI" b="1" dirty="0"/>
              <a:t>Via </a:t>
            </a:r>
            <a:r>
              <a:rPr lang="fi-FI" b="1" dirty="0" err="1"/>
              <a:t>nätet</a:t>
            </a:r>
            <a:endParaRPr lang="fi-FI" dirty="0"/>
          </a:p>
        </p:txBody>
      </p:sp>
      <p:sp>
        <p:nvSpPr>
          <p:cNvPr id="3" name="Text Placeholder 2">
            <a:extLst>
              <a:ext uri="{FF2B5EF4-FFF2-40B4-BE49-F238E27FC236}">
                <a16:creationId xmlns:a16="http://schemas.microsoft.com/office/drawing/2014/main" id="{62B1105B-C275-CD5C-5B4F-E6F6A9482FBF}"/>
              </a:ext>
            </a:extLst>
          </p:cNvPr>
          <p:cNvSpPr>
            <a:spLocks noGrp="1"/>
          </p:cNvSpPr>
          <p:nvPr>
            <p:ph type="body" sz="quarter" idx="16"/>
          </p:nvPr>
        </p:nvSpPr>
        <p:spPr/>
        <p:txBody>
          <a:bodyPr/>
          <a:lstStyle/>
          <a:p>
            <a:r>
              <a:rPr lang="fi-FI" dirty="0" err="1"/>
              <a:t>Kommunikationsfrivillig</a:t>
            </a:r>
            <a:endParaRPr lang="fi-FI" dirty="0"/>
          </a:p>
          <a:p>
            <a:r>
              <a:rPr lang="fi-FI" dirty="0" err="1"/>
              <a:t>Krischat</a:t>
            </a:r>
            <a:endParaRPr lang="fi-FI" dirty="0"/>
          </a:p>
          <a:p>
            <a:r>
              <a:rPr lang="fi-FI" dirty="0"/>
              <a:t>Sekaisin-chat</a:t>
            </a:r>
          </a:p>
          <a:p>
            <a:r>
              <a:rPr lang="fi-FI" dirty="0" err="1"/>
              <a:t>Digifadder</a:t>
            </a:r>
            <a:endParaRPr lang="fi-FI" dirty="0"/>
          </a:p>
          <a:p>
            <a:r>
              <a:rPr lang="fi-FI" dirty="0" err="1"/>
              <a:t>Vänverksamhet</a:t>
            </a:r>
            <a:r>
              <a:rPr lang="fi-FI" dirty="0"/>
              <a:t> </a:t>
            </a:r>
            <a:r>
              <a:rPr lang="fi-FI" dirty="0" err="1"/>
              <a:t>över</a:t>
            </a:r>
            <a:r>
              <a:rPr lang="fi-FI" dirty="0"/>
              <a:t> </a:t>
            </a:r>
            <a:r>
              <a:rPr lang="fi-FI" dirty="0" err="1"/>
              <a:t>nätet</a:t>
            </a:r>
            <a:endParaRPr lang="fi-FI" dirty="0"/>
          </a:p>
        </p:txBody>
      </p:sp>
      <p:sp>
        <p:nvSpPr>
          <p:cNvPr id="4" name="TextBox 3">
            <a:extLst>
              <a:ext uri="{FF2B5EF4-FFF2-40B4-BE49-F238E27FC236}">
                <a16:creationId xmlns:a16="http://schemas.microsoft.com/office/drawing/2014/main" id="{9375036C-484B-E2B5-7DC4-6FAADB89F81B}"/>
              </a:ext>
            </a:extLst>
          </p:cNvPr>
          <p:cNvSpPr txBox="1"/>
          <p:nvPr/>
        </p:nvSpPr>
        <p:spPr>
          <a:xfrm>
            <a:off x="6096000" y="6566329"/>
            <a:ext cx="1371600" cy="261610"/>
          </a:xfrm>
          <a:prstGeom prst="rect">
            <a:avLst/>
          </a:prstGeom>
          <a:noFill/>
        </p:spPr>
        <p:txBody>
          <a:bodyPr wrap="square" rtlCol="0">
            <a:spAutoFit/>
          </a:bodyPr>
          <a:lstStyle/>
          <a:p>
            <a:r>
              <a:rPr lang="fi-FI" sz="1100" dirty="0"/>
              <a:t>Foto: Jukka Erätuli</a:t>
            </a:r>
          </a:p>
        </p:txBody>
      </p:sp>
    </p:spTree>
    <p:extLst>
      <p:ext uri="{BB962C8B-B14F-4D97-AF65-F5344CB8AC3E}">
        <p14:creationId xmlns:p14="http://schemas.microsoft.com/office/powerpoint/2010/main" val="2819513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Women sitting on a couch looking at a computer&#10;&#10;Description automatically generated">
            <a:extLst>
              <a:ext uri="{FF2B5EF4-FFF2-40B4-BE49-F238E27FC236}">
                <a16:creationId xmlns:a16="http://schemas.microsoft.com/office/drawing/2014/main" id="{0A1818D6-6A69-924C-345E-341E1F7EB3B7}"/>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481BC0FA-FC31-2E3C-32F7-DCFD556ED335}"/>
              </a:ext>
            </a:extLst>
          </p:cNvPr>
          <p:cNvSpPr>
            <a:spLocks noGrp="1"/>
          </p:cNvSpPr>
          <p:nvPr>
            <p:ph type="body" sz="quarter" idx="3"/>
          </p:nvPr>
        </p:nvSpPr>
        <p:spPr/>
        <p:txBody>
          <a:bodyPr/>
          <a:lstStyle/>
          <a:p>
            <a:r>
              <a:rPr lang="fi-FI" b="1" dirty="0" err="1"/>
              <a:t>Som</a:t>
            </a:r>
            <a:r>
              <a:rPr lang="fi-FI" b="1" dirty="0"/>
              <a:t> </a:t>
            </a:r>
            <a:r>
              <a:rPr lang="fi-FI" b="1" dirty="0" err="1"/>
              <a:t>påverkare</a:t>
            </a:r>
            <a:endParaRPr lang="fi-FI" dirty="0"/>
          </a:p>
        </p:txBody>
      </p:sp>
      <p:sp>
        <p:nvSpPr>
          <p:cNvPr id="3" name="Text Placeholder 2">
            <a:extLst>
              <a:ext uri="{FF2B5EF4-FFF2-40B4-BE49-F238E27FC236}">
                <a16:creationId xmlns:a16="http://schemas.microsoft.com/office/drawing/2014/main" id="{D55021CB-572E-A47C-2C07-B831EEF53D7F}"/>
              </a:ext>
            </a:extLst>
          </p:cNvPr>
          <p:cNvSpPr>
            <a:spLocks noGrp="1"/>
          </p:cNvSpPr>
          <p:nvPr>
            <p:ph type="body" sz="quarter" idx="16"/>
          </p:nvPr>
        </p:nvSpPr>
        <p:spPr/>
        <p:txBody>
          <a:bodyPr/>
          <a:lstStyle/>
          <a:p>
            <a:pPr lvl="0"/>
            <a:r>
              <a:rPr lang="fi-FI" dirty="0" err="1"/>
              <a:t>Förtroendeuppdrag</a:t>
            </a:r>
            <a:endParaRPr lang="fi-FI" dirty="0"/>
          </a:p>
          <a:p>
            <a:pPr lvl="0"/>
            <a:r>
              <a:rPr lang="fi-FI" dirty="0" err="1"/>
              <a:t>Sociala</a:t>
            </a:r>
            <a:r>
              <a:rPr lang="fi-FI" dirty="0"/>
              <a:t> media-</a:t>
            </a:r>
            <a:r>
              <a:rPr lang="fi-FI" dirty="0" err="1"/>
              <a:t>ambassadör</a:t>
            </a:r>
            <a:endParaRPr lang="fi-FI" dirty="0"/>
          </a:p>
          <a:p>
            <a:pPr lvl="0"/>
            <a:r>
              <a:rPr lang="fi-FI" dirty="0" err="1"/>
              <a:t>Avdelningens</a:t>
            </a:r>
            <a:r>
              <a:rPr lang="fi-FI" dirty="0"/>
              <a:t> </a:t>
            </a:r>
            <a:r>
              <a:rPr lang="fi-FI" dirty="0" err="1"/>
              <a:t>höst</a:t>
            </a:r>
            <a:r>
              <a:rPr lang="fi-FI" dirty="0"/>
              <a:t>- </a:t>
            </a:r>
            <a:r>
              <a:rPr lang="fi-FI" dirty="0" err="1"/>
              <a:t>och</a:t>
            </a:r>
            <a:r>
              <a:rPr lang="fi-FI" dirty="0"/>
              <a:t> </a:t>
            </a:r>
            <a:r>
              <a:rPr lang="fi-FI" dirty="0" err="1"/>
              <a:t>vårmöten</a:t>
            </a:r>
            <a:r>
              <a:rPr lang="fi-FI" dirty="0"/>
              <a:t> </a:t>
            </a:r>
          </a:p>
          <a:p>
            <a:pPr lvl="0"/>
            <a:r>
              <a:rPr lang="fi-FI" dirty="0" err="1"/>
              <a:t>Genom</a:t>
            </a:r>
            <a:r>
              <a:rPr lang="fi-FI" dirty="0"/>
              <a:t> </a:t>
            </a:r>
            <a:r>
              <a:rPr lang="fi-FI" dirty="0" err="1"/>
              <a:t>att</a:t>
            </a:r>
            <a:r>
              <a:rPr lang="fi-FI" dirty="0"/>
              <a:t> vara </a:t>
            </a:r>
            <a:r>
              <a:rPr lang="fi-FI" dirty="0" err="1"/>
              <a:t>med</a:t>
            </a:r>
            <a:r>
              <a:rPr lang="fi-FI" dirty="0"/>
              <a:t> i </a:t>
            </a:r>
            <a:r>
              <a:rPr lang="fi-FI" dirty="0" err="1"/>
              <a:t>verksamheten</a:t>
            </a:r>
            <a:endParaRPr lang="fi-FI" dirty="0"/>
          </a:p>
          <a:p>
            <a:endParaRPr lang="fi-FI" dirty="0"/>
          </a:p>
        </p:txBody>
      </p:sp>
      <p:sp>
        <p:nvSpPr>
          <p:cNvPr id="4" name="TextBox 3">
            <a:extLst>
              <a:ext uri="{FF2B5EF4-FFF2-40B4-BE49-F238E27FC236}">
                <a16:creationId xmlns:a16="http://schemas.microsoft.com/office/drawing/2014/main" id="{D790A463-8EBE-CA3E-7E60-1BA7F8ED7790}"/>
              </a:ext>
            </a:extLst>
          </p:cNvPr>
          <p:cNvSpPr txBox="1"/>
          <p:nvPr/>
        </p:nvSpPr>
        <p:spPr>
          <a:xfrm>
            <a:off x="6096000" y="6533147"/>
            <a:ext cx="1471863" cy="261610"/>
          </a:xfrm>
          <a:prstGeom prst="rect">
            <a:avLst/>
          </a:prstGeom>
          <a:noFill/>
        </p:spPr>
        <p:txBody>
          <a:bodyPr wrap="square" rtlCol="0">
            <a:spAutoFit/>
          </a:bodyPr>
          <a:lstStyle/>
          <a:p>
            <a:r>
              <a:rPr lang="fi-FI" sz="1100" dirty="0"/>
              <a:t>Foto: Joonas Brandt</a:t>
            </a:r>
          </a:p>
        </p:txBody>
      </p:sp>
    </p:spTree>
    <p:extLst>
      <p:ext uri="{BB962C8B-B14F-4D97-AF65-F5344CB8AC3E}">
        <p14:creationId xmlns:p14="http://schemas.microsoft.com/office/powerpoint/2010/main" val="751081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anding a red cross to a person&#10;&#10;Description automatically generated">
            <a:extLst>
              <a:ext uri="{FF2B5EF4-FFF2-40B4-BE49-F238E27FC236}">
                <a16:creationId xmlns:a16="http://schemas.microsoft.com/office/drawing/2014/main" id="{27644D5C-4E4E-2F1A-6B3F-DB70B1391D06}"/>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375F8AD6-1E1B-51FF-1A44-42FE6D983D92}"/>
              </a:ext>
            </a:extLst>
          </p:cNvPr>
          <p:cNvSpPr>
            <a:spLocks noGrp="1"/>
          </p:cNvSpPr>
          <p:nvPr>
            <p:ph type="body" sz="quarter" idx="3"/>
          </p:nvPr>
        </p:nvSpPr>
        <p:spPr/>
        <p:txBody>
          <a:bodyPr/>
          <a:lstStyle/>
          <a:p>
            <a:r>
              <a:rPr lang="fi-FI" b="1" dirty="0" err="1"/>
              <a:t>Genom</a:t>
            </a:r>
            <a:r>
              <a:rPr lang="fi-FI" b="1" dirty="0"/>
              <a:t> </a:t>
            </a:r>
            <a:r>
              <a:rPr lang="fi-FI" b="1" dirty="0" err="1"/>
              <a:t>donationer</a:t>
            </a:r>
            <a:endParaRPr lang="fi-FI" dirty="0"/>
          </a:p>
        </p:txBody>
      </p:sp>
      <p:sp>
        <p:nvSpPr>
          <p:cNvPr id="3" name="Text Placeholder 2">
            <a:extLst>
              <a:ext uri="{FF2B5EF4-FFF2-40B4-BE49-F238E27FC236}">
                <a16:creationId xmlns:a16="http://schemas.microsoft.com/office/drawing/2014/main" id="{8DC16271-2C9E-FD92-9F1D-40593C0B7668}"/>
              </a:ext>
            </a:extLst>
          </p:cNvPr>
          <p:cNvSpPr>
            <a:spLocks noGrp="1"/>
          </p:cNvSpPr>
          <p:nvPr>
            <p:ph type="body" sz="quarter" idx="16"/>
          </p:nvPr>
        </p:nvSpPr>
        <p:spPr/>
        <p:txBody>
          <a:bodyPr/>
          <a:lstStyle/>
          <a:p>
            <a:pPr lvl="0"/>
            <a:r>
              <a:rPr lang="fi-FI" dirty="0" err="1"/>
              <a:t>Insamlingar</a:t>
            </a:r>
            <a:endParaRPr lang="fi-FI" dirty="0"/>
          </a:p>
          <a:p>
            <a:pPr lvl="0"/>
            <a:r>
              <a:rPr lang="fi-FI" dirty="0" err="1"/>
              <a:t>Månadsgivare</a:t>
            </a:r>
            <a:endParaRPr lang="fi-FI" dirty="0"/>
          </a:p>
          <a:p>
            <a:pPr lvl="0"/>
            <a:r>
              <a:rPr lang="fi-FI" dirty="0" err="1"/>
              <a:t>Blodgivning</a:t>
            </a:r>
            <a:endParaRPr lang="fi-FI" dirty="0"/>
          </a:p>
          <a:p>
            <a:pPr lvl="0"/>
            <a:r>
              <a:rPr lang="fi-FI" dirty="0" err="1"/>
              <a:t>Kund</a:t>
            </a:r>
            <a:r>
              <a:rPr lang="fi-FI" dirty="0"/>
              <a:t> </a:t>
            </a:r>
            <a:r>
              <a:rPr lang="fi-FI" dirty="0" err="1"/>
              <a:t>eller</a:t>
            </a:r>
            <a:r>
              <a:rPr lang="fi-FI" dirty="0"/>
              <a:t> </a:t>
            </a:r>
            <a:r>
              <a:rPr lang="fi-FI" dirty="0" err="1"/>
              <a:t>donerare</a:t>
            </a:r>
            <a:r>
              <a:rPr lang="fi-FI" dirty="0"/>
              <a:t> </a:t>
            </a:r>
            <a:r>
              <a:rPr lang="fi-FI" dirty="0" err="1"/>
              <a:t>till</a:t>
            </a:r>
            <a:r>
              <a:rPr lang="fi-FI" dirty="0"/>
              <a:t> Kontti-</a:t>
            </a:r>
            <a:r>
              <a:rPr lang="fi-FI" dirty="0" err="1"/>
              <a:t>butikerna</a:t>
            </a:r>
            <a:r>
              <a:rPr lang="fi-FI" dirty="0"/>
              <a:t> </a:t>
            </a:r>
          </a:p>
          <a:p>
            <a:pPr lvl="0"/>
            <a:r>
              <a:rPr lang="fi-FI" dirty="0" err="1"/>
              <a:t>Donera</a:t>
            </a:r>
            <a:r>
              <a:rPr lang="fi-FI" dirty="0"/>
              <a:t> </a:t>
            </a:r>
            <a:r>
              <a:rPr lang="fi-FI" dirty="0" err="1"/>
              <a:t>tid</a:t>
            </a:r>
            <a:r>
              <a:rPr lang="fi-FI" dirty="0"/>
              <a:t> </a:t>
            </a:r>
            <a:r>
              <a:rPr lang="fi-FI" dirty="0" err="1"/>
              <a:t>till</a:t>
            </a:r>
            <a:r>
              <a:rPr lang="fi-FI" dirty="0"/>
              <a:t> </a:t>
            </a:r>
            <a:r>
              <a:rPr lang="fi-FI" dirty="0" err="1"/>
              <a:t>frivilligarbete</a:t>
            </a:r>
            <a:endParaRPr lang="fi-FI" dirty="0"/>
          </a:p>
          <a:p>
            <a:endParaRPr lang="fi-FI" dirty="0"/>
          </a:p>
        </p:txBody>
      </p:sp>
      <p:sp>
        <p:nvSpPr>
          <p:cNvPr id="4" name="TextBox 3">
            <a:extLst>
              <a:ext uri="{FF2B5EF4-FFF2-40B4-BE49-F238E27FC236}">
                <a16:creationId xmlns:a16="http://schemas.microsoft.com/office/drawing/2014/main" id="{503100D1-2BD2-73F8-E474-92A6BCD06A8E}"/>
              </a:ext>
            </a:extLst>
          </p:cNvPr>
          <p:cNvSpPr txBox="1"/>
          <p:nvPr/>
        </p:nvSpPr>
        <p:spPr>
          <a:xfrm>
            <a:off x="6096000" y="6533147"/>
            <a:ext cx="1471863" cy="261610"/>
          </a:xfrm>
          <a:prstGeom prst="rect">
            <a:avLst/>
          </a:prstGeom>
          <a:noFill/>
        </p:spPr>
        <p:txBody>
          <a:bodyPr wrap="square" rtlCol="0">
            <a:spAutoFit/>
          </a:bodyPr>
          <a:lstStyle/>
          <a:p>
            <a:r>
              <a:rPr lang="fi-FI" sz="1100" dirty="0"/>
              <a:t>Foto: Joonas Brandt</a:t>
            </a:r>
          </a:p>
        </p:txBody>
      </p:sp>
    </p:spTree>
    <p:extLst>
      <p:ext uri="{BB962C8B-B14F-4D97-AF65-F5344CB8AC3E}">
        <p14:creationId xmlns:p14="http://schemas.microsoft.com/office/powerpoint/2010/main" val="3558814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miling at another person&#10;&#10;Description automatically generated">
            <a:extLst>
              <a:ext uri="{FF2B5EF4-FFF2-40B4-BE49-F238E27FC236}">
                <a16:creationId xmlns:a16="http://schemas.microsoft.com/office/drawing/2014/main" id="{CA55CF21-B49D-5373-A984-063BE808B572}"/>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C2C40D82-9089-9D61-2C00-F510EE2A74B3}"/>
              </a:ext>
            </a:extLst>
          </p:cNvPr>
          <p:cNvSpPr>
            <a:spLocks noGrp="1"/>
          </p:cNvSpPr>
          <p:nvPr>
            <p:ph type="body" sz="quarter" idx="3"/>
          </p:nvPr>
        </p:nvSpPr>
        <p:spPr/>
        <p:txBody>
          <a:bodyPr/>
          <a:lstStyle/>
          <a:p>
            <a:r>
              <a:rPr lang="fi-FI" b="1" dirty="0" err="1">
                <a:cs typeface="Calibri Light"/>
              </a:rPr>
              <a:t>Som</a:t>
            </a:r>
            <a:r>
              <a:rPr lang="fi-FI" b="1" dirty="0">
                <a:cs typeface="Calibri Light"/>
              </a:rPr>
              <a:t> </a:t>
            </a:r>
            <a:r>
              <a:rPr lang="fi-FI" b="1" dirty="0" err="1">
                <a:cs typeface="Calibri Light"/>
              </a:rPr>
              <a:t>medlem</a:t>
            </a:r>
            <a:r>
              <a:rPr lang="fi-FI" b="1" dirty="0">
                <a:cs typeface="Calibri Light"/>
              </a:rPr>
              <a:t> </a:t>
            </a:r>
            <a:r>
              <a:rPr lang="fi-FI" b="1" dirty="0" err="1">
                <a:cs typeface="Calibri Light"/>
              </a:rPr>
              <a:t>är</a:t>
            </a:r>
            <a:r>
              <a:rPr lang="fi-FI" b="1" dirty="0">
                <a:cs typeface="Calibri Light"/>
              </a:rPr>
              <a:t> du en </a:t>
            </a:r>
            <a:r>
              <a:rPr lang="fi-FI" b="1" dirty="0" err="1">
                <a:cs typeface="Calibri Light"/>
              </a:rPr>
              <a:t>hjälpare</a:t>
            </a:r>
            <a:endParaRPr lang="fi-FI" dirty="0"/>
          </a:p>
        </p:txBody>
      </p:sp>
      <p:sp>
        <p:nvSpPr>
          <p:cNvPr id="3" name="Text Placeholder 2">
            <a:extLst>
              <a:ext uri="{FF2B5EF4-FFF2-40B4-BE49-F238E27FC236}">
                <a16:creationId xmlns:a16="http://schemas.microsoft.com/office/drawing/2014/main" id="{C2976AF9-03C7-531D-C2C1-0AF29A158578}"/>
              </a:ext>
            </a:extLst>
          </p:cNvPr>
          <p:cNvSpPr>
            <a:spLocks noGrp="1"/>
          </p:cNvSpPr>
          <p:nvPr>
            <p:ph type="body" sz="quarter" idx="16"/>
          </p:nvPr>
        </p:nvSpPr>
        <p:spPr>
          <a:xfrm>
            <a:off x="6242185" y="1661936"/>
            <a:ext cx="5793404" cy="4293696"/>
          </a:xfrm>
        </p:spPr>
        <p:txBody>
          <a:bodyPr/>
          <a:lstStyle/>
          <a:p>
            <a:r>
              <a:rPr lang="fi-FI" dirty="0" err="1"/>
              <a:t>Enkelt</a:t>
            </a:r>
            <a:r>
              <a:rPr lang="fi-FI" dirty="0"/>
              <a:t> </a:t>
            </a:r>
            <a:r>
              <a:rPr lang="fi-FI" dirty="0" err="1"/>
              <a:t>sätt</a:t>
            </a:r>
            <a:r>
              <a:rPr lang="fi-FI" dirty="0"/>
              <a:t> </a:t>
            </a:r>
            <a:r>
              <a:rPr lang="fi-FI" dirty="0" err="1"/>
              <a:t>att</a:t>
            </a:r>
            <a:r>
              <a:rPr lang="fi-FI" dirty="0"/>
              <a:t> vara </a:t>
            </a:r>
            <a:r>
              <a:rPr lang="fi-FI" dirty="0" err="1"/>
              <a:t>med</a:t>
            </a:r>
            <a:r>
              <a:rPr lang="fi-FI" dirty="0"/>
              <a:t> </a:t>
            </a:r>
            <a:r>
              <a:rPr lang="fi-FI" dirty="0" err="1"/>
              <a:t>och</a:t>
            </a:r>
            <a:r>
              <a:rPr lang="fi-FI" dirty="0"/>
              <a:t> </a:t>
            </a:r>
            <a:r>
              <a:rPr lang="fi-FI" dirty="0" err="1"/>
              <a:t>stöda</a:t>
            </a:r>
            <a:r>
              <a:rPr lang="fi-FI" dirty="0"/>
              <a:t> </a:t>
            </a:r>
            <a:r>
              <a:rPr lang="fi-FI" dirty="0" err="1"/>
              <a:t>det</a:t>
            </a:r>
            <a:r>
              <a:rPr lang="fi-FI" dirty="0"/>
              <a:t> </a:t>
            </a:r>
            <a:r>
              <a:rPr lang="fi-FI" dirty="0" err="1"/>
              <a:t>hjälparbete</a:t>
            </a:r>
            <a:r>
              <a:rPr lang="fi-FI" dirty="0"/>
              <a:t> </a:t>
            </a:r>
            <a:r>
              <a:rPr lang="fi-FI" dirty="0" err="1"/>
              <a:t>som</a:t>
            </a:r>
            <a:r>
              <a:rPr lang="fi-FI" dirty="0"/>
              <a:t> </a:t>
            </a:r>
            <a:r>
              <a:rPr lang="fi-FI" dirty="0" err="1"/>
              <a:t>utförs</a:t>
            </a:r>
            <a:r>
              <a:rPr lang="fi-FI" dirty="0"/>
              <a:t> av </a:t>
            </a:r>
            <a:r>
              <a:rPr lang="fi-FI" dirty="0" err="1"/>
              <a:t>Röda</a:t>
            </a:r>
            <a:r>
              <a:rPr lang="fi-FI" dirty="0"/>
              <a:t> </a:t>
            </a:r>
            <a:r>
              <a:rPr lang="fi-FI" dirty="0" err="1"/>
              <a:t>Korsets</a:t>
            </a:r>
            <a:r>
              <a:rPr lang="fi-FI" dirty="0"/>
              <a:t> </a:t>
            </a:r>
            <a:r>
              <a:rPr lang="fi-FI" dirty="0" err="1"/>
              <a:t>frivilliga</a:t>
            </a:r>
            <a:r>
              <a:rPr lang="fi-FI" dirty="0"/>
              <a:t>. </a:t>
            </a:r>
            <a:r>
              <a:rPr lang="fi-FI" dirty="0" err="1"/>
              <a:t>Samtidigt</a:t>
            </a:r>
            <a:r>
              <a:rPr lang="fi-FI" dirty="0"/>
              <a:t> </a:t>
            </a:r>
            <a:r>
              <a:rPr lang="fi-FI" dirty="0" err="1"/>
              <a:t>tar</a:t>
            </a:r>
            <a:r>
              <a:rPr lang="fi-FI" dirty="0"/>
              <a:t> du </a:t>
            </a:r>
            <a:r>
              <a:rPr lang="fi-FI" dirty="0" err="1"/>
              <a:t>ställning</a:t>
            </a:r>
            <a:r>
              <a:rPr lang="fi-FI" dirty="0"/>
              <a:t> för </a:t>
            </a:r>
            <a:r>
              <a:rPr lang="fi-FI" dirty="0" err="1"/>
              <a:t>humana</a:t>
            </a:r>
            <a:r>
              <a:rPr lang="fi-FI" dirty="0"/>
              <a:t> </a:t>
            </a:r>
            <a:r>
              <a:rPr lang="fi-FI" dirty="0" err="1"/>
              <a:t>värderingar</a:t>
            </a:r>
            <a:r>
              <a:rPr lang="fi-FI" dirty="0"/>
              <a:t> </a:t>
            </a:r>
            <a:r>
              <a:rPr lang="fi-FI" dirty="0" err="1"/>
              <a:t>och</a:t>
            </a:r>
            <a:r>
              <a:rPr lang="fi-FI" dirty="0"/>
              <a:t> </a:t>
            </a:r>
            <a:r>
              <a:rPr lang="fi-FI" dirty="0" err="1"/>
              <a:t>målsättningar</a:t>
            </a:r>
            <a:r>
              <a:rPr lang="fi-FI" dirty="0"/>
              <a:t>. </a:t>
            </a:r>
            <a:endParaRPr lang="fi-FI" sz="2000" dirty="0"/>
          </a:p>
          <a:p>
            <a:r>
              <a:rPr lang="fi-FI" dirty="0" err="1"/>
              <a:t>Medlemsavgiften</a:t>
            </a:r>
            <a:r>
              <a:rPr lang="fi-FI" dirty="0"/>
              <a:t> </a:t>
            </a:r>
            <a:r>
              <a:rPr lang="fi-FI" dirty="0" err="1"/>
              <a:t>är</a:t>
            </a:r>
            <a:r>
              <a:rPr lang="fi-FI" dirty="0"/>
              <a:t> 20 euro </a:t>
            </a:r>
            <a:r>
              <a:rPr lang="fi-FI" dirty="0" err="1"/>
              <a:t>och</a:t>
            </a:r>
            <a:r>
              <a:rPr lang="fi-FI" dirty="0"/>
              <a:t> för </a:t>
            </a:r>
            <a:r>
              <a:rPr lang="fi-FI" dirty="0" err="1"/>
              <a:t>den</a:t>
            </a:r>
            <a:r>
              <a:rPr lang="fi-FI" dirty="0"/>
              <a:t> </a:t>
            </a:r>
            <a:r>
              <a:rPr lang="fi-FI" dirty="0" err="1"/>
              <a:t>som</a:t>
            </a:r>
            <a:r>
              <a:rPr lang="fi-FI" dirty="0"/>
              <a:t> </a:t>
            </a:r>
            <a:r>
              <a:rPr lang="fi-FI" dirty="0" err="1"/>
              <a:t>är</a:t>
            </a:r>
            <a:r>
              <a:rPr lang="fi-FI" dirty="0"/>
              <a:t> </a:t>
            </a:r>
            <a:r>
              <a:rPr lang="fi-FI" dirty="0" err="1"/>
              <a:t>under</a:t>
            </a:r>
            <a:r>
              <a:rPr lang="fi-FI" dirty="0"/>
              <a:t> 29 </a:t>
            </a:r>
            <a:r>
              <a:rPr lang="fi-FI" dirty="0" err="1"/>
              <a:t>år</a:t>
            </a:r>
            <a:r>
              <a:rPr lang="fi-FI" dirty="0"/>
              <a:t> </a:t>
            </a:r>
            <a:r>
              <a:rPr lang="fi-FI" dirty="0" err="1"/>
              <a:t>är</a:t>
            </a:r>
            <a:r>
              <a:rPr lang="fi-FI" dirty="0"/>
              <a:t> </a:t>
            </a:r>
            <a:r>
              <a:rPr lang="fi-FI" dirty="0" err="1"/>
              <a:t>den</a:t>
            </a:r>
            <a:r>
              <a:rPr lang="fi-FI" dirty="0"/>
              <a:t> 10 euro.</a:t>
            </a:r>
            <a:endParaRPr lang="fi-FI" sz="2000" dirty="0"/>
          </a:p>
          <a:p>
            <a:r>
              <a:rPr lang="fi-FI" dirty="0">
                <a:hlinkClick r:id="rId4"/>
              </a:rPr>
              <a:t>https://www.rodakorset.fi/vart-arbete/bli-medlem/</a:t>
            </a:r>
            <a:endParaRPr lang="fi-FI" sz="2000" dirty="0"/>
          </a:p>
          <a:p>
            <a:r>
              <a:rPr lang="fi-FI" dirty="0" err="1"/>
              <a:t>Bli</a:t>
            </a:r>
            <a:r>
              <a:rPr lang="fi-FI" dirty="0"/>
              <a:t> </a:t>
            </a:r>
            <a:r>
              <a:rPr lang="fi-FI" dirty="0" err="1"/>
              <a:t>medlem</a:t>
            </a:r>
            <a:r>
              <a:rPr lang="fi-FI" dirty="0"/>
              <a:t> via </a:t>
            </a:r>
            <a:r>
              <a:rPr lang="fi-FI" dirty="0" err="1"/>
              <a:t>smarttelefon</a:t>
            </a:r>
            <a:r>
              <a:rPr lang="fi-FI" dirty="0"/>
              <a:t>, </a:t>
            </a:r>
            <a:r>
              <a:rPr lang="fi-FI" dirty="0" err="1"/>
              <a:t>till</a:t>
            </a:r>
            <a:r>
              <a:rPr lang="fi-FI" dirty="0"/>
              <a:t> </a:t>
            </a:r>
            <a:r>
              <a:rPr lang="fi-FI" dirty="0" err="1"/>
              <a:t>exempel</a:t>
            </a:r>
            <a:r>
              <a:rPr lang="fi-FI" dirty="0"/>
              <a:t> </a:t>
            </a:r>
            <a:r>
              <a:rPr lang="fi-FI" dirty="0" err="1"/>
              <a:t>nu</a:t>
            </a:r>
            <a:endParaRPr lang="en-US" dirty="0"/>
          </a:p>
          <a:p>
            <a:endParaRPr lang="fi-FI" dirty="0"/>
          </a:p>
        </p:txBody>
      </p:sp>
      <p:sp>
        <p:nvSpPr>
          <p:cNvPr id="4" name="TextBox 3">
            <a:extLst>
              <a:ext uri="{FF2B5EF4-FFF2-40B4-BE49-F238E27FC236}">
                <a16:creationId xmlns:a16="http://schemas.microsoft.com/office/drawing/2014/main" id="{A5840698-16A0-0BB1-E3A3-3B22AA151EF9}"/>
              </a:ext>
            </a:extLst>
          </p:cNvPr>
          <p:cNvSpPr txBox="1"/>
          <p:nvPr/>
        </p:nvSpPr>
        <p:spPr>
          <a:xfrm>
            <a:off x="6096000" y="6533147"/>
            <a:ext cx="1471863" cy="261610"/>
          </a:xfrm>
          <a:prstGeom prst="rect">
            <a:avLst/>
          </a:prstGeom>
          <a:noFill/>
        </p:spPr>
        <p:txBody>
          <a:bodyPr wrap="square" rtlCol="0">
            <a:spAutoFit/>
          </a:bodyPr>
          <a:lstStyle/>
          <a:p>
            <a:r>
              <a:rPr lang="fi-FI" sz="1100" dirty="0"/>
              <a:t>Foto: Joonas Brandt</a:t>
            </a:r>
          </a:p>
        </p:txBody>
      </p:sp>
    </p:spTree>
    <p:extLst>
      <p:ext uri="{BB962C8B-B14F-4D97-AF65-F5344CB8AC3E}">
        <p14:creationId xmlns:p14="http://schemas.microsoft.com/office/powerpoint/2010/main" val="1535146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26F8D4-F19E-67DC-0C0C-EB369AE56C9C}"/>
              </a:ext>
            </a:extLst>
          </p:cNvPr>
          <p:cNvSpPr>
            <a:spLocks noGrp="1"/>
          </p:cNvSpPr>
          <p:nvPr>
            <p:ph type="body" idx="14"/>
          </p:nvPr>
        </p:nvSpPr>
        <p:spPr/>
        <p:txBody>
          <a:bodyPr/>
          <a:lstStyle/>
          <a:p>
            <a:pPr marL="0" indent="0" algn="ctr">
              <a:buNone/>
            </a:pPr>
            <a:r>
              <a:rPr lang="fi-FI" sz="2400" b="1" dirty="0" err="1">
                <a:ea typeface="+mn-lt"/>
                <a:cs typeface="+mn-lt"/>
              </a:rPr>
              <a:t>Välkommen</a:t>
            </a:r>
            <a:r>
              <a:rPr lang="fi-FI" sz="2400" b="1" dirty="0">
                <a:ea typeface="+mn-lt"/>
                <a:cs typeface="+mn-lt"/>
              </a:rPr>
              <a:t> </a:t>
            </a:r>
            <a:r>
              <a:rPr lang="fi-FI" sz="2400" b="1" dirty="0" err="1">
                <a:ea typeface="+mn-lt"/>
                <a:cs typeface="+mn-lt"/>
              </a:rPr>
              <a:t>med</a:t>
            </a:r>
            <a:r>
              <a:rPr lang="fi-FI" sz="2400" b="1" dirty="0">
                <a:ea typeface="+mn-lt"/>
                <a:cs typeface="+mn-lt"/>
              </a:rPr>
              <a:t> i </a:t>
            </a:r>
            <a:r>
              <a:rPr lang="fi-FI" sz="2400" b="1" dirty="0" err="1">
                <a:ea typeface="+mn-lt"/>
                <a:cs typeface="+mn-lt"/>
              </a:rPr>
              <a:t>verksamheten</a:t>
            </a:r>
            <a:endParaRPr lang="fi-FI" sz="2400" b="1" dirty="0">
              <a:cs typeface="Calibri"/>
            </a:endParaRPr>
          </a:p>
        </p:txBody>
      </p:sp>
      <p:sp>
        <p:nvSpPr>
          <p:cNvPr id="6" name="Picture Placeholder 5">
            <a:extLst>
              <a:ext uri="{FF2B5EF4-FFF2-40B4-BE49-F238E27FC236}">
                <a16:creationId xmlns:a16="http://schemas.microsoft.com/office/drawing/2014/main" id="{F45405A6-5A5A-5858-E130-75103A69103F}"/>
              </a:ext>
            </a:extLst>
          </p:cNvPr>
          <p:cNvSpPr>
            <a:spLocks noGrp="1"/>
          </p:cNvSpPr>
          <p:nvPr>
            <p:ph type="pic" sz="quarter" idx="15"/>
          </p:nvPr>
        </p:nvSpPr>
        <p:spPr/>
        <p:txBody>
          <a:bodyPr/>
          <a:lstStyle/>
          <a:p>
            <a:endParaRPr lang="fi-FI"/>
          </a:p>
        </p:txBody>
      </p:sp>
      <p:pic>
        <p:nvPicPr>
          <p:cNvPr id="3" name="Picture 3">
            <a:extLst>
              <a:ext uri="{FF2B5EF4-FFF2-40B4-BE49-F238E27FC236}">
                <a16:creationId xmlns:a16="http://schemas.microsoft.com/office/drawing/2014/main" id="{7548DFED-3E1F-4CAF-97A3-8101F9CF43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80868" y="1271336"/>
            <a:ext cx="5999747" cy="4315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1942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9DD2-A47E-AAB0-04F7-C5ED274F3B3F}"/>
              </a:ext>
            </a:extLst>
          </p:cNvPr>
          <p:cNvSpPr>
            <a:spLocks noGrp="1"/>
          </p:cNvSpPr>
          <p:nvPr>
            <p:ph type="title"/>
          </p:nvPr>
        </p:nvSpPr>
        <p:spPr/>
        <p:txBody>
          <a:bodyPr/>
          <a:lstStyle/>
          <a:p>
            <a:r>
              <a:rPr lang="fi-FI" sz="2800" b="1" dirty="0" err="1"/>
              <a:t>Röda</a:t>
            </a:r>
            <a:r>
              <a:rPr lang="fi-FI" sz="2800" b="1" dirty="0"/>
              <a:t> </a:t>
            </a:r>
            <a:r>
              <a:rPr lang="fi-FI" sz="2800" b="1" dirty="0" err="1"/>
              <a:t>Korset</a:t>
            </a:r>
            <a:r>
              <a:rPr lang="fi-FI" sz="2800" b="1" dirty="0"/>
              <a:t> – </a:t>
            </a:r>
            <a:r>
              <a:rPr lang="fi-FI" sz="2800" b="1" dirty="0" err="1"/>
              <a:t>hjälpare</a:t>
            </a:r>
            <a:r>
              <a:rPr lang="fi-FI" sz="2800" b="1" dirty="0"/>
              <a:t> </a:t>
            </a:r>
            <a:r>
              <a:rPr lang="fi-FI" sz="2800" b="1" dirty="0" err="1"/>
              <a:t>nära</a:t>
            </a:r>
            <a:r>
              <a:rPr lang="fi-FI" sz="2800" b="1" dirty="0"/>
              <a:t> </a:t>
            </a:r>
            <a:r>
              <a:rPr lang="fi-FI" sz="2800" b="1" dirty="0" err="1"/>
              <a:t>dig</a:t>
            </a:r>
            <a:endParaRPr lang="fi-FI" dirty="0"/>
          </a:p>
        </p:txBody>
      </p:sp>
      <p:sp>
        <p:nvSpPr>
          <p:cNvPr id="3" name="Text Placeholder 2">
            <a:extLst>
              <a:ext uri="{FF2B5EF4-FFF2-40B4-BE49-F238E27FC236}">
                <a16:creationId xmlns:a16="http://schemas.microsoft.com/office/drawing/2014/main" id="{E6726F0F-A8C3-C3B5-A950-6729A2A7EA89}"/>
              </a:ext>
            </a:extLst>
          </p:cNvPr>
          <p:cNvSpPr>
            <a:spLocks noGrp="1"/>
          </p:cNvSpPr>
          <p:nvPr>
            <p:ph type="body" idx="14"/>
          </p:nvPr>
        </p:nvSpPr>
        <p:spPr/>
        <p:txBody>
          <a:bodyPr/>
          <a:lstStyle/>
          <a:p>
            <a:endParaRPr lang="fi-FI" dirty="0"/>
          </a:p>
        </p:txBody>
      </p:sp>
      <p:sp>
        <p:nvSpPr>
          <p:cNvPr id="4" name="Text Placeholder 3">
            <a:extLst>
              <a:ext uri="{FF2B5EF4-FFF2-40B4-BE49-F238E27FC236}">
                <a16:creationId xmlns:a16="http://schemas.microsoft.com/office/drawing/2014/main" id="{A2A42C1A-0B77-9561-2693-5B5198A8A484}"/>
              </a:ext>
            </a:extLst>
          </p:cNvPr>
          <p:cNvSpPr>
            <a:spLocks noGrp="1"/>
          </p:cNvSpPr>
          <p:nvPr>
            <p:ph type="body" idx="15"/>
          </p:nvPr>
        </p:nvSpPr>
        <p:spPr/>
        <p:txBody>
          <a:bodyPr/>
          <a:lstStyle/>
          <a:p>
            <a:endParaRPr lang="fi-FI"/>
          </a:p>
        </p:txBody>
      </p:sp>
      <p:pic>
        <p:nvPicPr>
          <p:cNvPr id="6" name="Picture 5" descr="A person in a red vest and a person in a blanket&#10;&#10;Description automatically generated">
            <a:extLst>
              <a:ext uri="{FF2B5EF4-FFF2-40B4-BE49-F238E27FC236}">
                <a16:creationId xmlns:a16="http://schemas.microsoft.com/office/drawing/2014/main" id="{DBCF6926-6538-9E7E-4DE4-5D29D5E4FA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499" y="1513398"/>
            <a:ext cx="3304327" cy="2203960"/>
          </a:xfrm>
          <a:prstGeom prst="rect">
            <a:avLst/>
          </a:prstGeom>
        </p:spPr>
      </p:pic>
      <p:pic>
        <p:nvPicPr>
          <p:cNvPr id="10" name="Picture 9" descr="A couple of women sitting at a table&#10;&#10;Description automatically generated">
            <a:extLst>
              <a:ext uri="{FF2B5EF4-FFF2-40B4-BE49-F238E27FC236}">
                <a16:creationId xmlns:a16="http://schemas.microsoft.com/office/drawing/2014/main" id="{DD8C1F71-C1F2-305F-F5A3-E671A83254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9175" y="1513398"/>
            <a:ext cx="3304327" cy="2203960"/>
          </a:xfrm>
          <a:prstGeom prst="rect">
            <a:avLst/>
          </a:prstGeom>
        </p:spPr>
      </p:pic>
      <p:pic>
        <p:nvPicPr>
          <p:cNvPr id="14" name="Picture 13" descr="A person serving a person at a table&#10;&#10;Description automatically generated">
            <a:extLst>
              <a:ext uri="{FF2B5EF4-FFF2-40B4-BE49-F238E27FC236}">
                <a16:creationId xmlns:a16="http://schemas.microsoft.com/office/drawing/2014/main" id="{63B79B13-BA8F-08DB-4D1F-BC2B7A6013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41837" y="3878393"/>
            <a:ext cx="3304327" cy="2203960"/>
          </a:xfrm>
          <a:prstGeom prst="rect">
            <a:avLst/>
          </a:prstGeom>
        </p:spPr>
      </p:pic>
      <p:pic>
        <p:nvPicPr>
          <p:cNvPr id="18" name="Picture 17" descr="A person and person standing outside&#10;&#10;Description automatically generated">
            <a:extLst>
              <a:ext uri="{FF2B5EF4-FFF2-40B4-BE49-F238E27FC236}">
                <a16:creationId xmlns:a16="http://schemas.microsoft.com/office/drawing/2014/main" id="{976B0620-9C2E-8656-C055-306B428356E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69496" y="3903793"/>
            <a:ext cx="3274006" cy="2183736"/>
          </a:xfrm>
          <a:prstGeom prst="rect">
            <a:avLst/>
          </a:prstGeom>
        </p:spPr>
      </p:pic>
      <p:pic>
        <p:nvPicPr>
          <p:cNvPr id="20" name="Picture 19" descr="A group of men in a park&#10;&#10;Description automatically generated">
            <a:extLst>
              <a:ext uri="{FF2B5EF4-FFF2-40B4-BE49-F238E27FC236}">
                <a16:creationId xmlns:a16="http://schemas.microsoft.com/office/drawing/2014/main" id="{A55B9658-A036-9C9C-B0C3-A5EF0073FD6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4499" y="3878393"/>
            <a:ext cx="3304327" cy="2203960"/>
          </a:xfrm>
          <a:prstGeom prst="rect">
            <a:avLst/>
          </a:prstGeom>
        </p:spPr>
      </p:pic>
      <p:pic>
        <p:nvPicPr>
          <p:cNvPr id="22" name="Picture 21" descr="A person holding a phone next to a baby&#10;&#10;Description automatically generated">
            <a:extLst>
              <a:ext uri="{FF2B5EF4-FFF2-40B4-BE49-F238E27FC236}">
                <a16:creationId xmlns:a16="http://schemas.microsoft.com/office/drawing/2014/main" id="{88B8DE05-1E51-BA3A-AC33-D479CCA9EE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41837" y="1513398"/>
            <a:ext cx="3304327" cy="2203960"/>
          </a:xfrm>
          <a:prstGeom prst="rect">
            <a:avLst/>
          </a:prstGeom>
        </p:spPr>
      </p:pic>
    </p:spTree>
    <p:extLst>
      <p:ext uri="{BB962C8B-B14F-4D97-AF65-F5344CB8AC3E}">
        <p14:creationId xmlns:p14="http://schemas.microsoft.com/office/powerpoint/2010/main" val="4193249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FECE7D9-E879-F8CC-B1D0-EEB05C40291B}"/>
              </a:ext>
            </a:extLst>
          </p:cNvPr>
          <p:cNvSpPr>
            <a:spLocks noGrp="1"/>
          </p:cNvSpPr>
          <p:nvPr>
            <p:ph type="body" sz="quarter" idx="13"/>
          </p:nvPr>
        </p:nvSpPr>
        <p:spPr/>
        <p:txBody>
          <a:bodyPr/>
          <a:lstStyle/>
          <a:p>
            <a:r>
              <a:rPr lang="fi-FI" b="1" dirty="0" err="1"/>
              <a:t>Frivillighetsportalen</a:t>
            </a:r>
            <a:r>
              <a:rPr lang="fi-FI" b="1" dirty="0"/>
              <a:t> - OMA</a:t>
            </a:r>
            <a:endParaRPr lang="fi-FI" dirty="0"/>
          </a:p>
        </p:txBody>
      </p:sp>
      <p:pic>
        <p:nvPicPr>
          <p:cNvPr id="5" name="Picture 4">
            <a:extLst>
              <a:ext uri="{FF2B5EF4-FFF2-40B4-BE49-F238E27FC236}">
                <a16:creationId xmlns:a16="http://schemas.microsoft.com/office/drawing/2014/main" id="{E6B77917-6416-4BAE-ABE0-4BEBEB7518B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79677" y="533781"/>
            <a:ext cx="10683432" cy="5282495"/>
          </a:xfrm>
          <a:prstGeom prst="rect">
            <a:avLst/>
          </a:prstGeom>
        </p:spPr>
      </p:pic>
    </p:spTree>
    <p:extLst>
      <p:ext uri="{BB962C8B-B14F-4D97-AF65-F5344CB8AC3E}">
        <p14:creationId xmlns:p14="http://schemas.microsoft.com/office/powerpoint/2010/main" val="2682797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5B11ACB-7624-8D77-8E4B-9FB3FD92C76A}"/>
              </a:ext>
            </a:extLst>
          </p:cNvPr>
          <p:cNvSpPr>
            <a:spLocks noGrp="1"/>
          </p:cNvSpPr>
          <p:nvPr>
            <p:ph type="body" sz="quarter" idx="13"/>
          </p:nvPr>
        </p:nvSpPr>
        <p:spPr/>
        <p:txBody>
          <a:bodyPr/>
          <a:lstStyle/>
          <a:p>
            <a:r>
              <a:rPr lang="fi-FI" b="1" dirty="0"/>
              <a:t>Internet – </a:t>
            </a:r>
            <a:r>
              <a:rPr lang="fi-FI" b="1" dirty="0" err="1"/>
              <a:t>riksomfattande</a:t>
            </a:r>
            <a:r>
              <a:rPr lang="fi-FI" b="1" dirty="0"/>
              <a:t> och </a:t>
            </a:r>
            <a:r>
              <a:rPr lang="fi-FI" b="1" dirty="0" err="1"/>
              <a:t>lokalt</a:t>
            </a:r>
            <a:endParaRPr lang="fi-FI" dirty="0"/>
          </a:p>
        </p:txBody>
      </p:sp>
      <p:pic>
        <p:nvPicPr>
          <p:cNvPr id="5" name="Picture 4">
            <a:extLst>
              <a:ext uri="{FF2B5EF4-FFF2-40B4-BE49-F238E27FC236}">
                <a16:creationId xmlns:a16="http://schemas.microsoft.com/office/drawing/2014/main" id="{C9B7A8C7-1BDA-AF95-8AC0-C9A8B86A08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382" y="1369699"/>
            <a:ext cx="4417059" cy="2975029"/>
          </a:xfrm>
          <a:prstGeom prst="rect">
            <a:avLst/>
          </a:prstGeom>
        </p:spPr>
      </p:pic>
      <p:pic>
        <p:nvPicPr>
          <p:cNvPr id="8" name="Picture 2">
            <a:extLst>
              <a:ext uri="{FF2B5EF4-FFF2-40B4-BE49-F238E27FC236}">
                <a16:creationId xmlns:a16="http://schemas.microsoft.com/office/drawing/2014/main" id="{698F1603-DAC6-4E36-9482-702D52CDFA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5258" y="1659950"/>
            <a:ext cx="6508588" cy="3712464"/>
          </a:xfrm>
          <a:prstGeom prst="rect">
            <a:avLst/>
          </a:prstGeom>
        </p:spPr>
      </p:pic>
    </p:spTree>
    <p:extLst>
      <p:ext uri="{BB962C8B-B14F-4D97-AF65-F5344CB8AC3E}">
        <p14:creationId xmlns:p14="http://schemas.microsoft.com/office/powerpoint/2010/main" val="2150022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EAE5-FD88-86CE-93A7-134B639D8D1C}"/>
              </a:ext>
            </a:extLst>
          </p:cNvPr>
          <p:cNvSpPr>
            <a:spLocks noGrp="1"/>
          </p:cNvSpPr>
          <p:nvPr>
            <p:ph type="title"/>
          </p:nvPr>
        </p:nvSpPr>
        <p:spPr/>
        <p:txBody>
          <a:bodyPr/>
          <a:lstStyle/>
          <a:p>
            <a:r>
              <a:rPr lang="fi-FI" b="1" dirty="0" err="1"/>
              <a:t>Aktuellt</a:t>
            </a:r>
            <a:r>
              <a:rPr lang="fi-FI" b="1" dirty="0"/>
              <a:t> (</a:t>
            </a:r>
            <a:r>
              <a:rPr lang="fi-FI" b="1" dirty="0" err="1"/>
              <a:t>avdelningens</a:t>
            </a:r>
            <a:r>
              <a:rPr lang="fi-FI" b="1" dirty="0"/>
              <a:t> </a:t>
            </a:r>
            <a:r>
              <a:rPr lang="fi-FI" b="1" dirty="0" err="1"/>
              <a:t>händelser</a:t>
            </a:r>
            <a:r>
              <a:rPr lang="fi-FI" b="1" dirty="0"/>
              <a:t>)</a:t>
            </a:r>
            <a:endParaRPr lang="fi-FI" dirty="0"/>
          </a:p>
        </p:txBody>
      </p:sp>
      <p:sp>
        <p:nvSpPr>
          <p:cNvPr id="3" name="Text Placeholder 2">
            <a:extLst>
              <a:ext uri="{FF2B5EF4-FFF2-40B4-BE49-F238E27FC236}">
                <a16:creationId xmlns:a16="http://schemas.microsoft.com/office/drawing/2014/main" id="{6655687C-C0CC-0575-1E1C-47F891E9DEE7}"/>
              </a:ext>
            </a:extLst>
          </p:cNvPr>
          <p:cNvSpPr>
            <a:spLocks noGrp="1"/>
          </p:cNvSpPr>
          <p:nvPr>
            <p:ph type="body" sz="quarter" idx="11"/>
          </p:nvPr>
        </p:nvSpPr>
        <p:spPr/>
        <p:txBody>
          <a:bodyPr/>
          <a:lstStyle/>
          <a:p>
            <a:r>
              <a:rPr lang="fi-FI" sz="2400" dirty="0" err="1"/>
              <a:t>Utbildaren</a:t>
            </a:r>
            <a:r>
              <a:rPr lang="fi-FI" sz="2400" dirty="0"/>
              <a:t> </a:t>
            </a:r>
            <a:r>
              <a:rPr lang="fi-FI" sz="2400" dirty="0" err="1"/>
              <a:t>och</a:t>
            </a:r>
            <a:r>
              <a:rPr lang="fi-FI" sz="2400" dirty="0"/>
              <a:t>/</a:t>
            </a:r>
            <a:r>
              <a:rPr lang="fi-FI" sz="2400" dirty="0" err="1"/>
              <a:t>eller</a:t>
            </a:r>
            <a:r>
              <a:rPr lang="fi-FI" sz="2400" dirty="0"/>
              <a:t> </a:t>
            </a:r>
            <a:r>
              <a:rPr lang="fi-FI" sz="2400" dirty="0" err="1"/>
              <a:t>avdelningen</a:t>
            </a:r>
            <a:r>
              <a:rPr lang="fi-FI" sz="2400" dirty="0"/>
              <a:t> </a:t>
            </a:r>
            <a:r>
              <a:rPr lang="fi-FI" sz="2400" dirty="0" err="1"/>
              <a:t>skriver</a:t>
            </a:r>
            <a:r>
              <a:rPr lang="fi-FI" sz="2400" dirty="0"/>
              <a:t> </a:t>
            </a:r>
            <a:r>
              <a:rPr lang="fi-FI" sz="2400" dirty="0" err="1"/>
              <a:t>upp</a:t>
            </a:r>
            <a:r>
              <a:rPr lang="fi-FI" sz="2400" dirty="0"/>
              <a:t> </a:t>
            </a:r>
            <a:r>
              <a:rPr lang="fi-FI" sz="2400" dirty="0" err="1"/>
              <a:t>områdets</a:t>
            </a:r>
            <a:r>
              <a:rPr lang="fi-FI" sz="2400" dirty="0"/>
              <a:t> </a:t>
            </a:r>
            <a:r>
              <a:rPr lang="fi-FI" sz="2400" dirty="0" err="1"/>
              <a:t>kommande</a:t>
            </a:r>
            <a:r>
              <a:rPr lang="fi-FI" sz="2400" dirty="0"/>
              <a:t> </a:t>
            </a:r>
            <a:r>
              <a:rPr lang="fi-FI" sz="2400" dirty="0" err="1"/>
              <a:t>händer</a:t>
            </a:r>
            <a:r>
              <a:rPr lang="fi-FI" sz="2400" dirty="0"/>
              <a:t> </a:t>
            </a:r>
            <a:r>
              <a:rPr lang="fi-FI" sz="2400" dirty="0" err="1"/>
              <a:t>och</a:t>
            </a:r>
            <a:r>
              <a:rPr lang="fi-FI" sz="2400" dirty="0"/>
              <a:t> </a:t>
            </a:r>
            <a:r>
              <a:rPr lang="fi-FI" sz="2400" dirty="0" err="1"/>
              <a:t>aktuella</a:t>
            </a:r>
            <a:r>
              <a:rPr lang="fi-FI" sz="2400" dirty="0"/>
              <a:t> </a:t>
            </a:r>
            <a:r>
              <a:rPr lang="fi-FI" sz="2400" dirty="0" err="1"/>
              <a:t>saker</a:t>
            </a:r>
            <a:r>
              <a:rPr lang="fi-FI" sz="2400" dirty="0"/>
              <a:t> </a:t>
            </a:r>
            <a:r>
              <a:rPr lang="fi-FI" sz="2400" dirty="0" err="1"/>
              <a:t>deltagarna</a:t>
            </a:r>
            <a:r>
              <a:rPr lang="fi-FI" sz="2400" dirty="0"/>
              <a:t> </a:t>
            </a:r>
            <a:r>
              <a:rPr lang="fi-FI" sz="2400" dirty="0" err="1"/>
              <a:t>kan</a:t>
            </a:r>
            <a:r>
              <a:rPr lang="fi-FI" sz="2400" dirty="0"/>
              <a:t> delta i </a:t>
            </a:r>
            <a:r>
              <a:rPr lang="fi-FI" sz="2400" dirty="0" err="1"/>
              <a:t>till</a:t>
            </a:r>
            <a:r>
              <a:rPr lang="fi-FI" sz="2400" dirty="0"/>
              <a:t> </a:t>
            </a:r>
            <a:r>
              <a:rPr lang="fi-FI" sz="2400" dirty="0" err="1"/>
              <a:t>näst</a:t>
            </a:r>
            <a:endParaRPr lang="fi-FI" sz="2400" dirty="0"/>
          </a:p>
          <a:p>
            <a:r>
              <a:rPr lang="fi-FI" sz="2400" dirty="0" err="1"/>
              <a:t>Skriv</a:t>
            </a:r>
            <a:r>
              <a:rPr lang="fi-FI" sz="2400" dirty="0"/>
              <a:t> </a:t>
            </a:r>
            <a:r>
              <a:rPr lang="fi-FI" sz="2400" dirty="0" err="1"/>
              <a:t>upp</a:t>
            </a:r>
            <a:r>
              <a:rPr lang="fi-FI" sz="2400" dirty="0"/>
              <a:t> </a:t>
            </a:r>
            <a:r>
              <a:rPr lang="fi-FI" sz="2400" dirty="0" err="1"/>
              <a:t>eller</a:t>
            </a:r>
            <a:r>
              <a:rPr lang="fi-FI" sz="2400" dirty="0"/>
              <a:t> </a:t>
            </a:r>
            <a:r>
              <a:rPr lang="fi-FI" sz="2400" dirty="0" err="1"/>
              <a:t>dela</a:t>
            </a:r>
            <a:r>
              <a:rPr lang="fi-FI" sz="2400" dirty="0"/>
              <a:t> </a:t>
            </a:r>
            <a:r>
              <a:rPr lang="fi-FI" sz="2400" dirty="0" err="1"/>
              <a:t>ut</a:t>
            </a:r>
            <a:r>
              <a:rPr lang="fi-FI" sz="2400" dirty="0"/>
              <a:t> </a:t>
            </a:r>
            <a:r>
              <a:rPr lang="fi-FI" sz="2400" dirty="0" err="1"/>
              <a:t>avdelningens</a:t>
            </a:r>
            <a:r>
              <a:rPr lang="fi-FI" sz="2400" dirty="0"/>
              <a:t> </a:t>
            </a:r>
            <a:r>
              <a:rPr lang="fi-FI" sz="2400" dirty="0" err="1"/>
              <a:t>kontaktuppgifter</a:t>
            </a:r>
            <a:r>
              <a:rPr lang="fi-FI" sz="2400" dirty="0"/>
              <a:t> </a:t>
            </a:r>
            <a:r>
              <a:rPr lang="fi-FI" sz="2400" dirty="0" err="1"/>
              <a:t>till</a:t>
            </a:r>
            <a:r>
              <a:rPr lang="fi-FI" sz="2400" dirty="0"/>
              <a:t> </a:t>
            </a:r>
            <a:r>
              <a:rPr lang="fi-FI" sz="2400" dirty="0" err="1"/>
              <a:t>deltagarna</a:t>
            </a:r>
            <a:endParaRPr lang="fi-FI" sz="2400" dirty="0"/>
          </a:p>
          <a:p>
            <a:endParaRPr lang="fi-FI" dirty="0"/>
          </a:p>
        </p:txBody>
      </p:sp>
    </p:spTree>
    <p:extLst>
      <p:ext uri="{BB962C8B-B14F-4D97-AF65-F5344CB8AC3E}">
        <p14:creationId xmlns:p14="http://schemas.microsoft.com/office/powerpoint/2010/main" val="3931306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5CD5246-AC2B-9943-906D-2F43E68C02E3}"/>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a:xfrm>
            <a:off x="8123208" y="0"/>
            <a:ext cx="4068792" cy="6858000"/>
          </a:xfrm>
        </p:spPr>
      </p:pic>
      <p:sp>
        <p:nvSpPr>
          <p:cNvPr id="2" name="Text Placeholder 1">
            <a:extLst>
              <a:ext uri="{FF2B5EF4-FFF2-40B4-BE49-F238E27FC236}">
                <a16:creationId xmlns:a16="http://schemas.microsoft.com/office/drawing/2014/main" id="{D268CFFC-29B4-1645-B82D-D2BA93E2C704}"/>
              </a:ext>
            </a:extLst>
          </p:cNvPr>
          <p:cNvSpPr>
            <a:spLocks noGrp="1"/>
          </p:cNvSpPr>
          <p:nvPr>
            <p:ph type="body" idx="14"/>
          </p:nvPr>
        </p:nvSpPr>
        <p:spPr/>
        <p:txBody>
          <a:bodyPr/>
          <a:lstStyle/>
          <a:p>
            <a:r>
              <a:rPr lang="fi-FI" dirty="0" err="1"/>
              <a:t>Tack</a:t>
            </a:r>
            <a:endParaRPr lang="fi-FI" dirty="0"/>
          </a:p>
        </p:txBody>
      </p:sp>
      <p:sp>
        <p:nvSpPr>
          <p:cNvPr id="3" name="Text Placeholder 2">
            <a:extLst>
              <a:ext uri="{FF2B5EF4-FFF2-40B4-BE49-F238E27FC236}">
                <a16:creationId xmlns:a16="http://schemas.microsoft.com/office/drawing/2014/main" id="{9C364346-2283-6D42-BF15-078F2E8CBBDD}"/>
              </a:ext>
            </a:extLst>
          </p:cNvPr>
          <p:cNvSpPr>
            <a:spLocks noGrp="1"/>
          </p:cNvSpPr>
          <p:nvPr>
            <p:ph type="body" idx="16"/>
          </p:nvPr>
        </p:nvSpPr>
        <p:spPr/>
        <p:txBody>
          <a:bodyPr/>
          <a:lstStyle/>
          <a:p>
            <a:r>
              <a:rPr lang="fi-FI" dirty="0" err="1"/>
              <a:t>Frågor</a:t>
            </a:r>
            <a:r>
              <a:rPr lang="fi-FI" dirty="0"/>
              <a:t>? </a:t>
            </a:r>
          </a:p>
        </p:txBody>
      </p:sp>
      <p:sp>
        <p:nvSpPr>
          <p:cNvPr id="7" name="Rectangle 6">
            <a:extLst>
              <a:ext uri="{FF2B5EF4-FFF2-40B4-BE49-F238E27FC236}">
                <a16:creationId xmlns:a16="http://schemas.microsoft.com/office/drawing/2014/main" id="{4EF94711-88FD-9548-B398-E3C0FA240835}"/>
              </a:ext>
            </a:extLst>
          </p:cNvPr>
          <p:cNvSpPr/>
          <p:nvPr/>
        </p:nvSpPr>
        <p:spPr>
          <a:xfrm>
            <a:off x="8115080" y="0"/>
            <a:ext cx="2028669"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xtBox 3">
            <a:extLst>
              <a:ext uri="{FF2B5EF4-FFF2-40B4-BE49-F238E27FC236}">
                <a16:creationId xmlns:a16="http://schemas.microsoft.com/office/drawing/2014/main" id="{F4B4A22A-1D1B-C74A-D990-48FD6C63E9CB}"/>
              </a:ext>
            </a:extLst>
          </p:cNvPr>
          <p:cNvSpPr txBox="1"/>
          <p:nvPr/>
        </p:nvSpPr>
        <p:spPr>
          <a:xfrm>
            <a:off x="6285053" y="6574420"/>
            <a:ext cx="1585732" cy="261610"/>
          </a:xfrm>
          <a:prstGeom prst="rect">
            <a:avLst/>
          </a:prstGeom>
          <a:noFill/>
        </p:spPr>
        <p:txBody>
          <a:bodyPr wrap="square" rtlCol="0">
            <a:spAutoFit/>
          </a:bodyPr>
          <a:lstStyle/>
          <a:p>
            <a:r>
              <a:rPr lang="fi-FI" sz="1100" dirty="0">
                <a:solidFill>
                  <a:schemeClr val="bg1"/>
                </a:solidFill>
              </a:rPr>
              <a:t>Foto: Joonas Brandt</a:t>
            </a:r>
          </a:p>
        </p:txBody>
      </p:sp>
    </p:spTree>
    <p:extLst>
      <p:ext uri="{BB962C8B-B14F-4D97-AF65-F5344CB8AC3E}">
        <p14:creationId xmlns:p14="http://schemas.microsoft.com/office/powerpoint/2010/main" val="1746147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458CD-B58E-4D92-6530-4A441A54967A}"/>
              </a:ext>
            </a:extLst>
          </p:cNvPr>
          <p:cNvSpPr>
            <a:spLocks noGrp="1"/>
          </p:cNvSpPr>
          <p:nvPr>
            <p:ph type="title"/>
          </p:nvPr>
        </p:nvSpPr>
        <p:spPr/>
        <p:txBody>
          <a:bodyPr/>
          <a:lstStyle/>
          <a:p>
            <a:r>
              <a:rPr lang="fi-FI" dirty="0" err="1"/>
              <a:t>Eller</a:t>
            </a:r>
            <a:r>
              <a:rPr lang="fi-FI" dirty="0"/>
              <a:t> </a:t>
            </a:r>
            <a:r>
              <a:rPr lang="fi-FI" dirty="0" err="1"/>
              <a:t>utbildaren</a:t>
            </a:r>
            <a:r>
              <a:rPr lang="fi-FI" dirty="0"/>
              <a:t> </a:t>
            </a:r>
            <a:r>
              <a:rPr lang="fi-FI" dirty="0" err="1"/>
              <a:t>väljer</a:t>
            </a:r>
            <a:r>
              <a:rPr lang="fi-FI" dirty="0"/>
              <a:t> </a:t>
            </a:r>
            <a:r>
              <a:rPr lang="fi-FI" dirty="0" err="1"/>
              <a:t>någon</a:t>
            </a:r>
            <a:r>
              <a:rPr lang="fi-FI" dirty="0"/>
              <a:t> av </a:t>
            </a:r>
            <a:r>
              <a:rPr lang="fi-FI" dirty="0" err="1"/>
              <a:t>dessa</a:t>
            </a:r>
            <a:r>
              <a:rPr lang="fi-FI" dirty="0"/>
              <a:t> </a:t>
            </a:r>
            <a:r>
              <a:rPr lang="fi-FI" dirty="0" err="1"/>
              <a:t>videor</a:t>
            </a:r>
            <a:endParaRPr lang="fi-FI" dirty="0"/>
          </a:p>
        </p:txBody>
      </p:sp>
      <p:sp>
        <p:nvSpPr>
          <p:cNvPr id="3" name="Text Placeholder 2">
            <a:extLst>
              <a:ext uri="{FF2B5EF4-FFF2-40B4-BE49-F238E27FC236}">
                <a16:creationId xmlns:a16="http://schemas.microsoft.com/office/drawing/2014/main" id="{C65F941F-B1CD-CD8B-F960-D680850CD84C}"/>
              </a:ext>
            </a:extLst>
          </p:cNvPr>
          <p:cNvSpPr>
            <a:spLocks noGrp="1"/>
          </p:cNvSpPr>
          <p:nvPr>
            <p:ph type="body" idx="14"/>
          </p:nvPr>
        </p:nvSpPr>
        <p:spPr/>
        <p:txBody>
          <a:bodyPr/>
          <a:lstStyle/>
          <a:p>
            <a:pPr algn="just"/>
            <a:r>
              <a:rPr lang="fi-FI" dirty="0">
                <a:hlinkClick r:id="rId3"/>
              </a:rPr>
              <a:t>FRK – </a:t>
            </a:r>
            <a:r>
              <a:rPr lang="fi-FI" dirty="0" err="1">
                <a:hlinkClick r:id="rId3"/>
              </a:rPr>
              <a:t>Vad</a:t>
            </a:r>
            <a:r>
              <a:rPr lang="fi-FI" dirty="0">
                <a:hlinkClick r:id="rId3"/>
              </a:rPr>
              <a:t> </a:t>
            </a:r>
            <a:r>
              <a:rPr lang="fi-FI" dirty="0" err="1">
                <a:hlinkClick r:id="rId3"/>
              </a:rPr>
              <a:t>gör</a:t>
            </a:r>
            <a:r>
              <a:rPr lang="fi-FI" dirty="0">
                <a:hlinkClick r:id="rId3"/>
              </a:rPr>
              <a:t> vi? </a:t>
            </a:r>
            <a:r>
              <a:rPr lang="fi-FI" dirty="0" err="1">
                <a:hlinkClick r:id="rId3"/>
              </a:rPr>
              <a:t>Presentationsvideo</a:t>
            </a:r>
            <a:r>
              <a:rPr lang="fi-FI" dirty="0">
                <a:hlinkClick r:id="rId3"/>
              </a:rPr>
              <a:t> </a:t>
            </a:r>
            <a:r>
              <a:rPr lang="fi-FI" dirty="0"/>
              <a:t>(1:47 min)</a:t>
            </a:r>
          </a:p>
          <a:p>
            <a:pPr marL="0" indent="0" algn="just">
              <a:buNone/>
            </a:pPr>
            <a:endParaRPr lang="fi-FI" dirty="0">
              <a:cs typeface="Calibri"/>
            </a:endParaRPr>
          </a:p>
          <a:p>
            <a:pPr algn="just"/>
            <a:r>
              <a:rPr lang="fi-FI" dirty="0" err="1">
                <a:cs typeface="Calibri"/>
                <a:hlinkClick r:id="rId4"/>
              </a:rPr>
              <a:t>Together</a:t>
            </a:r>
            <a:r>
              <a:rPr lang="fi-FI" dirty="0">
                <a:cs typeface="Calibri"/>
                <a:hlinkClick r:id="rId4"/>
              </a:rPr>
              <a:t> </a:t>
            </a:r>
            <a:r>
              <a:rPr lang="fi-FI" dirty="0" err="1">
                <a:cs typeface="Calibri"/>
                <a:hlinkClick r:id="rId4"/>
              </a:rPr>
              <a:t>we</a:t>
            </a:r>
            <a:r>
              <a:rPr lang="fi-FI" dirty="0">
                <a:cs typeface="Calibri"/>
                <a:hlinkClick r:id="rId4"/>
              </a:rPr>
              <a:t> </a:t>
            </a:r>
            <a:r>
              <a:rPr lang="fi-FI" dirty="0" err="1">
                <a:cs typeface="Calibri"/>
                <a:hlinkClick r:id="rId4"/>
              </a:rPr>
              <a:t>are</a:t>
            </a:r>
            <a:r>
              <a:rPr lang="fi-FI" dirty="0">
                <a:cs typeface="Calibri"/>
                <a:hlinkClick r:id="rId4"/>
              </a:rPr>
              <a:t> </a:t>
            </a:r>
            <a:r>
              <a:rPr lang="fi-FI" dirty="0" err="1">
                <a:cs typeface="Calibri"/>
                <a:hlinkClick r:id="rId4"/>
              </a:rPr>
              <a:t>the</a:t>
            </a:r>
            <a:r>
              <a:rPr lang="fi-FI" dirty="0">
                <a:cs typeface="Calibri"/>
                <a:hlinkClick r:id="rId4"/>
              </a:rPr>
              <a:t> International Federation of Red Cross and Red </a:t>
            </a:r>
            <a:r>
              <a:rPr lang="fi-FI" dirty="0" err="1">
                <a:cs typeface="Calibri"/>
                <a:hlinkClick r:id="rId4"/>
              </a:rPr>
              <a:t>Crescent</a:t>
            </a:r>
            <a:r>
              <a:rPr lang="fi-FI" dirty="0">
                <a:cs typeface="Calibri"/>
                <a:hlinkClick r:id="rId4"/>
              </a:rPr>
              <a:t> </a:t>
            </a:r>
            <a:r>
              <a:rPr lang="fi-FI" dirty="0" err="1">
                <a:cs typeface="Calibri"/>
                <a:hlinkClick r:id="rId4"/>
              </a:rPr>
              <a:t>societies</a:t>
            </a:r>
            <a:r>
              <a:rPr lang="fi-FI" dirty="0">
                <a:cs typeface="Calibri"/>
                <a:hlinkClick r:id="rId4"/>
              </a:rPr>
              <a:t> </a:t>
            </a:r>
            <a:r>
              <a:rPr lang="fi-FI" dirty="0">
                <a:cs typeface="Calibri"/>
              </a:rPr>
              <a:t>(3:21 min)</a:t>
            </a:r>
          </a:p>
          <a:p>
            <a:pPr marL="0" indent="0" algn="just">
              <a:buNone/>
            </a:pPr>
            <a:endParaRPr lang="fi-FI" dirty="0">
              <a:cs typeface="Calibri"/>
            </a:endParaRPr>
          </a:p>
          <a:p>
            <a:r>
              <a:rPr lang="fi-FI" dirty="0">
                <a:cs typeface="Calibri"/>
                <a:hlinkClick r:id="rId5"/>
              </a:rPr>
              <a:t>A </a:t>
            </a:r>
            <a:r>
              <a:rPr lang="fi-FI" dirty="0" err="1">
                <a:cs typeface="Calibri"/>
                <a:hlinkClick r:id="rId5"/>
              </a:rPr>
              <a:t>day</a:t>
            </a:r>
            <a:r>
              <a:rPr lang="fi-FI" dirty="0">
                <a:cs typeface="Calibri"/>
                <a:hlinkClick r:id="rId5"/>
              </a:rPr>
              <a:t> in </a:t>
            </a:r>
            <a:r>
              <a:rPr lang="fi-FI" dirty="0" err="1">
                <a:cs typeface="Calibri"/>
                <a:hlinkClick r:id="rId5"/>
              </a:rPr>
              <a:t>the</a:t>
            </a:r>
            <a:r>
              <a:rPr lang="fi-FI" dirty="0">
                <a:cs typeface="Calibri"/>
                <a:hlinkClick r:id="rId5"/>
              </a:rPr>
              <a:t> life of </a:t>
            </a:r>
            <a:r>
              <a:rPr lang="fi-FI" dirty="0" err="1">
                <a:cs typeface="Calibri"/>
                <a:hlinkClick r:id="rId5"/>
              </a:rPr>
              <a:t>our</a:t>
            </a:r>
            <a:r>
              <a:rPr lang="fi-FI" dirty="0">
                <a:cs typeface="Calibri"/>
                <a:hlinkClick r:id="rId5"/>
              </a:rPr>
              <a:t> </a:t>
            </a:r>
            <a:r>
              <a:rPr lang="fi-FI" dirty="0" err="1">
                <a:cs typeface="Calibri"/>
                <a:hlinkClick r:id="rId5"/>
              </a:rPr>
              <a:t>volunteers</a:t>
            </a:r>
            <a:r>
              <a:rPr lang="fi-FI" dirty="0">
                <a:cs typeface="Calibri"/>
                <a:hlinkClick r:id="rId5"/>
              </a:rPr>
              <a:t> </a:t>
            </a:r>
            <a:r>
              <a:rPr lang="fi-FI" dirty="0">
                <a:cs typeface="Calibri"/>
              </a:rPr>
              <a:t>(3:26 min) </a:t>
            </a:r>
          </a:p>
          <a:p>
            <a:pPr marL="0" indent="0">
              <a:buNone/>
            </a:pPr>
            <a:endParaRPr lang="fi-FI" dirty="0">
              <a:cs typeface="Calibri"/>
            </a:endParaRPr>
          </a:p>
          <a:p>
            <a:r>
              <a:rPr lang="fi-FI" dirty="0">
                <a:hlinkClick r:id="rId6"/>
              </a:rPr>
              <a:t>International Red Cross and Red </a:t>
            </a:r>
            <a:r>
              <a:rPr lang="fi-FI" dirty="0" err="1">
                <a:hlinkClick r:id="rId6"/>
              </a:rPr>
              <a:t>Crescent</a:t>
            </a:r>
            <a:r>
              <a:rPr lang="fi-FI" dirty="0">
                <a:hlinkClick r:id="rId6"/>
              </a:rPr>
              <a:t> </a:t>
            </a:r>
            <a:r>
              <a:rPr lang="fi-FI" dirty="0" err="1">
                <a:hlinkClick r:id="rId6"/>
              </a:rPr>
              <a:t>Movement</a:t>
            </a:r>
            <a:r>
              <a:rPr lang="fi-FI" dirty="0">
                <a:hlinkClick r:id="rId6"/>
              </a:rPr>
              <a:t>: </a:t>
            </a:r>
            <a:r>
              <a:rPr lang="fi-FI" dirty="0" err="1">
                <a:hlinkClick r:id="rId6"/>
              </a:rPr>
              <a:t>The</a:t>
            </a:r>
            <a:r>
              <a:rPr lang="fi-FI" dirty="0">
                <a:hlinkClick r:id="rId6"/>
              </a:rPr>
              <a:t> </a:t>
            </a:r>
            <a:r>
              <a:rPr lang="fi-FI" dirty="0" err="1">
                <a:hlinkClick r:id="rId6"/>
              </a:rPr>
              <a:t>power</a:t>
            </a:r>
            <a:r>
              <a:rPr lang="fi-FI" dirty="0">
                <a:hlinkClick r:id="rId6"/>
              </a:rPr>
              <a:t> of </a:t>
            </a:r>
            <a:r>
              <a:rPr lang="fi-FI" dirty="0" err="1">
                <a:hlinkClick r:id="rId6"/>
              </a:rPr>
              <a:t>humanity</a:t>
            </a:r>
            <a:r>
              <a:rPr lang="fi-FI" dirty="0">
                <a:hlinkClick r:id="rId6"/>
              </a:rPr>
              <a:t> </a:t>
            </a:r>
            <a:r>
              <a:rPr lang="fi-FI" dirty="0"/>
              <a:t>(2:31 min)</a:t>
            </a:r>
          </a:p>
          <a:p>
            <a:pPr marL="0" indent="0">
              <a:buNone/>
            </a:pPr>
            <a:endParaRPr lang="fi-FI" dirty="0"/>
          </a:p>
          <a:p>
            <a:pPr lvl="0"/>
            <a:r>
              <a:rPr lang="fi-FI" dirty="0" err="1">
                <a:hlinkClick r:id="rId7"/>
              </a:rPr>
              <a:t>Finlands</a:t>
            </a:r>
            <a:r>
              <a:rPr lang="fi-FI" dirty="0">
                <a:hlinkClick r:id="rId7"/>
              </a:rPr>
              <a:t> </a:t>
            </a:r>
            <a:r>
              <a:rPr lang="fi-FI" dirty="0" err="1">
                <a:hlinkClick r:id="rId7"/>
              </a:rPr>
              <a:t>Röda</a:t>
            </a:r>
            <a:r>
              <a:rPr lang="fi-FI" dirty="0">
                <a:hlinkClick r:id="rId7"/>
              </a:rPr>
              <a:t> </a:t>
            </a:r>
            <a:r>
              <a:rPr lang="fi-FI" dirty="0" err="1">
                <a:hlinkClick r:id="rId7"/>
              </a:rPr>
              <a:t>Kors</a:t>
            </a:r>
            <a:r>
              <a:rPr lang="fi-FI" dirty="0">
                <a:hlinkClick r:id="rId7"/>
              </a:rPr>
              <a:t> </a:t>
            </a:r>
            <a:r>
              <a:rPr lang="fi-FI" dirty="0" err="1">
                <a:hlinkClick r:id="rId7"/>
              </a:rPr>
              <a:t>frivilligarbete</a:t>
            </a:r>
            <a:r>
              <a:rPr lang="fi-FI" dirty="0">
                <a:hlinkClick r:id="rId7"/>
              </a:rPr>
              <a:t> </a:t>
            </a:r>
            <a:r>
              <a:rPr lang="fi-FI" dirty="0" err="1">
                <a:hlinkClick r:id="rId7"/>
              </a:rPr>
              <a:t>på</a:t>
            </a:r>
            <a:r>
              <a:rPr lang="fi-FI" dirty="0">
                <a:hlinkClick r:id="rId7"/>
              </a:rPr>
              <a:t> </a:t>
            </a:r>
            <a:r>
              <a:rPr lang="fi-FI" dirty="0" err="1">
                <a:hlinkClick r:id="rId7"/>
              </a:rPr>
              <a:t>festivaler</a:t>
            </a:r>
            <a:r>
              <a:rPr lang="fi-FI" dirty="0"/>
              <a:t> (1:34 min)</a:t>
            </a:r>
          </a:p>
          <a:p>
            <a:endParaRPr lang="fi-FI" dirty="0"/>
          </a:p>
        </p:txBody>
      </p:sp>
      <p:sp>
        <p:nvSpPr>
          <p:cNvPr id="4" name="Text Placeholder 3">
            <a:extLst>
              <a:ext uri="{FF2B5EF4-FFF2-40B4-BE49-F238E27FC236}">
                <a16:creationId xmlns:a16="http://schemas.microsoft.com/office/drawing/2014/main" id="{79AED4BE-E0F2-1BF1-63E1-EC63E2BC7832}"/>
              </a:ext>
            </a:extLst>
          </p:cNvPr>
          <p:cNvSpPr>
            <a:spLocks noGrp="1"/>
          </p:cNvSpPr>
          <p:nvPr>
            <p:ph type="body" idx="15"/>
          </p:nvPr>
        </p:nvSpPr>
        <p:spPr/>
        <p:txBody>
          <a:bodyPr/>
          <a:lstStyle/>
          <a:p>
            <a:endParaRPr lang="fi-FI"/>
          </a:p>
        </p:txBody>
      </p:sp>
    </p:spTree>
    <p:extLst>
      <p:ext uri="{BB962C8B-B14F-4D97-AF65-F5344CB8AC3E}">
        <p14:creationId xmlns:p14="http://schemas.microsoft.com/office/powerpoint/2010/main" val="163601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C3AF-2B22-E1DB-768F-C32D9EED8AFF}"/>
              </a:ext>
            </a:extLst>
          </p:cNvPr>
          <p:cNvSpPr>
            <a:spLocks noGrp="1"/>
          </p:cNvSpPr>
          <p:nvPr>
            <p:ph type="title"/>
          </p:nvPr>
        </p:nvSpPr>
        <p:spPr/>
        <p:txBody>
          <a:bodyPr/>
          <a:lstStyle/>
          <a:p>
            <a:pPr algn="ctr"/>
            <a:r>
              <a:rPr lang="fi-FI" sz="3600" b="1" dirty="0">
                <a:latin typeface="Arial" panose="020B0604020202020204" pitchFamily="34" charset="0"/>
              </a:rPr>
              <a:t>Röda Korset</a:t>
            </a:r>
            <a:br>
              <a:rPr lang="fi-FI" b="1" dirty="0"/>
            </a:br>
            <a:br>
              <a:rPr lang="fi-FI" b="1" dirty="0"/>
            </a:br>
            <a:r>
              <a:rPr lang="fi-FI" sz="2000" dirty="0" err="1">
                <a:cs typeface="Calibri"/>
              </a:rPr>
              <a:t>Att</a:t>
            </a:r>
            <a:r>
              <a:rPr lang="fi-FI" sz="2000" dirty="0">
                <a:cs typeface="Calibri"/>
              </a:rPr>
              <a:t> </a:t>
            </a:r>
            <a:r>
              <a:rPr lang="fi-FI" sz="2000" dirty="0" err="1">
                <a:cs typeface="Calibri"/>
              </a:rPr>
              <a:t>hjälpa</a:t>
            </a:r>
            <a:r>
              <a:rPr lang="fi-FI" sz="2000" dirty="0">
                <a:cs typeface="Calibri"/>
              </a:rPr>
              <a:t> </a:t>
            </a:r>
            <a:r>
              <a:rPr lang="fi-FI" sz="2000" dirty="0" err="1">
                <a:cs typeface="Calibri"/>
              </a:rPr>
              <a:t>är</a:t>
            </a:r>
            <a:r>
              <a:rPr lang="fi-FI" sz="2000" dirty="0">
                <a:cs typeface="Calibri"/>
              </a:rPr>
              <a:t> </a:t>
            </a:r>
            <a:r>
              <a:rPr lang="fi-FI" sz="2000" dirty="0" err="1">
                <a:cs typeface="Calibri"/>
              </a:rPr>
              <a:t>grunden</a:t>
            </a:r>
            <a:r>
              <a:rPr lang="fi-FI" sz="2000" dirty="0">
                <a:cs typeface="Calibri"/>
              </a:rPr>
              <a:t> för </a:t>
            </a:r>
            <a:r>
              <a:rPr lang="fi-FI" sz="2000" dirty="0" err="1">
                <a:cs typeface="Calibri"/>
              </a:rPr>
              <a:t>vår</a:t>
            </a:r>
            <a:r>
              <a:rPr lang="fi-FI" sz="2000" dirty="0">
                <a:cs typeface="Calibri"/>
              </a:rPr>
              <a:t> </a:t>
            </a:r>
            <a:r>
              <a:rPr lang="fi-FI" sz="2000" dirty="0" err="1">
                <a:cs typeface="Calibri"/>
              </a:rPr>
              <a:t>verksamhet</a:t>
            </a:r>
            <a:r>
              <a:rPr lang="fi-FI" sz="2000" dirty="0">
                <a:cs typeface="Calibri"/>
              </a:rPr>
              <a:t>. </a:t>
            </a:r>
            <a:br>
              <a:rPr lang="fi-FI" sz="2000" dirty="0">
                <a:cs typeface="Calibri"/>
              </a:rPr>
            </a:br>
            <a:r>
              <a:rPr lang="fi-FI" sz="2000" dirty="0" err="1">
                <a:cs typeface="Calibri"/>
              </a:rPr>
              <a:t>Tillsammans</a:t>
            </a:r>
            <a:r>
              <a:rPr lang="fi-FI" sz="2000" dirty="0">
                <a:cs typeface="Calibri"/>
              </a:rPr>
              <a:t> </a:t>
            </a:r>
            <a:r>
              <a:rPr lang="fi-FI" sz="2000" dirty="0" err="1">
                <a:cs typeface="Calibri"/>
              </a:rPr>
              <a:t>hjälper</a:t>
            </a:r>
            <a:r>
              <a:rPr lang="fi-FI" sz="2000" dirty="0">
                <a:cs typeface="Calibri"/>
              </a:rPr>
              <a:t> vi </a:t>
            </a:r>
            <a:r>
              <a:rPr lang="fi-FI" sz="2000" dirty="0" err="1">
                <a:cs typeface="Calibri"/>
              </a:rPr>
              <a:t>människor</a:t>
            </a:r>
            <a:r>
              <a:rPr lang="fi-FI" sz="2000" dirty="0">
                <a:cs typeface="Calibri"/>
              </a:rPr>
              <a:t> i </a:t>
            </a:r>
            <a:r>
              <a:rPr lang="fi-FI" sz="2000" dirty="0" err="1">
                <a:cs typeface="Calibri"/>
              </a:rPr>
              <a:t>behov</a:t>
            </a:r>
            <a:r>
              <a:rPr lang="fi-FI" sz="2000" dirty="0">
                <a:cs typeface="Calibri"/>
              </a:rPr>
              <a:t> av </a:t>
            </a:r>
            <a:r>
              <a:rPr lang="fi-FI" sz="2000" dirty="0" err="1">
                <a:cs typeface="Calibri"/>
              </a:rPr>
              <a:t>hjälp</a:t>
            </a:r>
            <a:r>
              <a:rPr lang="fi-FI" sz="2000" dirty="0">
                <a:cs typeface="Calibri"/>
              </a:rPr>
              <a:t>.</a:t>
            </a:r>
            <a:br>
              <a:rPr lang="fi-FI" dirty="0"/>
            </a:br>
            <a:endParaRPr lang="fi-FI" dirty="0"/>
          </a:p>
        </p:txBody>
      </p:sp>
    </p:spTree>
    <p:extLst>
      <p:ext uri="{BB962C8B-B14F-4D97-AF65-F5344CB8AC3E}">
        <p14:creationId xmlns:p14="http://schemas.microsoft.com/office/powerpoint/2010/main" val="2037162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A185E3-531F-07D7-260F-3EC76239AF6F}"/>
              </a:ext>
            </a:extLst>
          </p:cNvPr>
          <p:cNvSpPr>
            <a:spLocks noGrp="1"/>
          </p:cNvSpPr>
          <p:nvPr>
            <p:ph type="body" idx="1"/>
          </p:nvPr>
        </p:nvSpPr>
        <p:spPr/>
        <p:txBody>
          <a:bodyPr/>
          <a:lstStyle/>
          <a:p>
            <a:r>
              <a:rPr lang="fi-FI" b="1" dirty="0" err="1"/>
              <a:t>Hur</a:t>
            </a:r>
            <a:r>
              <a:rPr lang="fi-FI" b="1" dirty="0"/>
              <a:t> </a:t>
            </a:r>
            <a:r>
              <a:rPr lang="fi-FI" b="1" dirty="0" err="1"/>
              <a:t>allt</a:t>
            </a:r>
            <a:r>
              <a:rPr lang="fi-FI" b="1" dirty="0"/>
              <a:t> </a:t>
            </a:r>
            <a:r>
              <a:rPr lang="fi-FI" b="1" dirty="0" err="1"/>
              <a:t>började</a:t>
            </a:r>
            <a:endParaRPr lang="fi-FI" dirty="0"/>
          </a:p>
        </p:txBody>
      </p:sp>
      <p:sp>
        <p:nvSpPr>
          <p:cNvPr id="3" name="Text Placeholder 2">
            <a:extLst>
              <a:ext uri="{FF2B5EF4-FFF2-40B4-BE49-F238E27FC236}">
                <a16:creationId xmlns:a16="http://schemas.microsoft.com/office/drawing/2014/main" id="{A6492A4D-5C3B-ADA1-7FB5-4330ED2D7FF2}"/>
              </a:ext>
            </a:extLst>
          </p:cNvPr>
          <p:cNvSpPr>
            <a:spLocks noGrp="1"/>
          </p:cNvSpPr>
          <p:nvPr>
            <p:ph type="body" sz="quarter" idx="11"/>
          </p:nvPr>
        </p:nvSpPr>
        <p:spPr/>
        <p:txBody>
          <a:bodyPr/>
          <a:lstStyle/>
          <a:p>
            <a:pPr>
              <a:defRPr/>
            </a:pPr>
            <a:r>
              <a:rPr lang="sv-SE" dirty="0"/>
              <a:t>Henry </a:t>
            </a:r>
            <a:r>
              <a:rPr lang="sv-SE" dirty="0" err="1"/>
              <a:t>Dunant</a:t>
            </a:r>
            <a:endParaRPr lang="sv-SE" dirty="0"/>
          </a:p>
          <a:p>
            <a:pPr>
              <a:defRPr/>
            </a:pPr>
            <a:r>
              <a:rPr lang="sv-SE" dirty="0"/>
              <a:t>Striden vid </a:t>
            </a:r>
            <a:r>
              <a:rPr lang="sv-SE" dirty="0" err="1"/>
              <a:t>Solferino</a:t>
            </a:r>
            <a:r>
              <a:rPr lang="sv-SE" dirty="0"/>
              <a:t> 1859 (</a:t>
            </a:r>
            <a:r>
              <a:rPr lang="fi-FI" sz="2400" dirty="0">
                <a:hlinkClick r:id="rId3"/>
              </a:rPr>
              <a:t>video</a:t>
            </a:r>
            <a:r>
              <a:rPr lang="fi-FI" sz="2400" dirty="0"/>
              <a:t>)</a:t>
            </a:r>
          </a:p>
          <a:p>
            <a:pPr>
              <a:defRPr/>
            </a:pPr>
            <a:r>
              <a:rPr lang="sv-SE" dirty="0"/>
              <a:t>Ett minne från </a:t>
            </a:r>
            <a:r>
              <a:rPr lang="sv-SE" dirty="0" err="1"/>
              <a:t>Solferino</a:t>
            </a:r>
            <a:r>
              <a:rPr lang="sv-SE" dirty="0"/>
              <a:t> 1862</a:t>
            </a:r>
          </a:p>
          <a:p>
            <a:pPr marL="0" indent="0">
              <a:buNone/>
              <a:defRPr/>
            </a:pPr>
            <a:r>
              <a:rPr lang="fi-FI" sz="2400" dirty="0">
                <a:sym typeface="Wingdings" panose="05000000000000000000" pitchFamily="2" charset="2"/>
              </a:rPr>
              <a:t></a:t>
            </a:r>
            <a:r>
              <a:rPr lang="sv-SE" dirty="0"/>
              <a:t> frivilligorganisation för att hjälpa offer i krig, vård av skadade soldater säkras genom internationella avtal</a:t>
            </a:r>
          </a:p>
          <a:p>
            <a:pPr>
              <a:defRPr/>
            </a:pPr>
            <a:r>
              <a:rPr lang="sv-SE" dirty="0"/>
              <a:t>Genèvekommittén 1863 och Genèvekonventionen 1864</a:t>
            </a:r>
          </a:p>
          <a:p>
            <a:endParaRPr lang="fi-FI" dirty="0"/>
          </a:p>
        </p:txBody>
      </p:sp>
      <p:sp>
        <p:nvSpPr>
          <p:cNvPr id="4" name="Picture Placeholder 3">
            <a:extLst>
              <a:ext uri="{FF2B5EF4-FFF2-40B4-BE49-F238E27FC236}">
                <a16:creationId xmlns:a16="http://schemas.microsoft.com/office/drawing/2014/main" id="{948A67D6-0469-BBA0-31B8-95609C514BC6}"/>
              </a:ext>
            </a:extLst>
          </p:cNvPr>
          <p:cNvSpPr>
            <a:spLocks noGrp="1"/>
          </p:cNvSpPr>
          <p:nvPr>
            <p:ph type="pic" sz="quarter" idx="12"/>
          </p:nvPr>
        </p:nvSpPr>
        <p:spPr/>
        <p:txBody>
          <a:bodyPr/>
          <a:lstStyle/>
          <a:p>
            <a:endParaRPr lang="fi-FI"/>
          </a:p>
        </p:txBody>
      </p:sp>
      <p:pic>
        <p:nvPicPr>
          <p:cNvPr id="5" name="Sisällön paikkamerkki 3">
            <a:extLst>
              <a:ext uri="{FF2B5EF4-FFF2-40B4-BE49-F238E27FC236}">
                <a16:creationId xmlns:a16="http://schemas.microsoft.com/office/drawing/2014/main" id="{3609E6DE-2444-5801-92B2-1B8C53D1AEA6}"/>
              </a:ext>
            </a:extLst>
          </p:cNvPr>
          <p:cNvPicPr>
            <a:picLocks noGrp="1"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63845" y="964748"/>
            <a:ext cx="3104472" cy="465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594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E45E3C-1D76-4A4F-D265-A68B602B4761}"/>
              </a:ext>
            </a:extLst>
          </p:cNvPr>
          <p:cNvSpPr>
            <a:spLocks noGrp="1"/>
          </p:cNvSpPr>
          <p:nvPr>
            <p:ph type="body" sz="quarter" idx="11"/>
          </p:nvPr>
        </p:nvSpPr>
        <p:spPr>
          <a:xfrm>
            <a:off x="768351" y="1279080"/>
            <a:ext cx="5157787" cy="3534125"/>
          </a:xfrm>
        </p:spPr>
        <p:txBody>
          <a:bodyPr/>
          <a:lstStyle/>
          <a:p>
            <a:pPr>
              <a:defRPr/>
            </a:pPr>
            <a:r>
              <a:rPr lang="fi-FI" dirty="0" err="1"/>
              <a:t>Föreningen</a:t>
            </a:r>
            <a:r>
              <a:rPr lang="fi-FI" dirty="0"/>
              <a:t> för </a:t>
            </a:r>
            <a:r>
              <a:rPr lang="fi-FI" dirty="0" err="1"/>
              <a:t>sjuka</a:t>
            </a:r>
            <a:r>
              <a:rPr lang="fi-FI" dirty="0"/>
              <a:t> </a:t>
            </a:r>
            <a:r>
              <a:rPr lang="fi-FI" dirty="0" err="1"/>
              <a:t>och</a:t>
            </a:r>
            <a:r>
              <a:rPr lang="fi-FI" dirty="0"/>
              <a:t> </a:t>
            </a:r>
            <a:r>
              <a:rPr lang="fi-FI" dirty="0" err="1"/>
              <a:t>sårade</a:t>
            </a:r>
            <a:r>
              <a:rPr lang="fi-FI" dirty="0"/>
              <a:t> </a:t>
            </a:r>
            <a:r>
              <a:rPr lang="fi-FI" dirty="0" err="1"/>
              <a:t>krigares</a:t>
            </a:r>
            <a:r>
              <a:rPr lang="fi-FI" dirty="0"/>
              <a:t> </a:t>
            </a:r>
            <a:r>
              <a:rPr lang="fi-FI" dirty="0" err="1"/>
              <a:t>vård</a:t>
            </a:r>
            <a:r>
              <a:rPr lang="fi-FI" dirty="0"/>
              <a:t> 1877 (</a:t>
            </a:r>
            <a:r>
              <a:rPr lang="fi-FI" dirty="0">
                <a:hlinkClick r:id="rId3"/>
              </a:rPr>
              <a:t>video</a:t>
            </a:r>
            <a:r>
              <a:rPr lang="fi-FI" dirty="0"/>
              <a:t>)</a:t>
            </a:r>
            <a:endParaRPr lang="fi-FI" dirty="0">
              <a:cs typeface="Calibri"/>
            </a:endParaRPr>
          </a:p>
          <a:p>
            <a:r>
              <a:rPr lang="fi-FI" dirty="0">
                <a:cs typeface="Calibri"/>
              </a:rPr>
              <a:t>191 </a:t>
            </a:r>
            <a:r>
              <a:rPr lang="fi-FI" dirty="0" err="1">
                <a:cs typeface="Calibri"/>
              </a:rPr>
              <a:t>nationella</a:t>
            </a:r>
            <a:r>
              <a:rPr lang="fi-FI" dirty="0">
                <a:cs typeface="Calibri"/>
              </a:rPr>
              <a:t> </a:t>
            </a:r>
            <a:r>
              <a:rPr lang="fi-FI" dirty="0" err="1">
                <a:cs typeface="Calibri"/>
              </a:rPr>
              <a:t>föreningar</a:t>
            </a:r>
            <a:r>
              <a:rPr lang="fi-FI" dirty="0">
                <a:cs typeface="Calibri"/>
              </a:rPr>
              <a:t> </a:t>
            </a:r>
            <a:r>
              <a:rPr lang="fi-FI" dirty="0" err="1">
                <a:cs typeface="Calibri"/>
              </a:rPr>
              <a:t>runt</a:t>
            </a:r>
            <a:r>
              <a:rPr lang="fi-FI" dirty="0">
                <a:cs typeface="Calibri"/>
              </a:rPr>
              <a:t> </a:t>
            </a:r>
            <a:r>
              <a:rPr lang="fi-FI" dirty="0" err="1">
                <a:cs typeface="Calibri"/>
              </a:rPr>
              <a:t>om</a:t>
            </a:r>
            <a:r>
              <a:rPr lang="fi-FI" dirty="0">
                <a:cs typeface="Calibri"/>
              </a:rPr>
              <a:t> i </a:t>
            </a:r>
            <a:r>
              <a:rPr lang="fi-FI" dirty="0" err="1">
                <a:cs typeface="Calibri"/>
              </a:rPr>
              <a:t>världen</a:t>
            </a:r>
            <a:endParaRPr lang="fi-FI" dirty="0">
              <a:cs typeface="Calibri"/>
            </a:endParaRPr>
          </a:p>
          <a:p>
            <a:r>
              <a:rPr lang="fi-FI" dirty="0" err="1">
                <a:cs typeface="Calibri"/>
              </a:rPr>
              <a:t>Skyddsemblemet</a:t>
            </a:r>
            <a:r>
              <a:rPr lang="fi-FI" dirty="0">
                <a:cs typeface="Calibri"/>
              </a:rPr>
              <a:t> </a:t>
            </a:r>
            <a:r>
              <a:rPr lang="fi-FI" dirty="0" err="1">
                <a:cs typeface="Calibri"/>
              </a:rPr>
              <a:t>skyddar</a:t>
            </a:r>
            <a:r>
              <a:rPr lang="fi-FI" dirty="0">
                <a:cs typeface="Calibri"/>
              </a:rPr>
              <a:t> </a:t>
            </a:r>
            <a:r>
              <a:rPr lang="fi-FI" dirty="0" err="1">
                <a:cs typeface="Calibri"/>
              </a:rPr>
              <a:t>hjälparbetet</a:t>
            </a:r>
            <a:endParaRPr lang="fi-FI" dirty="0">
              <a:cs typeface="Calibri"/>
            </a:endParaRPr>
          </a:p>
        </p:txBody>
      </p:sp>
      <p:pic>
        <p:nvPicPr>
          <p:cNvPr id="5" name="Content Placeholder 6">
            <a:extLst>
              <a:ext uri="{FF2B5EF4-FFF2-40B4-BE49-F238E27FC236}">
                <a16:creationId xmlns:a16="http://schemas.microsoft.com/office/drawing/2014/main" id="{00007A9F-CA68-4D7F-E7BF-829393ACF5AE}"/>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p:blipFill>
        <p:spPr>
          <a:xfrm>
            <a:off x="6265863" y="763588"/>
            <a:ext cx="5083175" cy="4852987"/>
          </a:xfrm>
          <a:prstGeom prst="rect">
            <a:avLst/>
          </a:prstGeom>
        </p:spPr>
      </p:pic>
      <p:pic>
        <p:nvPicPr>
          <p:cNvPr id="6" name="Picture 6" descr="A drawing of a cartoon character&#10;&#10;Description generated with high confidence">
            <a:extLst>
              <a:ext uri="{FF2B5EF4-FFF2-40B4-BE49-F238E27FC236}">
                <a16:creationId xmlns:a16="http://schemas.microsoft.com/office/drawing/2014/main" id="{63C9F437-9702-7C3A-F728-B83BE07F1E78}"/>
              </a:ext>
            </a:extLst>
          </p:cNvPr>
          <p:cNvPicPr>
            <a:picLocks noChangeAspect="1"/>
          </p:cNvPicPr>
          <p:nvPr/>
        </p:nvPicPr>
        <p:blipFill>
          <a:blip r:embed="rId5"/>
          <a:stretch>
            <a:fillRect/>
          </a:stretch>
        </p:blipFill>
        <p:spPr>
          <a:xfrm>
            <a:off x="1588363" y="4720743"/>
            <a:ext cx="2571750" cy="1162050"/>
          </a:xfrm>
          <a:prstGeom prst="rect">
            <a:avLst/>
          </a:prstGeom>
        </p:spPr>
      </p:pic>
    </p:spTree>
    <p:extLst>
      <p:ext uri="{BB962C8B-B14F-4D97-AF65-F5344CB8AC3E}">
        <p14:creationId xmlns:p14="http://schemas.microsoft.com/office/powerpoint/2010/main" val="3235008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3D1D-E122-3249-78EA-BF32FF9E1F14}"/>
              </a:ext>
            </a:extLst>
          </p:cNvPr>
          <p:cNvSpPr>
            <a:spLocks noGrp="1"/>
          </p:cNvSpPr>
          <p:nvPr>
            <p:ph type="title"/>
          </p:nvPr>
        </p:nvSpPr>
        <p:spPr/>
        <p:txBody>
          <a:bodyPr/>
          <a:lstStyle/>
          <a:p>
            <a:r>
              <a:rPr lang="fi-FI" b="1" dirty="0" err="1"/>
              <a:t>Så</a:t>
            </a:r>
            <a:r>
              <a:rPr lang="fi-FI" b="1" dirty="0"/>
              <a:t> </a:t>
            </a:r>
            <a:r>
              <a:rPr lang="fi-FI" b="1" dirty="0" err="1"/>
              <a:t>här</a:t>
            </a:r>
            <a:r>
              <a:rPr lang="fi-FI" b="1" dirty="0"/>
              <a:t> </a:t>
            </a:r>
            <a:r>
              <a:rPr lang="fi-FI" b="1" dirty="0" err="1"/>
              <a:t>fungerar</a:t>
            </a:r>
            <a:r>
              <a:rPr lang="fi-FI" b="1" dirty="0"/>
              <a:t> </a:t>
            </a:r>
            <a:r>
              <a:rPr lang="fi-FI" b="1" dirty="0" err="1"/>
              <a:t>Röda</a:t>
            </a:r>
            <a:r>
              <a:rPr lang="fi-FI" b="1" dirty="0"/>
              <a:t> </a:t>
            </a:r>
            <a:r>
              <a:rPr lang="fi-FI" b="1" dirty="0" err="1"/>
              <a:t>Korset</a:t>
            </a:r>
            <a:endParaRPr lang="fi-FI" dirty="0"/>
          </a:p>
        </p:txBody>
      </p:sp>
      <p:sp>
        <p:nvSpPr>
          <p:cNvPr id="3" name="Text Placeholder 2">
            <a:extLst>
              <a:ext uri="{FF2B5EF4-FFF2-40B4-BE49-F238E27FC236}">
                <a16:creationId xmlns:a16="http://schemas.microsoft.com/office/drawing/2014/main" id="{BB476111-6C93-A189-65C5-0F92ADA23500}"/>
              </a:ext>
            </a:extLst>
          </p:cNvPr>
          <p:cNvSpPr>
            <a:spLocks noGrp="1"/>
          </p:cNvSpPr>
          <p:nvPr>
            <p:ph type="body" idx="14"/>
          </p:nvPr>
        </p:nvSpPr>
        <p:spPr/>
        <p:txBody>
          <a:bodyPr/>
          <a:lstStyle/>
          <a:p>
            <a:endParaRPr lang="fi-FI" dirty="0"/>
          </a:p>
        </p:txBody>
      </p:sp>
      <p:sp>
        <p:nvSpPr>
          <p:cNvPr id="4" name="Text Placeholder 3">
            <a:extLst>
              <a:ext uri="{FF2B5EF4-FFF2-40B4-BE49-F238E27FC236}">
                <a16:creationId xmlns:a16="http://schemas.microsoft.com/office/drawing/2014/main" id="{1B17FB79-B194-AB58-2E6E-D38E5E74D1A6}"/>
              </a:ext>
            </a:extLst>
          </p:cNvPr>
          <p:cNvSpPr>
            <a:spLocks noGrp="1"/>
          </p:cNvSpPr>
          <p:nvPr>
            <p:ph type="body" idx="15"/>
          </p:nvPr>
        </p:nvSpPr>
        <p:spPr/>
        <p:txBody>
          <a:bodyPr/>
          <a:lstStyle/>
          <a:p>
            <a:endParaRPr lang="fi-FI" dirty="0"/>
          </a:p>
        </p:txBody>
      </p:sp>
      <p:grpSp>
        <p:nvGrpSpPr>
          <p:cNvPr id="7" name="Group 6">
            <a:extLst>
              <a:ext uri="{FF2B5EF4-FFF2-40B4-BE49-F238E27FC236}">
                <a16:creationId xmlns:a16="http://schemas.microsoft.com/office/drawing/2014/main" id="{39780FC0-2D49-1CBF-16CB-B024BE3F5655}"/>
              </a:ext>
            </a:extLst>
          </p:cNvPr>
          <p:cNvGrpSpPr/>
          <p:nvPr/>
        </p:nvGrpSpPr>
        <p:grpSpPr>
          <a:xfrm>
            <a:off x="606706" y="1847154"/>
            <a:ext cx="10747093" cy="3769461"/>
            <a:chOff x="-231494" y="-871504"/>
            <a:chExt cx="10747093" cy="3769461"/>
          </a:xfrm>
        </p:grpSpPr>
        <p:sp>
          <p:nvSpPr>
            <p:cNvPr id="8" name="Rectangle 7">
              <a:extLst>
                <a:ext uri="{FF2B5EF4-FFF2-40B4-BE49-F238E27FC236}">
                  <a16:creationId xmlns:a16="http://schemas.microsoft.com/office/drawing/2014/main" id="{C8FE1FC9-74B2-7B5A-6E1E-B9B73B9A08A3}"/>
                </a:ext>
              </a:extLst>
            </p:cNvPr>
            <p:cNvSpPr/>
            <p:nvPr/>
          </p:nvSpPr>
          <p:spPr>
            <a:xfrm>
              <a:off x="0" y="-871504"/>
              <a:ext cx="10515599" cy="3769461"/>
            </a:xfrm>
            <a:prstGeom prst="rect">
              <a:avLst/>
            </a:prstGeom>
            <a:solidFill>
              <a:srgbClr val="C00000"/>
            </a:solidFill>
          </p:spPr>
          <p:style>
            <a:lnRef idx="0">
              <a:schemeClr val="accen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hueOff val="0"/>
                <a:satOff val="0"/>
                <a:lumOff val="0"/>
                <a:alphaOff val="0"/>
              </a:schemeClr>
            </a:fontRef>
          </p:style>
          <p:txBody>
            <a:bodyPr/>
            <a:lstStyle/>
            <a:p>
              <a:endParaRPr lang="fi-FI"/>
            </a:p>
          </p:txBody>
        </p:sp>
        <p:sp>
          <p:nvSpPr>
            <p:cNvPr id="9" name="TextBox 8">
              <a:extLst>
                <a:ext uri="{FF2B5EF4-FFF2-40B4-BE49-F238E27FC236}">
                  <a16:creationId xmlns:a16="http://schemas.microsoft.com/office/drawing/2014/main" id="{3F727A64-C1E9-0A51-6941-3044134515F8}"/>
                </a:ext>
              </a:extLst>
            </p:cNvPr>
            <p:cNvSpPr txBox="1"/>
            <p:nvPr/>
          </p:nvSpPr>
          <p:spPr>
            <a:xfrm>
              <a:off x="-231494" y="-871503"/>
              <a:ext cx="10515600" cy="1314764"/>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fi-FI" sz="6000" dirty="0" err="1"/>
                <a:t>Medlemmar</a:t>
              </a:r>
              <a:endParaRPr lang="fi-FI" sz="6000" kern="1200" dirty="0"/>
            </a:p>
          </p:txBody>
        </p:sp>
      </p:grpSp>
      <p:sp>
        <p:nvSpPr>
          <p:cNvPr id="11" name="TextBox 10">
            <a:extLst>
              <a:ext uri="{FF2B5EF4-FFF2-40B4-BE49-F238E27FC236}">
                <a16:creationId xmlns:a16="http://schemas.microsoft.com/office/drawing/2014/main" id="{232C1A9F-7F53-0FC6-04C7-38277CEACF21}"/>
              </a:ext>
            </a:extLst>
          </p:cNvPr>
          <p:cNvSpPr txBox="1"/>
          <p:nvPr/>
        </p:nvSpPr>
        <p:spPr>
          <a:xfrm>
            <a:off x="1273697" y="3183341"/>
            <a:ext cx="2300468" cy="2215991"/>
          </a:xfrm>
          <a:prstGeom prst="rect">
            <a:avLst/>
          </a:prstGeom>
          <a:noFill/>
        </p:spPr>
        <p:txBody>
          <a:bodyPr wrap="square">
            <a:spAutoFit/>
          </a:bodyPr>
          <a:lstStyle/>
          <a:p>
            <a:pPr lvl="0">
              <a:buFont typeface="Arial" panose="020B0604020202020204" pitchFamily="34" charset="0"/>
              <a:buNone/>
            </a:pPr>
            <a:r>
              <a:rPr lang="fi-FI" sz="2400" b="1" dirty="0">
                <a:solidFill>
                  <a:schemeClr val="bg1"/>
                </a:solidFill>
              </a:rPr>
              <a:t>Avdelning (~450)</a:t>
            </a:r>
          </a:p>
          <a:p>
            <a:pPr lvl="0">
              <a:buFont typeface="Arial" panose="020B0604020202020204" pitchFamily="34" charset="0"/>
              <a:buNone/>
            </a:pPr>
            <a:r>
              <a:rPr lang="fi-FI" sz="1800" b="0" dirty="0">
                <a:solidFill>
                  <a:schemeClr val="bg1"/>
                </a:solidFill>
              </a:rPr>
              <a:t>- </a:t>
            </a:r>
            <a:r>
              <a:rPr lang="fi-FI" dirty="0" err="1">
                <a:solidFill>
                  <a:schemeClr val="bg1"/>
                </a:solidFill>
              </a:rPr>
              <a:t>Lokal</a:t>
            </a:r>
            <a:r>
              <a:rPr lang="fi-FI" dirty="0">
                <a:solidFill>
                  <a:schemeClr val="bg1"/>
                </a:solidFill>
              </a:rPr>
              <a:t> </a:t>
            </a:r>
            <a:r>
              <a:rPr lang="fi-FI" dirty="0" err="1">
                <a:solidFill>
                  <a:schemeClr val="bg1"/>
                </a:solidFill>
              </a:rPr>
              <a:t>verksamhet</a:t>
            </a:r>
            <a:endParaRPr lang="fi-FI" sz="1800" b="0" dirty="0">
              <a:solidFill>
                <a:schemeClr val="bg1"/>
              </a:solidFill>
            </a:endParaRPr>
          </a:p>
          <a:p>
            <a:pPr lvl="0">
              <a:buFont typeface="Arial" panose="020B0604020202020204" pitchFamily="34" charset="0"/>
              <a:buNone/>
            </a:pPr>
            <a:r>
              <a:rPr lang="fi-FI" dirty="0">
                <a:solidFill>
                  <a:schemeClr val="bg1"/>
                </a:solidFill>
              </a:rPr>
              <a:t>- </a:t>
            </a:r>
            <a:r>
              <a:rPr lang="fi-FI" sz="1800" dirty="0" err="1">
                <a:solidFill>
                  <a:schemeClr val="bg1"/>
                </a:solidFill>
              </a:rPr>
              <a:t>Verksamhets-grupper</a:t>
            </a:r>
            <a:endParaRPr lang="fi-FI" sz="1800" dirty="0">
              <a:solidFill>
                <a:schemeClr val="bg1"/>
              </a:solidFill>
            </a:endParaRPr>
          </a:p>
          <a:p>
            <a:pPr lvl="0">
              <a:buFont typeface="Arial" panose="020B0604020202020204" pitchFamily="34" charset="0"/>
              <a:buNone/>
            </a:pPr>
            <a:r>
              <a:rPr lang="fi-FI" sz="1800" dirty="0">
                <a:solidFill>
                  <a:schemeClr val="bg1"/>
                </a:solidFill>
              </a:rPr>
              <a:t>- </a:t>
            </a:r>
            <a:r>
              <a:rPr lang="fi-FI" dirty="0" err="1">
                <a:solidFill>
                  <a:schemeClr val="bg1"/>
                </a:solidFill>
              </a:rPr>
              <a:t>Avdelningens</a:t>
            </a:r>
            <a:r>
              <a:rPr lang="fi-FI" dirty="0">
                <a:solidFill>
                  <a:schemeClr val="bg1"/>
                </a:solidFill>
              </a:rPr>
              <a:t> </a:t>
            </a:r>
            <a:r>
              <a:rPr lang="fi-FI" dirty="0" err="1">
                <a:solidFill>
                  <a:schemeClr val="bg1"/>
                </a:solidFill>
              </a:rPr>
              <a:t>styrelse</a:t>
            </a:r>
            <a:endParaRPr lang="fi-FI" sz="1800" dirty="0">
              <a:solidFill>
                <a:schemeClr val="bg1"/>
              </a:solidFill>
            </a:endParaRPr>
          </a:p>
        </p:txBody>
      </p:sp>
      <p:sp>
        <p:nvSpPr>
          <p:cNvPr id="13" name="TextBox 12">
            <a:extLst>
              <a:ext uri="{FF2B5EF4-FFF2-40B4-BE49-F238E27FC236}">
                <a16:creationId xmlns:a16="http://schemas.microsoft.com/office/drawing/2014/main" id="{CC865572-FB36-A9C3-9294-C09F59C7E26F}"/>
              </a:ext>
            </a:extLst>
          </p:cNvPr>
          <p:cNvSpPr txBox="1"/>
          <p:nvPr/>
        </p:nvSpPr>
        <p:spPr>
          <a:xfrm>
            <a:off x="4009662" y="3131705"/>
            <a:ext cx="3363411" cy="1569660"/>
          </a:xfrm>
          <a:prstGeom prst="rect">
            <a:avLst/>
          </a:prstGeom>
          <a:noFill/>
        </p:spPr>
        <p:txBody>
          <a:bodyPr wrap="square">
            <a:spAutoFit/>
          </a:bodyPr>
          <a:lstStyle/>
          <a:p>
            <a:pPr lvl="0"/>
            <a:r>
              <a:rPr lang="fi-FI" sz="2400" b="1" dirty="0" err="1">
                <a:solidFill>
                  <a:schemeClr val="bg1"/>
                </a:solidFill>
              </a:rPr>
              <a:t>Distrikt</a:t>
            </a:r>
            <a:r>
              <a:rPr lang="fi-FI" sz="2400" b="1" dirty="0">
                <a:solidFill>
                  <a:schemeClr val="bg1"/>
                </a:solidFill>
              </a:rPr>
              <a:t> (12)</a:t>
            </a:r>
          </a:p>
          <a:p>
            <a:pPr lvl="0"/>
            <a:r>
              <a:rPr lang="fi-FI" sz="1800" dirty="0">
                <a:solidFill>
                  <a:schemeClr val="bg1"/>
                </a:solidFill>
              </a:rPr>
              <a:t>- </a:t>
            </a:r>
            <a:r>
              <a:rPr lang="fi-FI" sz="1800" dirty="0" err="1">
                <a:solidFill>
                  <a:schemeClr val="bg1"/>
                </a:solidFill>
              </a:rPr>
              <a:t>Regional</a:t>
            </a:r>
            <a:r>
              <a:rPr lang="fi-FI" sz="1800" dirty="0">
                <a:solidFill>
                  <a:schemeClr val="bg1"/>
                </a:solidFill>
              </a:rPr>
              <a:t> </a:t>
            </a:r>
            <a:r>
              <a:rPr lang="fi-FI" sz="1800" dirty="0" err="1">
                <a:solidFill>
                  <a:schemeClr val="bg1"/>
                </a:solidFill>
              </a:rPr>
              <a:t>verksamhet</a:t>
            </a:r>
            <a:r>
              <a:rPr lang="fi-FI" sz="1800" dirty="0">
                <a:solidFill>
                  <a:schemeClr val="bg1"/>
                </a:solidFill>
              </a:rPr>
              <a:t>, </a:t>
            </a:r>
            <a:r>
              <a:rPr lang="fi-FI" sz="1800" dirty="0" err="1">
                <a:solidFill>
                  <a:schemeClr val="bg1"/>
                </a:solidFill>
              </a:rPr>
              <a:t>stöd</a:t>
            </a:r>
            <a:r>
              <a:rPr lang="fi-FI" sz="1800" dirty="0">
                <a:solidFill>
                  <a:schemeClr val="bg1"/>
                </a:solidFill>
              </a:rPr>
              <a:t> </a:t>
            </a:r>
            <a:r>
              <a:rPr lang="fi-FI" sz="1800" dirty="0" err="1">
                <a:solidFill>
                  <a:schemeClr val="bg1"/>
                </a:solidFill>
              </a:rPr>
              <a:t>till</a:t>
            </a:r>
            <a:r>
              <a:rPr lang="fi-FI" sz="1800" dirty="0">
                <a:solidFill>
                  <a:schemeClr val="bg1"/>
                </a:solidFill>
              </a:rPr>
              <a:t> </a:t>
            </a:r>
            <a:r>
              <a:rPr lang="fi-FI" sz="1800" dirty="0" err="1">
                <a:solidFill>
                  <a:schemeClr val="bg1"/>
                </a:solidFill>
              </a:rPr>
              <a:t>avdelningar</a:t>
            </a:r>
            <a:endParaRPr lang="fi-FI" sz="1800" dirty="0">
              <a:solidFill>
                <a:schemeClr val="bg1"/>
              </a:solidFill>
            </a:endParaRPr>
          </a:p>
          <a:p>
            <a:pPr lvl="0"/>
            <a:r>
              <a:rPr lang="fi-FI" sz="1800" dirty="0">
                <a:solidFill>
                  <a:schemeClr val="bg1"/>
                </a:solidFill>
              </a:rPr>
              <a:t>- </a:t>
            </a:r>
            <a:r>
              <a:rPr lang="fi-FI" sz="1800" dirty="0" err="1">
                <a:solidFill>
                  <a:schemeClr val="bg1"/>
                </a:solidFill>
              </a:rPr>
              <a:t>Distriktsbyrå</a:t>
            </a:r>
            <a:endParaRPr lang="fi-FI" sz="1800" dirty="0">
              <a:solidFill>
                <a:schemeClr val="bg1"/>
              </a:solidFill>
            </a:endParaRPr>
          </a:p>
          <a:p>
            <a:pPr lvl="0"/>
            <a:r>
              <a:rPr lang="fi-FI" sz="1800" dirty="0">
                <a:solidFill>
                  <a:schemeClr val="bg1"/>
                </a:solidFill>
              </a:rPr>
              <a:t>- </a:t>
            </a:r>
            <a:r>
              <a:rPr lang="fi-FI" dirty="0" err="1">
                <a:solidFill>
                  <a:schemeClr val="bg1"/>
                </a:solidFill>
              </a:rPr>
              <a:t>Distriktsstyrelse</a:t>
            </a:r>
            <a:endParaRPr lang="fi-FI" sz="1800" dirty="0">
              <a:solidFill>
                <a:schemeClr val="bg1"/>
              </a:solidFill>
            </a:endParaRPr>
          </a:p>
        </p:txBody>
      </p:sp>
      <p:sp>
        <p:nvSpPr>
          <p:cNvPr id="15" name="TextBox 14">
            <a:extLst>
              <a:ext uri="{FF2B5EF4-FFF2-40B4-BE49-F238E27FC236}">
                <a16:creationId xmlns:a16="http://schemas.microsoft.com/office/drawing/2014/main" id="{2FF8E5F4-5FCB-2757-DDC9-13541702FA55}"/>
              </a:ext>
            </a:extLst>
          </p:cNvPr>
          <p:cNvSpPr txBox="1"/>
          <p:nvPr/>
        </p:nvSpPr>
        <p:spPr>
          <a:xfrm>
            <a:off x="7420094" y="3131705"/>
            <a:ext cx="3795050" cy="1846659"/>
          </a:xfrm>
          <a:prstGeom prst="rect">
            <a:avLst/>
          </a:prstGeom>
          <a:noFill/>
        </p:spPr>
        <p:txBody>
          <a:bodyPr wrap="square">
            <a:spAutoFit/>
          </a:bodyPr>
          <a:lstStyle/>
          <a:p>
            <a:pPr lvl="0"/>
            <a:r>
              <a:rPr lang="fi-FI" sz="2400" b="1" dirty="0" err="1">
                <a:solidFill>
                  <a:schemeClr val="bg1"/>
                </a:solidFill>
              </a:rPr>
              <a:t>Riksomfattande</a:t>
            </a:r>
            <a:r>
              <a:rPr lang="fi-FI" sz="2400" b="1" dirty="0">
                <a:solidFill>
                  <a:schemeClr val="bg1"/>
                </a:solidFill>
              </a:rPr>
              <a:t> </a:t>
            </a:r>
            <a:r>
              <a:rPr lang="fi-FI" sz="2400" b="1" dirty="0" err="1">
                <a:solidFill>
                  <a:schemeClr val="bg1"/>
                </a:solidFill>
              </a:rPr>
              <a:t>nivå</a:t>
            </a:r>
            <a:endParaRPr lang="fi-FI" sz="2400" b="1" dirty="0">
              <a:solidFill>
                <a:schemeClr val="bg1"/>
              </a:solidFill>
            </a:endParaRPr>
          </a:p>
          <a:p>
            <a:pPr lvl="0"/>
            <a:r>
              <a:rPr lang="fi-FI" sz="1800" b="0" dirty="0">
                <a:solidFill>
                  <a:schemeClr val="bg1"/>
                </a:solidFill>
              </a:rPr>
              <a:t>- </a:t>
            </a:r>
            <a:r>
              <a:rPr lang="fi-FI" sz="1800" b="0" dirty="0" err="1">
                <a:solidFill>
                  <a:schemeClr val="bg1"/>
                </a:solidFill>
              </a:rPr>
              <a:t>Centralbyrån</a:t>
            </a:r>
            <a:endParaRPr lang="fi-FI" sz="1800" b="0" dirty="0">
              <a:solidFill>
                <a:schemeClr val="bg1"/>
              </a:solidFill>
            </a:endParaRPr>
          </a:p>
          <a:p>
            <a:pPr lvl="0"/>
            <a:r>
              <a:rPr lang="fi-FI" sz="1800" dirty="0">
                <a:solidFill>
                  <a:schemeClr val="bg1"/>
                </a:solidFill>
              </a:rPr>
              <a:t>- </a:t>
            </a:r>
            <a:r>
              <a:rPr lang="fi-FI" sz="1800" dirty="0" err="1">
                <a:solidFill>
                  <a:schemeClr val="bg1"/>
                </a:solidFill>
              </a:rPr>
              <a:t>Blodtjänst</a:t>
            </a:r>
            <a:r>
              <a:rPr lang="fi-FI" sz="1800" dirty="0">
                <a:solidFill>
                  <a:schemeClr val="bg1"/>
                </a:solidFill>
              </a:rPr>
              <a:t>, Kontti, De </a:t>
            </a:r>
            <a:r>
              <a:rPr lang="fi-FI" sz="1800" dirty="0" err="1">
                <a:solidFill>
                  <a:schemeClr val="bg1"/>
                </a:solidFill>
              </a:rPr>
              <a:t>ungas</a:t>
            </a:r>
            <a:r>
              <a:rPr lang="fi-FI" dirty="0">
                <a:solidFill>
                  <a:schemeClr val="bg1"/>
                </a:solidFill>
              </a:rPr>
              <a:t> </a:t>
            </a:r>
            <a:r>
              <a:rPr lang="fi-FI" dirty="0" err="1">
                <a:solidFill>
                  <a:schemeClr val="bg1"/>
                </a:solidFill>
              </a:rPr>
              <a:t>skyddshus</a:t>
            </a:r>
            <a:r>
              <a:rPr lang="fi-FI" dirty="0">
                <a:solidFill>
                  <a:schemeClr val="bg1"/>
                </a:solidFill>
              </a:rPr>
              <a:t>, </a:t>
            </a:r>
            <a:r>
              <a:rPr lang="fi-FI" dirty="0" err="1">
                <a:solidFill>
                  <a:schemeClr val="bg1"/>
                </a:solidFill>
              </a:rPr>
              <a:t>Första</a:t>
            </a:r>
            <a:r>
              <a:rPr lang="fi-FI" dirty="0">
                <a:solidFill>
                  <a:schemeClr val="bg1"/>
                </a:solidFill>
              </a:rPr>
              <a:t> </a:t>
            </a:r>
            <a:r>
              <a:rPr lang="fi-FI" dirty="0" err="1">
                <a:solidFill>
                  <a:schemeClr val="bg1"/>
                </a:solidFill>
              </a:rPr>
              <a:t>Hjälpen</a:t>
            </a:r>
            <a:r>
              <a:rPr lang="fi-FI" dirty="0">
                <a:solidFill>
                  <a:schemeClr val="bg1"/>
                </a:solidFill>
              </a:rPr>
              <a:t> </a:t>
            </a:r>
            <a:r>
              <a:rPr lang="fi-FI" dirty="0" err="1">
                <a:solidFill>
                  <a:schemeClr val="bg1"/>
                </a:solidFill>
              </a:rPr>
              <a:t>bolaget</a:t>
            </a:r>
            <a:r>
              <a:rPr lang="fi-FI" dirty="0">
                <a:solidFill>
                  <a:schemeClr val="bg1"/>
                </a:solidFill>
              </a:rPr>
              <a:t> Ab</a:t>
            </a:r>
            <a:endParaRPr lang="fi-FI" sz="1800" dirty="0">
              <a:solidFill>
                <a:schemeClr val="bg1"/>
              </a:solidFill>
            </a:endParaRPr>
          </a:p>
          <a:p>
            <a:pPr lvl="0"/>
            <a:r>
              <a:rPr lang="fi-FI" sz="1800" dirty="0">
                <a:solidFill>
                  <a:schemeClr val="bg1"/>
                </a:solidFill>
              </a:rPr>
              <a:t>- </a:t>
            </a:r>
            <a:r>
              <a:rPr lang="fi-FI" dirty="0" err="1">
                <a:solidFill>
                  <a:schemeClr val="bg1"/>
                </a:solidFill>
              </a:rPr>
              <a:t>Organisationens</a:t>
            </a:r>
            <a:r>
              <a:rPr lang="fi-FI" dirty="0">
                <a:solidFill>
                  <a:schemeClr val="bg1"/>
                </a:solidFill>
              </a:rPr>
              <a:t> </a:t>
            </a:r>
            <a:r>
              <a:rPr lang="fi-FI" dirty="0" err="1">
                <a:solidFill>
                  <a:schemeClr val="bg1"/>
                </a:solidFill>
              </a:rPr>
              <a:t>styrelse</a:t>
            </a:r>
            <a:endParaRPr lang="fi-FI" dirty="0">
              <a:solidFill>
                <a:schemeClr val="bg1"/>
              </a:solidFill>
            </a:endParaRPr>
          </a:p>
        </p:txBody>
      </p:sp>
    </p:spTree>
    <p:extLst>
      <p:ext uri="{BB962C8B-B14F-4D97-AF65-F5344CB8AC3E}">
        <p14:creationId xmlns:p14="http://schemas.microsoft.com/office/powerpoint/2010/main" val="1102122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6D631-83F4-BF10-E9DD-E760E8786327}"/>
              </a:ext>
            </a:extLst>
          </p:cNvPr>
          <p:cNvSpPr>
            <a:spLocks noGrp="1"/>
          </p:cNvSpPr>
          <p:nvPr>
            <p:ph type="title"/>
          </p:nvPr>
        </p:nvSpPr>
        <p:spPr/>
        <p:txBody>
          <a:bodyPr/>
          <a:lstStyle/>
          <a:p>
            <a:r>
              <a:rPr lang="fi-FI" b="1" dirty="0" err="1"/>
              <a:t>Principerna</a:t>
            </a:r>
            <a:r>
              <a:rPr lang="fi-FI" b="1" dirty="0"/>
              <a:t> </a:t>
            </a:r>
            <a:endParaRPr lang="fi-FI" dirty="0"/>
          </a:p>
        </p:txBody>
      </p:sp>
      <p:sp>
        <p:nvSpPr>
          <p:cNvPr id="4" name="Text Placeholder 3">
            <a:extLst>
              <a:ext uri="{FF2B5EF4-FFF2-40B4-BE49-F238E27FC236}">
                <a16:creationId xmlns:a16="http://schemas.microsoft.com/office/drawing/2014/main" id="{C50E0493-1CF4-F414-8171-3390BA0E7C25}"/>
              </a:ext>
            </a:extLst>
          </p:cNvPr>
          <p:cNvSpPr>
            <a:spLocks noGrp="1"/>
          </p:cNvSpPr>
          <p:nvPr>
            <p:ph type="body" idx="15"/>
          </p:nvPr>
        </p:nvSpPr>
        <p:spPr/>
        <p:txBody>
          <a:bodyPr/>
          <a:lstStyle/>
          <a:p>
            <a:endParaRPr lang="fi-FI"/>
          </a:p>
        </p:txBody>
      </p:sp>
      <p:sp>
        <p:nvSpPr>
          <p:cNvPr id="5" name="Text Placeholder 4">
            <a:extLst>
              <a:ext uri="{FF2B5EF4-FFF2-40B4-BE49-F238E27FC236}">
                <a16:creationId xmlns:a16="http://schemas.microsoft.com/office/drawing/2014/main" id="{796BCB1D-8D87-4D75-81F9-CADBCB29326E}"/>
              </a:ext>
            </a:extLst>
          </p:cNvPr>
          <p:cNvSpPr txBox="1">
            <a:spLocks noGrp="1"/>
          </p:cNvSpPr>
          <p:nvPr>
            <p:ph type="body" idx="14"/>
          </p:nvPr>
        </p:nvSpPr>
        <p:spPr>
          <a:xfrm>
            <a:off x="3700707" y="3158580"/>
            <a:ext cx="3745230" cy="830997"/>
          </a:xfrm>
          <a:prstGeom prst="rect">
            <a:avLst/>
          </a:prstGeom>
          <a:noFill/>
          <a:effectLst>
            <a:outerShdw blurRad="50800" dist="50800" dir="5400000" algn="ctr" rotWithShape="0">
              <a:srgbClr val="000000">
                <a:alpha val="0"/>
              </a:srgbClr>
            </a:outerShdw>
          </a:effectLst>
        </p:spPr>
        <p:txBody>
          <a:bodyPr wrap="square">
            <a:spAutoFit/>
          </a:bodyPr>
          <a:lstStyle/>
          <a:p>
            <a:pPr>
              <a:defRPr/>
            </a:pPr>
            <a:r>
              <a:rPr lang="fi-FI" sz="4800" dirty="0" err="1">
                <a:solidFill>
                  <a:srgbClr val="C00000"/>
                </a:solidFill>
                <a:latin typeface="SignaColumn-Black" panose="040B0804030504040204" pitchFamily="82" charset="0"/>
              </a:rPr>
              <a:t>Humanitet</a:t>
            </a:r>
            <a:r>
              <a:rPr lang="fi-FI" sz="4800" dirty="0">
                <a:solidFill>
                  <a:srgbClr val="C00000"/>
                </a:solidFill>
                <a:latin typeface="SignaColumn-Black" panose="040B0804030504040204" pitchFamily="82" charset="0"/>
              </a:rPr>
              <a:t> </a:t>
            </a:r>
            <a:endParaRPr lang="en-US" sz="4800" dirty="0">
              <a:solidFill>
                <a:srgbClr val="C00000"/>
              </a:solidFill>
              <a:latin typeface="SignaColumn-Black" panose="040B0804030504040204" pitchFamily="82" charset="0"/>
            </a:endParaRPr>
          </a:p>
        </p:txBody>
      </p:sp>
      <p:sp>
        <p:nvSpPr>
          <p:cNvPr id="6" name="TextBox 5">
            <a:extLst>
              <a:ext uri="{FF2B5EF4-FFF2-40B4-BE49-F238E27FC236}">
                <a16:creationId xmlns:a16="http://schemas.microsoft.com/office/drawing/2014/main" id="{0470D556-32AC-28D0-DFD6-54D6119D7085}"/>
              </a:ext>
            </a:extLst>
          </p:cNvPr>
          <p:cNvSpPr txBox="1">
            <a:spLocks noChangeArrowheads="1"/>
          </p:cNvSpPr>
          <p:nvPr/>
        </p:nvSpPr>
        <p:spPr bwMode="auto">
          <a:xfrm>
            <a:off x="331582" y="2324001"/>
            <a:ext cx="50149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fi-FI" altLang="en-US" sz="3200" dirty="0" err="1">
                <a:solidFill>
                  <a:srgbClr val="C00000"/>
                </a:solidFill>
                <a:latin typeface="SignaColumn-Black" panose="040B0804030504040204" pitchFamily="82" charset="0"/>
              </a:rPr>
              <a:t>Självständighet</a:t>
            </a:r>
            <a:endParaRPr lang="en-US" altLang="en-US" sz="2000" dirty="0"/>
          </a:p>
        </p:txBody>
      </p:sp>
      <p:sp>
        <p:nvSpPr>
          <p:cNvPr id="7" name="TextBox 6">
            <a:extLst>
              <a:ext uri="{FF2B5EF4-FFF2-40B4-BE49-F238E27FC236}">
                <a16:creationId xmlns:a16="http://schemas.microsoft.com/office/drawing/2014/main" id="{27AC9A7B-6E2A-0CFC-4B58-6053CC619EEC}"/>
              </a:ext>
            </a:extLst>
          </p:cNvPr>
          <p:cNvSpPr txBox="1">
            <a:spLocks noChangeArrowheads="1"/>
          </p:cNvSpPr>
          <p:nvPr/>
        </p:nvSpPr>
        <p:spPr bwMode="auto">
          <a:xfrm>
            <a:off x="4564736" y="1624516"/>
            <a:ext cx="32448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fi-FI" altLang="en-US" sz="3200" dirty="0" err="1">
                <a:solidFill>
                  <a:srgbClr val="C00000"/>
                </a:solidFill>
                <a:latin typeface="SignaColumn-Black" panose="040B0804030504040204" pitchFamily="82" charset="0"/>
              </a:rPr>
              <a:t>Enhet</a:t>
            </a:r>
            <a:endParaRPr lang="en-US" altLang="en-US" sz="2400" dirty="0">
              <a:solidFill>
                <a:srgbClr val="C00000"/>
              </a:solidFill>
              <a:latin typeface="SignaColumn-Black" panose="040B0804030504040204" pitchFamily="82" charset="0"/>
            </a:endParaRPr>
          </a:p>
        </p:txBody>
      </p:sp>
      <p:sp>
        <p:nvSpPr>
          <p:cNvPr id="8" name="Content Placeholder 10">
            <a:extLst>
              <a:ext uri="{FF2B5EF4-FFF2-40B4-BE49-F238E27FC236}">
                <a16:creationId xmlns:a16="http://schemas.microsoft.com/office/drawing/2014/main" id="{C1CC4B83-1314-FF96-86AD-3E0B3D95A108}"/>
              </a:ext>
            </a:extLst>
          </p:cNvPr>
          <p:cNvSpPr txBox="1">
            <a:spLocks noChangeArrowheads="1"/>
          </p:cNvSpPr>
          <p:nvPr/>
        </p:nvSpPr>
        <p:spPr>
          <a:xfrm>
            <a:off x="7414392" y="2328738"/>
            <a:ext cx="4025838" cy="5355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Times" panose="02020603050405020304" pitchFamily="18" charset="0"/>
              <a:buNone/>
            </a:pPr>
            <a:r>
              <a:rPr lang="fi-FI" altLang="en-US" sz="3200" dirty="0" err="1">
                <a:solidFill>
                  <a:srgbClr val="C00000"/>
                </a:solidFill>
                <a:latin typeface="SignaColumn-Black" panose="040B0804030504040204" pitchFamily="82" charset="0"/>
              </a:rPr>
              <a:t>Opartiskhet</a:t>
            </a:r>
            <a:endParaRPr lang="en-US" altLang="en-US" sz="3200" dirty="0"/>
          </a:p>
        </p:txBody>
      </p:sp>
      <p:sp>
        <p:nvSpPr>
          <p:cNvPr id="9" name="TextBox 8">
            <a:extLst>
              <a:ext uri="{FF2B5EF4-FFF2-40B4-BE49-F238E27FC236}">
                <a16:creationId xmlns:a16="http://schemas.microsoft.com/office/drawing/2014/main" id="{1A361C49-F680-B89D-8848-77F70B915595}"/>
              </a:ext>
            </a:extLst>
          </p:cNvPr>
          <p:cNvSpPr txBox="1">
            <a:spLocks noChangeArrowheads="1"/>
          </p:cNvSpPr>
          <p:nvPr/>
        </p:nvSpPr>
        <p:spPr bwMode="auto">
          <a:xfrm>
            <a:off x="614082" y="4227574"/>
            <a:ext cx="38940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fi-FI" altLang="en-US" sz="3200" dirty="0" err="1">
                <a:solidFill>
                  <a:srgbClr val="C00000"/>
                </a:solidFill>
                <a:latin typeface="SignaColumn-Black" panose="040B0804030504040204" pitchFamily="82" charset="0"/>
              </a:rPr>
              <a:t>Neutralitet</a:t>
            </a:r>
            <a:endParaRPr lang="en-US" altLang="en-US" sz="3200" dirty="0"/>
          </a:p>
        </p:txBody>
      </p:sp>
      <p:sp>
        <p:nvSpPr>
          <p:cNvPr id="10" name="TextBox 9">
            <a:extLst>
              <a:ext uri="{FF2B5EF4-FFF2-40B4-BE49-F238E27FC236}">
                <a16:creationId xmlns:a16="http://schemas.microsoft.com/office/drawing/2014/main" id="{A717F68E-C388-C5D7-DE63-F5B0D5CD3C47}"/>
              </a:ext>
            </a:extLst>
          </p:cNvPr>
          <p:cNvSpPr txBox="1">
            <a:spLocks noChangeArrowheads="1"/>
          </p:cNvSpPr>
          <p:nvPr/>
        </p:nvSpPr>
        <p:spPr bwMode="auto">
          <a:xfrm>
            <a:off x="3653732" y="5299552"/>
            <a:ext cx="48737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fi-FI" altLang="en-US" sz="3200" dirty="0" err="1">
                <a:solidFill>
                  <a:srgbClr val="C00000"/>
                </a:solidFill>
                <a:latin typeface="SignaColumn-Black" panose="040B0804030504040204" pitchFamily="82" charset="0"/>
              </a:rPr>
              <a:t>Universalitet</a:t>
            </a:r>
            <a:endParaRPr lang="en-US" altLang="en-US" sz="3200" dirty="0"/>
          </a:p>
        </p:txBody>
      </p:sp>
      <p:sp>
        <p:nvSpPr>
          <p:cNvPr id="11" name="TextBox 10">
            <a:extLst>
              <a:ext uri="{FF2B5EF4-FFF2-40B4-BE49-F238E27FC236}">
                <a16:creationId xmlns:a16="http://schemas.microsoft.com/office/drawing/2014/main" id="{6134E538-6067-91F0-A5C4-30545DB2CF87}"/>
              </a:ext>
            </a:extLst>
          </p:cNvPr>
          <p:cNvSpPr txBox="1">
            <a:spLocks noChangeArrowheads="1"/>
          </p:cNvSpPr>
          <p:nvPr/>
        </p:nvSpPr>
        <p:spPr bwMode="auto">
          <a:xfrm>
            <a:off x="7635242" y="4373251"/>
            <a:ext cx="43854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fi-FI" altLang="en-US" sz="3200" dirty="0" err="1">
                <a:solidFill>
                  <a:srgbClr val="C00000"/>
                </a:solidFill>
                <a:latin typeface="SignaColumn-Black" panose="040B0804030504040204" pitchFamily="82" charset="0"/>
              </a:rPr>
              <a:t>Frivillighet</a:t>
            </a:r>
            <a:endParaRPr lang="en-US" altLang="en-US" sz="3200" dirty="0"/>
          </a:p>
        </p:txBody>
      </p:sp>
    </p:spTree>
    <p:extLst>
      <p:ext uri="{BB962C8B-B14F-4D97-AF65-F5344CB8AC3E}">
        <p14:creationId xmlns:p14="http://schemas.microsoft.com/office/powerpoint/2010/main" val="144290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Lst>
  </p:timing>
</p:sld>
</file>

<file path=ppt/theme/theme1.xml><?xml version="1.0" encoding="utf-8"?>
<a:theme xmlns:a="http://schemas.openxmlformats.org/drawingml/2006/main" name="SPR">
  <a:themeElements>
    <a:clrScheme name="Punainen Risti 2023 1">
      <a:dk1>
        <a:srgbClr val="000000"/>
      </a:dk1>
      <a:lt1>
        <a:srgbClr val="FFFFFF"/>
      </a:lt1>
      <a:dk2>
        <a:srgbClr val="C3DFF6"/>
      </a:dk2>
      <a:lt2>
        <a:srgbClr val="6D6E70"/>
      </a:lt2>
      <a:accent1>
        <a:srgbClr val="CC0000"/>
      </a:accent1>
      <a:accent2>
        <a:srgbClr val="E6E7E8"/>
      </a:accent2>
      <a:accent3>
        <a:srgbClr val="9F9FA3"/>
      </a:accent3>
      <a:accent4>
        <a:srgbClr val="6D6E70"/>
      </a:accent4>
      <a:accent5>
        <a:srgbClr val="E2D7AC"/>
      </a:accent5>
      <a:accent6>
        <a:srgbClr val="E8E2D8"/>
      </a:accent6>
      <a:hlink>
        <a:srgbClr val="3850A2"/>
      </a:hlink>
      <a:folHlink>
        <a:srgbClr val="7F181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_Powerpoint_pohja_SV_päivitetty_9_2023_template" id="{0539557B-4D69-6E4B-9542-4AC58A827997}" vid="{C9F3D314-5942-9F46-A5F3-DC984E2A81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FRK PowerPoint-botten SV, uppdaterats 9 2023</Template>
  <TotalTime>348</TotalTime>
  <Words>5159</Words>
  <Application>Microsoft Office PowerPoint</Application>
  <PresentationFormat>Widescreen</PresentationFormat>
  <Paragraphs>487</Paragraphs>
  <Slides>33</Slides>
  <Notes>27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4" baseType="lpstr">
      <vt:lpstr>Arial</vt:lpstr>
      <vt:lpstr>Calibri</vt:lpstr>
      <vt:lpstr>Calibri Light</vt:lpstr>
      <vt:lpstr>Georgia</vt:lpstr>
      <vt:lpstr>SignaColumn-Black</vt:lpstr>
      <vt:lpstr>Times</vt:lpstr>
      <vt:lpstr>Times New Roman</vt:lpstr>
      <vt:lpstr>Wingdings</vt:lpstr>
      <vt:lpstr>Wingdings 2</vt:lpstr>
      <vt:lpstr>SPR</vt:lpstr>
      <vt:lpstr>CorelDRAW</vt:lpstr>
      <vt:lpstr>Nyfiken på Röda Korset Hjälpare nära dig </vt:lpstr>
      <vt:lpstr>PowerPoint Presentation</vt:lpstr>
      <vt:lpstr>Röda Korset – hjälpare nära dig</vt:lpstr>
      <vt:lpstr>Eller utbildaren väljer någon av dessa videor</vt:lpstr>
      <vt:lpstr>Röda Korset  Att hjälpa är grunden för vår verksamhet.  Tillsammans hjälper vi människor i behov av hjälp. </vt:lpstr>
      <vt:lpstr>PowerPoint Presentation</vt:lpstr>
      <vt:lpstr>PowerPoint Presentation</vt:lpstr>
      <vt:lpstr>Så här fungerar Röda Korset</vt:lpstr>
      <vt:lpstr>Principerna </vt:lpstr>
      <vt:lpstr>Beredskap</vt:lpstr>
      <vt:lpstr>Beredda att hjälpa</vt:lpstr>
      <vt:lpstr>Röda Korsets hjälp</vt:lpstr>
      <vt:lpstr>PowerPoint Presentation</vt:lpstr>
      <vt:lpstr>PowerPoint Presentation</vt:lpstr>
      <vt:lpstr>PowerPoint Presentation</vt:lpstr>
      <vt:lpstr>Mångsidig  frivilligverksamhet</vt:lpstr>
      <vt:lpstr>Vem är frivillig?</vt:lpstr>
      <vt:lpstr>Vad tycker du?</vt:lpstr>
      <vt:lpstr>PowerPoint Presentation</vt:lpstr>
      <vt:lpstr>Låg tröskel för att anmäla eventuella missbruk, sexuellt ofredande osv.   www.rodakorset.fi/anmalan-om-missbruk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Aktuellt (avdelningens händelser)</vt:lpstr>
      <vt:lpstr>PowerPoint Presentation</vt:lpstr>
    </vt:vector>
  </TitlesOfParts>
  <Company>Suomen Punainen Risti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Nyfiken på Röda Korset Hjälpare nära dig </dc:title>
  <dc:creator>Poroila Aino</dc:creator>
  <cp:lastModifiedBy>Kylmäoja Johanna</cp:lastModifiedBy>
  <cp:revision>4</cp:revision>
  <dcterms:created xsi:type="dcterms:W3CDTF">2024-08-01T09:51:49Z</dcterms:created>
  <dcterms:modified xsi:type="dcterms:W3CDTF">2024-08-21T12:17:20Z</dcterms:modified>
</cp:coreProperties>
</file>