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drawings/drawing1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4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5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drawings/drawing14.xml" ContentType="application/vnd.openxmlformats-officedocument.drawingml.chartshapes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drawings/drawing1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  <p:sldMasterId id="2147483726" r:id="rId5"/>
  </p:sldMasterIdLst>
  <p:notesMasterIdLst>
    <p:notesMasterId r:id="rId18"/>
  </p:notesMasterIdLst>
  <p:sldIdLst>
    <p:sldId id="2050096931" r:id="rId6"/>
    <p:sldId id="348" r:id="rId7"/>
    <p:sldId id="2050096927" r:id="rId8"/>
    <p:sldId id="2050096926" r:id="rId9"/>
    <p:sldId id="2050096932" r:id="rId10"/>
    <p:sldId id="2050096933" r:id="rId11"/>
    <p:sldId id="2050096934" r:id="rId12"/>
    <p:sldId id="2050096938" r:id="rId13"/>
    <p:sldId id="2050096936" r:id="rId14"/>
    <p:sldId id="2050096937" r:id="rId15"/>
    <p:sldId id="2050096935" r:id="rId16"/>
    <p:sldId id="2050096939" r:id="rId17"/>
  </p:sldIdLst>
  <p:sldSz cx="12192000" cy="6858000"/>
  <p:notesSz cx="6858000" cy="9144000"/>
  <p:custDataLst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7C89A-D946-404F-9F1F-DEF4D2E8AA37}" v="3" dt="2026-02-09T13:09:41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4660"/>
  </p:normalViewPr>
  <p:slideViewPr>
    <p:cSldViewPr>
      <p:cViewPr>
        <p:scale>
          <a:sx n="110" d="100"/>
          <a:sy n="110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 Hietala" userId="a7c1eb45-e57f-43a3-b687-d113aabb51e2" providerId="ADAL" clId="{C40C6E3E-2E8D-4459-B64E-3EBFDC754E53}"/>
    <pc:docChg chg="custSel addSld delSld modSld">
      <pc:chgData name="Marko Hietala" userId="a7c1eb45-e57f-43a3-b687-d113aabb51e2" providerId="ADAL" clId="{C40C6E3E-2E8D-4459-B64E-3EBFDC754E53}" dt="2026-02-10T05:18:28.493" v="192" actId="20577"/>
      <pc:docMkLst>
        <pc:docMk/>
      </pc:docMkLst>
      <pc:sldChg chg="modSp mod">
        <pc:chgData name="Marko Hietala" userId="a7c1eb45-e57f-43a3-b687-d113aabb51e2" providerId="ADAL" clId="{C40C6E3E-2E8D-4459-B64E-3EBFDC754E53}" dt="2026-01-20T08:54:49.571" v="45" actId="113"/>
        <pc:sldMkLst>
          <pc:docMk/>
          <pc:sldMk cId="4077506715" sldId="348"/>
        </pc:sldMkLst>
        <pc:spChg chg="mod">
          <ac:chgData name="Marko Hietala" userId="a7c1eb45-e57f-43a3-b687-d113aabb51e2" providerId="ADAL" clId="{C40C6E3E-2E8D-4459-B64E-3EBFDC754E53}" dt="2026-01-20T08:54:49.571" v="45" actId="113"/>
          <ac:spMkLst>
            <pc:docMk/>
            <pc:sldMk cId="4077506715" sldId="348"/>
            <ac:spMk id="24" creationId="{F66BBF8F-F5C1-A918-1377-839E93AF705D}"/>
          </ac:spMkLst>
        </pc:spChg>
      </pc:sldChg>
      <pc:sldChg chg="modSp mod">
        <pc:chgData name="Marko Hietala" userId="a7c1eb45-e57f-43a3-b687-d113aabb51e2" providerId="ADAL" clId="{C40C6E3E-2E8D-4459-B64E-3EBFDC754E53}" dt="2026-01-20T08:56:14.493" v="72" actId="20577"/>
        <pc:sldMkLst>
          <pc:docMk/>
          <pc:sldMk cId="2267440208" sldId="2050096927"/>
        </pc:sldMkLst>
        <pc:spChg chg="mod">
          <ac:chgData name="Marko Hietala" userId="a7c1eb45-e57f-43a3-b687-d113aabb51e2" providerId="ADAL" clId="{C40C6E3E-2E8D-4459-B64E-3EBFDC754E53}" dt="2026-01-20T08:56:14.493" v="72" actId="20577"/>
          <ac:spMkLst>
            <pc:docMk/>
            <pc:sldMk cId="2267440208" sldId="2050096927"/>
            <ac:spMk id="14" creationId="{B896E776-6B15-944E-9E6D-FA5ADD8E1B9C}"/>
          </ac:spMkLst>
        </pc:spChg>
      </pc:sldChg>
      <pc:sldChg chg="addSp modSp mod">
        <pc:chgData name="Marko Hietala" userId="a7c1eb45-e57f-43a3-b687-d113aabb51e2" providerId="ADAL" clId="{C40C6E3E-2E8D-4459-B64E-3EBFDC754E53}" dt="2026-01-20T08:57:34.251" v="82" actId="1076"/>
        <pc:sldMkLst>
          <pc:docMk/>
          <pc:sldMk cId="3147747881" sldId="2050096934"/>
        </pc:sldMkLst>
        <pc:spChg chg="add mod">
          <ac:chgData name="Marko Hietala" userId="a7c1eb45-e57f-43a3-b687-d113aabb51e2" providerId="ADAL" clId="{C40C6E3E-2E8D-4459-B64E-3EBFDC754E53}" dt="2026-01-20T08:57:21.673" v="80" actId="1076"/>
          <ac:spMkLst>
            <pc:docMk/>
            <pc:sldMk cId="3147747881" sldId="2050096934"/>
            <ac:spMk id="3" creationId="{67BF0248-583A-17D5-A22D-2951934F994C}"/>
          </ac:spMkLst>
        </pc:spChg>
        <pc:spChg chg="add mod">
          <ac:chgData name="Marko Hietala" userId="a7c1eb45-e57f-43a3-b687-d113aabb51e2" providerId="ADAL" clId="{C40C6E3E-2E8D-4459-B64E-3EBFDC754E53}" dt="2026-01-20T08:57:34.251" v="82" actId="1076"/>
          <ac:spMkLst>
            <pc:docMk/>
            <pc:sldMk cId="3147747881" sldId="2050096934"/>
            <ac:spMk id="4" creationId="{36ABF693-DBC8-DD9D-A9ED-C6D861B5440F}"/>
          </ac:spMkLst>
        </pc:spChg>
      </pc:sldChg>
      <pc:sldChg chg="addSp modSp add mod">
        <pc:chgData name="Marko Hietala" userId="a7c1eb45-e57f-43a3-b687-d113aabb51e2" providerId="ADAL" clId="{C40C6E3E-2E8D-4459-B64E-3EBFDC754E53}" dt="2026-01-20T09:01:45.613" v="104" actId="1076"/>
        <pc:sldMkLst>
          <pc:docMk/>
          <pc:sldMk cId="383033297" sldId="2050096935"/>
        </pc:sldMkLst>
        <pc:spChg chg="add mod">
          <ac:chgData name="Marko Hietala" userId="a7c1eb45-e57f-43a3-b687-d113aabb51e2" providerId="ADAL" clId="{C40C6E3E-2E8D-4459-B64E-3EBFDC754E53}" dt="2026-01-20T09:01:45.613" v="104" actId="1076"/>
          <ac:spMkLst>
            <pc:docMk/>
            <pc:sldMk cId="383033297" sldId="2050096935"/>
            <ac:spMk id="3" creationId="{249C74BB-8792-31BE-0A88-F517625797C8}"/>
          </ac:spMkLst>
        </pc:spChg>
      </pc:sldChg>
      <pc:sldChg chg="addSp modSp mod">
        <pc:chgData name="Marko Hietala" userId="a7c1eb45-e57f-43a3-b687-d113aabb51e2" providerId="ADAL" clId="{C40C6E3E-2E8D-4459-B64E-3EBFDC754E53}" dt="2026-01-20T09:00:58.796" v="96" actId="14100"/>
        <pc:sldMkLst>
          <pc:docMk/>
          <pc:sldMk cId="306957863" sldId="2050096936"/>
        </pc:sldMkLst>
        <pc:spChg chg="add mod">
          <ac:chgData name="Marko Hietala" userId="a7c1eb45-e57f-43a3-b687-d113aabb51e2" providerId="ADAL" clId="{C40C6E3E-2E8D-4459-B64E-3EBFDC754E53}" dt="2026-01-20T09:00:58.796" v="96" actId="14100"/>
          <ac:spMkLst>
            <pc:docMk/>
            <pc:sldMk cId="306957863" sldId="2050096936"/>
            <ac:spMk id="4" creationId="{4E9B2B4D-FB15-DE6C-086A-9F0389C35330}"/>
          </ac:spMkLst>
        </pc:spChg>
      </pc:sldChg>
      <pc:sldChg chg="addSp modSp mod">
        <pc:chgData name="Marko Hietala" userId="a7c1eb45-e57f-43a3-b687-d113aabb51e2" providerId="ADAL" clId="{C40C6E3E-2E8D-4459-B64E-3EBFDC754E53}" dt="2026-01-20T09:01:36.156" v="102" actId="14100"/>
        <pc:sldMkLst>
          <pc:docMk/>
          <pc:sldMk cId="2930970016" sldId="2050096937"/>
        </pc:sldMkLst>
        <pc:spChg chg="add mod">
          <ac:chgData name="Marko Hietala" userId="a7c1eb45-e57f-43a3-b687-d113aabb51e2" providerId="ADAL" clId="{C40C6E3E-2E8D-4459-B64E-3EBFDC754E53}" dt="2026-01-20T09:01:20.200" v="99" actId="14100"/>
          <ac:spMkLst>
            <pc:docMk/>
            <pc:sldMk cId="2930970016" sldId="2050096937"/>
            <ac:spMk id="4" creationId="{DC4EFA5C-760F-A426-67B4-20B6F10B8DEE}"/>
          </ac:spMkLst>
        </pc:spChg>
        <pc:spChg chg="add mod">
          <ac:chgData name="Marko Hietala" userId="a7c1eb45-e57f-43a3-b687-d113aabb51e2" providerId="ADAL" clId="{C40C6E3E-2E8D-4459-B64E-3EBFDC754E53}" dt="2026-01-20T09:01:36.156" v="102" actId="14100"/>
          <ac:spMkLst>
            <pc:docMk/>
            <pc:sldMk cId="2930970016" sldId="2050096937"/>
            <ac:spMk id="8" creationId="{DA8B15A9-79DB-0D37-310D-9C67A94BD6D6}"/>
          </ac:spMkLst>
        </pc:spChg>
      </pc:sldChg>
      <pc:sldChg chg="addSp modSp mod">
        <pc:chgData name="Marko Hietala" userId="a7c1eb45-e57f-43a3-b687-d113aabb51e2" providerId="ADAL" clId="{C40C6E3E-2E8D-4459-B64E-3EBFDC754E53}" dt="2026-01-20T09:00:24.273" v="92" actId="14100"/>
        <pc:sldMkLst>
          <pc:docMk/>
          <pc:sldMk cId="2331287840" sldId="2050096938"/>
        </pc:sldMkLst>
        <pc:spChg chg="add mod">
          <ac:chgData name="Marko Hietala" userId="a7c1eb45-e57f-43a3-b687-d113aabb51e2" providerId="ADAL" clId="{C40C6E3E-2E8D-4459-B64E-3EBFDC754E53}" dt="2026-01-20T09:00:14.204" v="89" actId="14100"/>
          <ac:spMkLst>
            <pc:docMk/>
            <pc:sldMk cId="2331287840" sldId="2050096938"/>
            <ac:spMk id="4" creationId="{E041AB95-795A-6701-4340-F96ABBB531F3}"/>
          </ac:spMkLst>
        </pc:spChg>
        <pc:spChg chg="add mod">
          <ac:chgData name="Marko Hietala" userId="a7c1eb45-e57f-43a3-b687-d113aabb51e2" providerId="ADAL" clId="{C40C6E3E-2E8D-4459-B64E-3EBFDC754E53}" dt="2026-01-20T09:00:24.273" v="92" actId="14100"/>
          <ac:spMkLst>
            <pc:docMk/>
            <pc:sldMk cId="2331287840" sldId="2050096938"/>
            <ac:spMk id="8" creationId="{8F8D90C3-2B2F-0539-8D5D-0BAC5C9478B9}"/>
          </ac:spMkLst>
        </pc:spChg>
      </pc:sldChg>
      <pc:sldChg chg="modSp add mod">
        <pc:chgData name="Marko Hietala" userId="a7c1eb45-e57f-43a3-b687-d113aabb51e2" providerId="ADAL" clId="{C40C6E3E-2E8D-4459-B64E-3EBFDC754E53}" dt="2026-02-10T05:18:28.493" v="192" actId="20577"/>
        <pc:sldMkLst>
          <pc:docMk/>
          <pc:sldMk cId="756921637" sldId="2050096939"/>
        </pc:sldMkLst>
        <pc:spChg chg="mod">
          <ac:chgData name="Marko Hietala" userId="a7c1eb45-e57f-43a3-b687-d113aabb51e2" providerId="ADAL" clId="{C40C6E3E-2E8D-4459-B64E-3EBFDC754E53}" dt="2026-02-10T05:18:28.493" v="192" actId="20577"/>
          <ac:spMkLst>
            <pc:docMk/>
            <pc:sldMk cId="756921637" sldId="2050096939"/>
            <ac:spMk id="7" creationId="{4A378FEC-9E53-FABC-DEB0-362999189BC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33046305179596E-2"/>
          <c:y val="4.6159401535987854E-2"/>
          <c:w val="0.84474879503250122"/>
          <c:h val="0.71504580974578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N-osuus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49600"/>
              </a:solidFill>
              <a:ln>
                <a:noFill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1-0B04-6E4C-BF34-75DC97B7B29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3-0B04-6E4C-BF34-75DC97B7B29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11-0B04-6E4C-BF34-75DC97B7B29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5-0B04-6E4C-BF34-75DC97B7B29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7-0B04-6E4C-BF34-75DC97B7B29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9-0B04-6E4C-BF34-75DC97B7B295}"/>
              </c:ext>
            </c:extLst>
          </c:dPt>
          <c:dPt>
            <c:idx val="6"/>
            <c:invertIfNegative val="0"/>
            <c:bubble3D val="0"/>
            <c:spPr>
              <a:solidFill>
                <a:srgbClr val="EBA9FF"/>
              </a:solidFill>
              <a:ln>
                <a:noFill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B-0B04-6E4C-BF34-75DC97B7B295}"/>
              </c:ext>
            </c:extLst>
          </c:dPt>
          <c:dPt>
            <c:idx val="7"/>
            <c:invertIfNegative val="0"/>
            <c:bubble3D val="0"/>
            <c:spPr>
              <a:solidFill>
                <a:srgbClr val="8F92EC"/>
              </a:solidFill>
              <a:ln>
                <a:noFill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D-0B04-6E4C-BF34-75DC97B7B295}"/>
              </c:ext>
            </c:extLst>
          </c:dPt>
          <c:dPt>
            <c:idx val="8"/>
            <c:invertIfNegative val="0"/>
            <c:bubble3D val="0"/>
            <c:spPr>
              <a:solidFill>
                <a:srgbClr val="B6C9FF"/>
              </a:solidFill>
              <a:ln>
                <a:noFill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F-0B04-6E4C-BF34-75DC97B7B295}"/>
              </c:ext>
            </c:extLst>
          </c:dPt>
          <c:dPt>
            <c:idx val="9"/>
            <c:invertIfNegative val="0"/>
            <c:bubble3D val="0"/>
            <c:spPr>
              <a:solidFill>
                <a:srgbClr val="5AD4BD"/>
              </a:solidFill>
              <a:ln>
                <a:noFill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12-0B04-6E4C-BF34-75DC97B7B295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13-0B04-6E4C-BF34-75DC97B7B2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rgbClr val="3C3C3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Taul1!$A$2:$A$12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Taul1!$B$2:$B$12</c:f>
              <c:numCache>
                <c:formatCode>0%</c:formatCode>
                <c:ptCount val="11"/>
                <c:pt idx="0">
                  <c:v>3.3200531208499302E-3</c:v>
                </c:pt>
                <c:pt idx="1">
                  <c:v>1.3280212483399701E-3</c:v>
                </c:pt>
                <c:pt idx="2">
                  <c:v>1.6600265604249701E-3</c:v>
                </c:pt>
                <c:pt idx="3">
                  <c:v>6.64010624169987E-3</c:v>
                </c:pt>
                <c:pt idx="4">
                  <c:v>9.6281540504648093E-3</c:v>
                </c:pt>
                <c:pt idx="5">
                  <c:v>2.2908366533864501E-2</c:v>
                </c:pt>
                <c:pt idx="6">
                  <c:v>2.85524568393094E-2</c:v>
                </c:pt>
                <c:pt idx="7">
                  <c:v>7.2377158034528599E-2</c:v>
                </c:pt>
                <c:pt idx="8">
                  <c:v>0.19455511288180599</c:v>
                </c:pt>
                <c:pt idx="9">
                  <c:v>0.29714475431606902</c:v>
                </c:pt>
                <c:pt idx="10">
                  <c:v>0.361885790172643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10-0B04-6E4C-BF34-75DC97B7B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29163928"/>
        <c:axId val="529167536"/>
      </c:barChart>
      <c:catAx>
        <c:axId val="529163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C3C3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b="0" i="0" noProof="1">
                    <a:solidFill>
                      <a:srgbClr val="3C3C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NPS arvosana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3C3C3B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rgbClr val="3C3C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529167536"/>
        <c:crosses val="autoZero"/>
        <c:auto val="0"/>
        <c:lblAlgn val="ctr"/>
        <c:lblOffset val="100"/>
        <c:noMultiLvlLbl val="0"/>
      </c:catAx>
      <c:valAx>
        <c:axId val="52916753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3C3C3B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rgbClr val="3C3C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529163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 smtId="4294967295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925717830657959"/>
          <c:y val="0.18114051222801208"/>
          <c:w val="0.43441593647003174"/>
          <c:h val="0.7400503754615783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if(count(total Vastuuvapaaehtoinen) &gt;= 5,
Count(Vastuuvapaaehtoinen)/count(total Vastuuvapaaehtoinen)
,0)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D1DB-4C5D-8F74-8414C61F5A0B}"/>
                </c:ext>
              </c:extLst>
            </c:dLbl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baseline="0" smtId="4294967295">
                    <a:solidFill>
                      <a:srgbClr val="3C3C3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En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0.31683501683501702</c:v>
                </c:pt>
                <c:pt idx="1">
                  <c:v>0.63872053872053902</c:v>
                </c:pt>
                <c:pt idx="2">
                  <c:v>4.4444444444444398E-2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8DFB-4EB2-A34C-B2E075820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>
            <a:solidFill>
              <a:srgbClr val="3C3C3B"/>
            </a:solidFill>
          </a:ln>
        </c:spPr>
        <c:txPr>
          <a:bodyPr/>
          <a:lstStyle/>
          <a:p>
            <a:pPr>
              <a:defRPr sz="1200" b="0" i="0" baseline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t"/>
        <c:majorGridlines>
          <c:spPr>
            <a:ln w="3175">
              <a:solidFill>
                <a:srgbClr val="3C3C3B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900" b="0" i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smtId="4294967295"/>
      </a:pPr>
      <a:endParaRPr lang="fi-FI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925717830657959"/>
          <c:y val="0.18114051222801208"/>
          <c:w val="0.43441593647003174"/>
          <c:h val="0.7400503754615783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if(count(total Vastuuvapaaehtoinen) &gt;= 5,
Count(Vastuuvapaaehtoinen)/count(total Vastuuvapaaehtoinen)
,0)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C8EB-4A2A-8B15-7F41EB49EA11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C8EB-4A2A-8B15-7F41EB49EA11}"/>
                </c:ext>
              </c:extLst>
            </c:dLbl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baseline="0" smtId="4294967295">
                    <a:solidFill>
                      <a:srgbClr val="3C3C3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Kuten nyt</c:v>
                </c:pt>
                <c:pt idx="1">
                  <c:v>Aktiivisemmin kuin aiemmin</c:v>
                </c:pt>
                <c:pt idx="2">
                  <c:v>Vähennän vapaaehtoistoimintani määrää</c:v>
                </c:pt>
                <c:pt idx="3">
                  <c:v>En aio jatkaa lainkaan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0.72659932659932702</c:v>
                </c:pt>
                <c:pt idx="1">
                  <c:v>0.135353535353535</c:v>
                </c:pt>
                <c:pt idx="2">
                  <c:v>0.127946127946128</c:v>
                </c:pt>
                <c:pt idx="3">
                  <c:v>1.01010101010101E-2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3B94-49CE-A198-81C3979E3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>
            <a:solidFill>
              <a:srgbClr val="3C3C3B"/>
            </a:solidFill>
          </a:ln>
        </c:spPr>
        <c:txPr>
          <a:bodyPr/>
          <a:lstStyle/>
          <a:p>
            <a:pPr>
              <a:defRPr sz="1200" b="0" i="0" baseline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t"/>
        <c:majorGridlines>
          <c:spPr>
            <a:ln w="3175">
              <a:solidFill>
                <a:srgbClr val="3C3C3B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900" b="0" i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smtId="4294967295"/>
      </a:pPr>
      <a:endParaRPr lang="fi-FI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925717830657959"/>
          <c:y val="0.13808496296405792"/>
          <c:w val="0.43441593647003174"/>
          <c:h val="0.783105909824371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if(count(total Piiri) &gt;= 5,
Count(Piiri)/count(total Piiri)
,0)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E573-4D29-9809-49C2F13DBDBB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E573-4D29-9809-49C2F13DBDBB}"/>
                </c:ext>
              </c:extLst>
            </c:dLbl>
            <c:dLbl>
              <c:idx val="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E573-4D29-9809-49C2F13DBDBB}"/>
                </c:ext>
              </c:extLst>
            </c:dLbl>
            <c:dLbl>
              <c:idx val="5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E573-4D29-9809-49C2F13DBDBB}"/>
                </c:ext>
              </c:extLst>
            </c:dLbl>
            <c:dLbl>
              <c:idx val="6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E573-4D29-9809-49C2F13DBDBB}"/>
                </c:ext>
              </c:extLst>
            </c:dLbl>
            <c:dLbl>
              <c:idx val="7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E573-4D29-9809-49C2F13DBDBB}"/>
                </c:ext>
              </c:extLst>
            </c:dLbl>
            <c:dLbl>
              <c:idx val="8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E573-4D29-9809-49C2F13DBDBB}"/>
                </c:ext>
              </c:extLst>
            </c:dLbl>
            <c:dLbl>
              <c:idx val="9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E573-4D29-9809-49C2F13DBDBB}"/>
                </c:ext>
              </c:extLst>
            </c:dLbl>
            <c:dLbl>
              <c:idx val="10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E573-4D29-9809-49C2F13DBDBB}"/>
                </c:ext>
              </c:extLst>
            </c:dLbl>
            <c:dLbl>
              <c:idx val="1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B-E573-4D29-9809-49C2F13DBDBB}"/>
                </c:ext>
              </c:extLst>
            </c:dLbl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baseline="0" smtId="4294967295">
                    <a:solidFill>
                      <a:srgbClr val="3C3C3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Helsingin ja Uudenmaan piiri</c:v>
                </c:pt>
                <c:pt idx="1">
                  <c:v>Hämeen piiri</c:v>
                </c:pt>
                <c:pt idx="2">
                  <c:v>Kaakkois-Suomen piiri</c:v>
                </c:pt>
                <c:pt idx="3">
                  <c:v>Lapin piiri</c:v>
                </c:pt>
                <c:pt idx="4">
                  <c:v>Länsi-Suomen piiri</c:v>
                </c:pt>
                <c:pt idx="5">
                  <c:v>Oulun piiri</c:v>
                </c:pt>
                <c:pt idx="6">
                  <c:v>Satakunnan piiri</c:v>
                </c:pt>
                <c:pt idx="7">
                  <c:v>Savo-Karjalan piiri</c:v>
                </c:pt>
                <c:pt idx="8">
                  <c:v>Varsinais-Suomen piiri</c:v>
                </c:pt>
                <c:pt idx="9">
                  <c:v>Åbolands distrikt</c:v>
                </c:pt>
                <c:pt idx="10">
                  <c:v>Ålands distrikt</c:v>
                </c:pt>
                <c:pt idx="11">
                  <c:v>Österbottens svenska distrikt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0.26457171819564101</c:v>
                </c:pt>
                <c:pt idx="1">
                  <c:v>0.16421692853522599</c:v>
                </c:pt>
                <c:pt idx="2">
                  <c:v>7.2478459199188994E-2</c:v>
                </c:pt>
                <c:pt idx="3">
                  <c:v>3.3198175367460697E-2</c:v>
                </c:pt>
                <c:pt idx="4">
                  <c:v>9.3765838824125702E-2</c:v>
                </c:pt>
                <c:pt idx="5">
                  <c:v>8.5149518499746599E-2</c:v>
                </c:pt>
                <c:pt idx="6">
                  <c:v>5.7526609224531199E-2</c:v>
                </c:pt>
                <c:pt idx="7">
                  <c:v>7.8560567663456704E-2</c:v>
                </c:pt>
                <c:pt idx="8">
                  <c:v>9.3512417638114506E-2</c:v>
                </c:pt>
                <c:pt idx="9">
                  <c:v>2.17942219969589E-2</c:v>
                </c:pt>
                <c:pt idx="10">
                  <c:v>1.0643689812468301E-2</c:v>
                </c:pt>
                <c:pt idx="11">
                  <c:v>2.45818550430816E-2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8D79-466C-A7B0-DF7520A61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>
            <a:solidFill>
              <a:srgbClr val="3C3C3B"/>
            </a:solidFill>
          </a:ln>
        </c:spPr>
        <c:txPr>
          <a:bodyPr/>
          <a:lstStyle/>
          <a:p>
            <a:pPr>
              <a:defRPr sz="1200" b="0" i="0" baseline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t"/>
        <c:majorGridlines>
          <c:spPr>
            <a:ln w="3175">
              <a:solidFill>
                <a:srgbClr val="3C3C3B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900" b="0" i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smtId="4294967295"/>
      </a:pPr>
      <a:endParaRPr lang="fi-FI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925717830657959"/>
          <c:y val="0.13808496296405792"/>
          <c:w val="0.43441593647003174"/>
          <c:h val="0.783105909824371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if(count(total vastaus_toimiivapaaehtoisena) &gt;= 5,
Count(vastaus_toimiivapaaehtoisena)/count(total vastaus_toimiivapaaehtoisena)
,0)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1CA7-4644-83C3-3032B8081686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1CA7-4644-83C3-3032B8081686}"/>
                </c:ext>
              </c:extLst>
            </c:dLbl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baseline="0" smtId="4294967295">
                    <a:solidFill>
                      <a:srgbClr val="3C3C3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Paikallisosastossa (sis. Nuorten turvatalot)</c:v>
                </c:pt>
                <c:pt idx="1">
                  <c:v>Vastaanottokeskuksessa</c:v>
                </c:pt>
                <c:pt idx="2">
                  <c:v>Verkossa (esim. Sekasin-chat)</c:v>
                </c:pt>
                <c:pt idx="3">
                  <c:v>En osaa sanoa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0.77650622685964299</c:v>
                </c:pt>
                <c:pt idx="1">
                  <c:v>1.9185459441265599E-2</c:v>
                </c:pt>
                <c:pt idx="2">
                  <c:v>4.4429485021878198E-2</c:v>
                </c:pt>
                <c:pt idx="3">
                  <c:v>0.15987882867721301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DC1D-484B-A53C-A67E3EB07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>
            <a:solidFill>
              <a:srgbClr val="3C3C3B"/>
            </a:solidFill>
          </a:ln>
        </c:spPr>
        <c:txPr>
          <a:bodyPr/>
          <a:lstStyle/>
          <a:p>
            <a:pPr>
              <a:defRPr sz="1200" b="0" i="0" baseline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t"/>
        <c:majorGridlines>
          <c:spPr>
            <a:ln w="3175">
              <a:solidFill>
                <a:srgbClr val="3C3C3B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900" b="0" i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smtId="4294967295"/>
      </a:pPr>
      <a:endParaRPr lang="fi-FI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925717830657959"/>
          <c:y val="0.13581888377666473"/>
          <c:w val="0.43441593647003174"/>
          <c:h val="0.7853720188140869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if(count(total vastaus_missatehtavissa) &gt;= 3,
Count(vastaus_missatehtavissa)/count(total vastaus_missatehtavissa)
,0)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23F9-465B-AA95-FDA74CB75133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23F9-465B-AA95-FDA74CB75133}"/>
                </c:ext>
              </c:extLst>
            </c:dLbl>
            <c:dLbl>
              <c:idx val="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23F9-465B-AA95-FDA74CB75133}"/>
                </c:ext>
              </c:extLst>
            </c:dLbl>
            <c:dLbl>
              <c:idx val="5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23F9-465B-AA95-FDA74CB75133}"/>
                </c:ext>
              </c:extLst>
            </c:dLbl>
            <c:dLbl>
              <c:idx val="6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23F9-465B-AA95-FDA74CB75133}"/>
                </c:ext>
              </c:extLst>
            </c:dLbl>
            <c:dLbl>
              <c:idx val="7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23F9-465B-AA95-FDA74CB75133}"/>
                </c:ext>
              </c:extLst>
            </c:dLbl>
            <c:dLbl>
              <c:idx val="8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23F9-465B-AA95-FDA74CB75133}"/>
                </c:ext>
              </c:extLst>
            </c:dLbl>
            <c:dLbl>
              <c:idx val="9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23F9-465B-AA95-FDA74CB75133}"/>
                </c:ext>
              </c:extLst>
            </c:dLbl>
            <c:dLbl>
              <c:idx val="10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23F9-465B-AA95-FDA74CB75133}"/>
                </c:ext>
              </c:extLst>
            </c:dLbl>
            <c:dLbl>
              <c:idx val="1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B-23F9-465B-AA95-FDA74CB75133}"/>
                </c:ext>
              </c:extLst>
            </c:dLbl>
            <c:dLbl>
              <c:idx val="1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C-23F9-465B-AA95-FDA74CB75133}"/>
                </c:ext>
              </c:extLst>
            </c:dLbl>
            <c:dLbl>
              <c:idx val="1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D-23F9-465B-AA95-FDA74CB75133}"/>
                </c:ext>
              </c:extLst>
            </c:dLbl>
            <c:dLbl>
              <c:idx val="1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E-23F9-465B-AA95-FDA74CB75133}"/>
                </c:ext>
              </c:extLst>
            </c:dLbl>
            <c:dLbl>
              <c:idx val="15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F-23F9-465B-AA95-FDA74CB75133}"/>
                </c:ext>
              </c:extLst>
            </c:dLbl>
            <c:dLbl>
              <c:idx val="16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0-23F9-465B-AA95-FDA74CB75133}"/>
                </c:ext>
              </c:extLst>
            </c:dLbl>
            <c:dLbl>
              <c:idx val="17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1-23F9-465B-AA95-FDA74CB75133}"/>
                </c:ext>
              </c:extLst>
            </c:dLbl>
            <c:dLbl>
              <c:idx val="18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2-23F9-465B-AA95-FDA74CB75133}"/>
                </c:ext>
              </c:extLst>
            </c:dLbl>
            <c:dLbl>
              <c:idx val="19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3-23F9-465B-AA95-FDA74CB75133}"/>
                </c:ext>
              </c:extLst>
            </c:dLbl>
            <c:dLbl>
              <c:idx val="20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4-23F9-465B-AA95-FDA74CB75133}"/>
                </c:ext>
              </c:extLst>
            </c:dLbl>
            <c:dLbl>
              <c:idx val="2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5-23F9-465B-AA95-FDA74CB75133}"/>
                </c:ext>
              </c:extLst>
            </c:dLbl>
            <c:dLbl>
              <c:idx val="2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6-23F9-465B-AA95-FDA74CB75133}"/>
                </c:ext>
              </c:extLst>
            </c:dLbl>
            <c:dLbl>
              <c:idx val="2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7-23F9-465B-AA95-FDA74CB75133}"/>
                </c:ext>
              </c:extLst>
            </c:dLbl>
            <c:dLbl>
              <c:idx val="2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8-23F9-465B-AA95-FDA74CB75133}"/>
                </c:ext>
              </c:extLst>
            </c:dLbl>
            <c:dLbl>
              <c:idx val="25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9-23F9-465B-AA95-FDA74CB75133}"/>
                </c:ext>
              </c:extLst>
            </c:dLbl>
            <c:dLbl>
              <c:idx val="26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A-23F9-465B-AA95-FDA74CB75133}"/>
                </c:ext>
              </c:extLst>
            </c:dLbl>
            <c:dLbl>
              <c:idx val="27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B-23F9-465B-AA95-FDA74CB75133}"/>
                </c:ext>
              </c:extLst>
            </c:dLbl>
            <c:dLbl>
              <c:idx val="28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C-23F9-465B-AA95-FDA74CB75133}"/>
                </c:ext>
              </c:extLst>
            </c:dLbl>
            <c:dLbl>
              <c:idx val="29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D-23F9-465B-AA95-FDA74CB75133}"/>
                </c:ext>
              </c:extLst>
            </c:dLbl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baseline="0" smtId="4294967295">
                    <a:solidFill>
                      <a:srgbClr val="3C3C3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Digiraati</c:v>
                </c:pt>
                <c:pt idx="1">
                  <c:v>Ensiaputoiminta</c:v>
                </c:pt>
                <c:pt idx="2">
                  <c:v>Ensihuolto</c:v>
                </c:pt>
                <c:pt idx="3">
                  <c:v>Henkinen tuki</c:v>
                </c:pt>
                <c:pt idx="4">
                  <c:v>Humanitaarinen oikeus</c:v>
                </c:pt>
                <c:pt idx="5">
                  <c:v>Hälytysryhmätoiminta</c:v>
                </c:pt>
                <c:pt idx="6">
                  <c:v>Keräystoiminta</c:v>
                </c:pt>
                <c:pt idx="7">
                  <c:v>Lasten ja nuorten toiminta</c:v>
                </c:pt>
                <c:pt idx="8">
                  <c:v>Maahanmuuttajien verkkoneuvonta</c:v>
                </c:pt>
                <c:pt idx="9">
                  <c:v>Maahanmuuttaneen tuki</c:v>
                </c:pt>
                <c:pt idx="10">
                  <c:v>muu, mikä?</c:v>
                </c:pt>
                <c:pt idx="11">
                  <c:v>Nuorten turvatalo</c:v>
                </c:pt>
                <c:pt idx="12">
                  <c:v>Osaston luottamus- ja vastuutehtävät</c:v>
                </c:pt>
                <c:pt idx="13">
                  <c:v>Päihdetyö</c:v>
                </c:pt>
                <c:pt idx="14">
                  <c:v>Ruoka-apu</c:v>
                </c:pt>
                <c:pt idx="15">
                  <c:v>Sekasin-chat</c:v>
                </c:pt>
                <c:pt idx="16">
                  <c:v>Seksuaaliterveys</c:v>
                </c:pt>
                <c:pt idx="17">
                  <c:v>Terveyspiste</c:v>
                </c:pt>
                <c:pt idx="18">
                  <c:v>Turvakoutsi</c:v>
                </c:pt>
                <c:pt idx="19">
                  <c:v>Vapaaehtoisten koulutus</c:v>
                </c:pt>
                <c:pt idx="20">
                  <c:v>Verenluovutus</c:v>
                </c:pt>
                <c:pt idx="21">
                  <c:v>VERKKO: Digiraati</c:v>
                </c:pt>
                <c:pt idx="22">
                  <c:v>VERKKO: En osaa sanoa</c:v>
                </c:pt>
                <c:pt idx="23">
                  <c:v>VERKKO: Maahanmuuttajien verkkoneuvonta</c:v>
                </c:pt>
                <c:pt idx="24">
                  <c:v>VERKKO: Sekasin-chat</c:v>
                </c:pt>
                <c:pt idx="25">
                  <c:v>VERKKO: Verkkoystävätoiminta</c:v>
                </c:pt>
                <c:pt idx="26">
                  <c:v>VERKKO: Yhteisöllinen verkkotoiminta (sisältäen Punaisen Ristin verkkokohtaamispaikka, Yksinäisyys puheeksi-vertaisryhmät ja KOMERO-Discord)</c:v>
                </c:pt>
                <c:pt idx="27">
                  <c:v>Verkkoystävätoiminta</c:v>
                </c:pt>
                <c:pt idx="28">
                  <c:v>Yhteisöllinen verkkotoiminta (sisältäen Punaisen Ristin verkkokohtaamispaikka, Yksinäisyys puheeksi-vertaisryhmät ja KOMERO-Discord)</c:v>
                </c:pt>
                <c:pt idx="29">
                  <c:v>Ystävätoiminta (sis. ystäväpari-, ryhmä- ja kohtaamispaikkatoiminnan)</c:v>
                </c:pt>
              </c:strCache>
            </c:strRef>
          </c:cat>
          <c:val>
            <c:numRef>
              <c:f>Sheet1!$B$2:$B$31</c:f>
              <c:numCache>
                <c:formatCode>0.0%</c:formatCode>
                <c:ptCount val="30"/>
                <c:pt idx="0">
                  <c:v>2.1645021645021602E-3</c:v>
                </c:pt>
                <c:pt idx="1">
                  <c:v>0.105132962275819</c:v>
                </c:pt>
                <c:pt idx="2">
                  <c:v>4.0352504638218899E-2</c:v>
                </c:pt>
                <c:pt idx="3">
                  <c:v>6.5244279529993801E-2</c:v>
                </c:pt>
                <c:pt idx="4">
                  <c:v>8.9672232529375406E-3</c:v>
                </c:pt>
                <c:pt idx="5">
                  <c:v>5.2257266542980803E-2</c:v>
                </c:pt>
                <c:pt idx="6">
                  <c:v>0.102350030921459</c:v>
                </c:pt>
                <c:pt idx="7">
                  <c:v>3.1694495980210298E-2</c:v>
                </c:pt>
                <c:pt idx="8">
                  <c:v>3.09214594928881E-3</c:v>
                </c:pt>
                <c:pt idx="9">
                  <c:v>6.4625850340136098E-2</c:v>
                </c:pt>
                <c:pt idx="10">
                  <c:v>5.2102659245516401E-2</c:v>
                </c:pt>
                <c:pt idx="11">
                  <c:v>8.5034013605442202E-3</c:v>
                </c:pt>
                <c:pt idx="12">
                  <c:v>8.6580086580086604E-2</c:v>
                </c:pt>
                <c:pt idx="13">
                  <c:v>9.4310451453308592E-3</c:v>
                </c:pt>
                <c:pt idx="14">
                  <c:v>6.9727891156462607E-2</c:v>
                </c:pt>
                <c:pt idx="15">
                  <c:v>2.1645021645021602E-3</c:v>
                </c:pt>
                <c:pt idx="16">
                  <c:v>3.24675324675325E-3</c:v>
                </c:pt>
                <c:pt idx="17">
                  <c:v>1.8552875695732801E-2</c:v>
                </c:pt>
                <c:pt idx="18">
                  <c:v>4.7928262213976502E-3</c:v>
                </c:pt>
                <c:pt idx="19">
                  <c:v>2.6901669758812599E-2</c:v>
                </c:pt>
                <c:pt idx="20">
                  <c:v>3.6641929499072398E-2</c:v>
                </c:pt>
                <c:pt idx="21">
                  <c:v>6.1842918985776101E-4</c:v>
                </c:pt>
                <c:pt idx="22">
                  <c:v>1.0822510822510801E-3</c:v>
                </c:pt>
                <c:pt idx="23">
                  <c:v>9.2764378478664205E-4</c:v>
                </c:pt>
                <c:pt idx="24">
                  <c:v>4.6382189239332098E-3</c:v>
                </c:pt>
                <c:pt idx="25">
                  <c:v>1.32962275819419E-2</c:v>
                </c:pt>
                <c:pt idx="26">
                  <c:v>3.09214594928881E-3</c:v>
                </c:pt>
                <c:pt idx="27">
                  <c:v>1.20593692022263E-2</c:v>
                </c:pt>
                <c:pt idx="28">
                  <c:v>2.7829313543599301E-3</c:v>
                </c:pt>
                <c:pt idx="29">
                  <c:v>0.16697588126159599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3997-4C12-B245-385ACDA6C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>
            <a:solidFill>
              <a:srgbClr val="3C3C3B"/>
            </a:solidFill>
          </a:ln>
        </c:spPr>
        <c:txPr>
          <a:bodyPr/>
          <a:lstStyle/>
          <a:p>
            <a:pPr>
              <a:defRPr sz="800" b="0" i="0" baseline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t"/>
        <c:majorGridlines>
          <c:spPr>
            <a:ln w="3175">
              <a:solidFill>
                <a:srgbClr val="3C3C3B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900" b="0" i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smtId="4294967295"/>
      </a:pPr>
      <a:endParaRPr lang="fi-FI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60955536365509"/>
          <c:y val="0.10249711573123932"/>
          <c:w val="0.57348102331161499"/>
          <c:h val="0.628060221672058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Kuinka hyvin olet viihtynyt Punaisen Ristin vapaaehtoisena?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3.0262273032952299E-3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7989-426C-B9C8-49B9FE4BED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A25F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Kuinka hyvin olet viihtynyt Punaisen Ristin vapaaehtoisena?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9.4149293880295901E-3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7989-426C-B9C8-49B9FE4BED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C27F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Kuinka hyvin olet viihtynyt Punaisen Ristin vapaaehtoisena?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2.8244788164088801E-2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7989-426C-B9C8-49B9FE4BED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5AD4BD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Kuinka hyvin olet viihtynyt Punaisen Ristin vapaaehtoisena?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0.102555480833894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7989-426C-B9C8-49B9FE4BED6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3AC4AD"/>
            </a:solidFill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Kuinka hyvin olet viihtynyt Punaisen Ristin vapaaehtoisena?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0.26462676529925999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7989-426C-B9C8-49B9FE4BED6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AD9C"/>
            </a:solidFill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Kuinka hyvin olet viihtynyt Punaisen Ristin vapaaehtoisena?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0.342636180228648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6-7989-426C-B9C8-49B9FE4BED6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AA49D"/>
            </a:solidFill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Kuinka hyvin olet viihtynyt Punaisen Ristin vapaaehtoisena?</c:v>
                </c:pt>
              </c:strCache>
            </c:strRef>
          </c:cat>
          <c:val>
            <c:numRef>
              <c:f>Sheet1!$H$2</c:f>
              <c:numCache>
                <c:formatCode>0%</c:formatCode>
                <c:ptCount val="1"/>
                <c:pt idx="0">
                  <c:v>0.249495628782784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8-7989-426C-B9C8-49B9FE4BE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600" b="0" i="0" baseline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 b="0" i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37298420071601868"/>
          <c:y val="0.88235127925872803"/>
          <c:w val="0.58024090528488159"/>
          <c:h val="0.1157472282648086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000" b="0" i="0" baseline="0" smtId="4294967295">
              <a:solidFill>
                <a:srgbClr val="3C3C3B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 smtId="4294967295"/>
      </a:pPr>
      <a:endParaRPr lang="fi-FI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60955536365509"/>
          <c:y val="0.10249711573123932"/>
          <c:w val="0.57348102331161499"/>
          <c:h val="0.628060221672058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Kuinka tyytyväinen olet Punaisen Ristin tarjoamaan vapaaehtoistoimintaan?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2.3537323470074001E-3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01F7-4486-9313-31D76C4C54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A25F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Kuinka tyytyväinen olet Punaisen Ristin tarjoamaan vapaaehtoistoimintaan?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9.7511768661734995E-3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01F7-4486-9313-31D76C4C54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C27F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Kuinka tyytyväinen olet Punaisen Ristin tarjoamaan vapaaehtoistoimintaan?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2.4882313382649599E-2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01F7-4486-9313-31D76C4C54D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5AD4BD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Kuinka tyytyväinen olet Punaisen Ristin tarjoamaan vapaaehtoistoimintaan?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0.110289172831204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01F7-4486-9313-31D76C4C54D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3AC4AD"/>
            </a:solidFill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Kuinka tyytyväinen olet Punaisen Ristin tarjoamaan vapaaehtoistoimintaan?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0.27471418964357802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01F7-4486-9313-31D76C4C54D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AD9C"/>
            </a:solidFill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Kuinka tyytyväinen olet Punaisen Ristin tarjoamaan vapaaehtoistoimintaan?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0.36348352387357102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01F7-4486-9313-31D76C4C54D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AA49D"/>
            </a:solidFill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Kuinka tyytyväinen olet Punaisen Ristin tarjoamaan vapaaehtoistoimintaan?</c:v>
                </c:pt>
              </c:strCache>
            </c:strRef>
          </c:cat>
          <c:val>
            <c:numRef>
              <c:f>Sheet1!$H$2</c:f>
              <c:numCache>
                <c:formatCode>0%</c:formatCode>
                <c:ptCount val="1"/>
                <c:pt idx="0">
                  <c:v>0.21452589105581699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6-01F7-4486-9313-31D76C4C5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600" b="0" i="0" baseline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 b="0" i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37298420071601868"/>
          <c:y val="0.88235127925872803"/>
          <c:w val="0.58024090528488159"/>
          <c:h val="0.1157472282648086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000" b="0" i="0" baseline="0" smtId="4294967295">
              <a:solidFill>
                <a:srgbClr val="3C3C3B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 smtId="4294967295"/>
      </a:pPr>
      <a:endParaRPr lang="fi-FI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05067360401154E-2"/>
          <c:y val="0.10289061814546585"/>
          <c:w val="0.77127599716186523"/>
          <c:h val="0.6080977320671081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2025/12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baseline="0" smtId="4294967295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</c:f>
              <c:strCache>
                <c:ptCount val="1"/>
                <c:pt idx="0">
                  <c:v>Kuinka hyvin olet viihtynyt Punaisen Ristin vapaaehtoisena?</c:v>
                </c:pt>
              </c:strCache>
            </c:strRef>
          </c:cat>
          <c:val>
            <c:numRef>
              <c:f>Taul1!$B$2</c:f>
              <c:numCache>
                <c:formatCode>#,##0.00</c:formatCode>
                <c:ptCount val="1"/>
                <c:pt idx="0">
                  <c:v>8.6422326832548695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1BA1-4312-9B95-98C6BF1AEF7C}"/>
            </c:ext>
          </c:extLst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2024/12</c:v>
                </c:pt>
              </c:strCache>
            </c:strRef>
          </c:tx>
          <c:spPr>
            <a:solidFill>
              <a:srgbClr val="3C3C3B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 smtId="4294967295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</c:f>
              <c:strCache>
                <c:ptCount val="1"/>
                <c:pt idx="0">
                  <c:v>Kuinka hyvin olet viihtynyt Punaisen Ristin vapaaehtoisena?</c:v>
                </c:pt>
              </c:strCache>
            </c:strRef>
          </c:cat>
          <c:val>
            <c:numRef>
              <c:f>Taul1!$C$2</c:f>
              <c:numCache>
                <c:formatCode>#,##0.00</c:formatCode>
                <c:ptCount val="1"/>
                <c:pt idx="0">
                  <c:v>8.6028582173749495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AE60-4409-9F3B-D6ECD5ABB554}"/>
            </c:ext>
          </c:extLst>
        </c:ser>
        <c:ser>
          <c:idx val="1"/>
          <c:order val="2"/>
          <c:tx>
            <c:strRef>
              <c:f>Taul1!$D$1</c:f>
              <c:strCache>
                <c:ptCount val="1"/>
                <c:pt idx="0">
                  <c:v>2024/01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 smtId="4294967295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</c:f>
              <c:strCache>
                <c:ptCount val="1"/>
                <c:pt idx="0">
                  <c:v>Kuinka hyvin olet viihtynyt Punaisen Ristin vapaaehtoisena?</c:v>
                </c:pt>
              </c:strCache>
            </c:strRef>
          </c:cat>
          <c:val>
            <c:numRef>
              <c:f>Taul1!$D$2</c:f>
              <c:numCache>
                <c:formatCode>#,##0.00</c:formatCode>
                <c:ptCount val="1"/>
                <c:pt idx="0">
                  <c:v>8.5783090783090792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3E5A-4F6E-A8AF-F212B8995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10"/>
          <c:min val="4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0.10328826308250427"/>
          <c:y val="0.88425278663635254"/>
          <c:w val="0.8397517204284668"/>
          <c:h val="9.0273730456829071E-2"/>
        </c:manualLayout>
      </c:layout>
      <c:overlay val="0"/>
      <c:txPr>
        <a:bodyPr/>
        <a:lstStyle/>
        <a:p>
          <a:pPr>
            <a:defRPr sz="1000" baseline="0" smtId="4294967295"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 smtId="4294967295"/>
      </a:pPr>
      <a:endParaRPr lang="fi-FI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05067360401154E-2"/>
          <c:y val="0.10289061814546585"/>
          <c:w val="0.77127599716186523"/>
          <c:h val="0.6134272813796997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2025/12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baseline="0" smtId="4294967295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</c:f>
              <c:strCache>
                <c:ptCount val="1"/>
                <c:pt idx="0">
                  <c:v>Kuinka tyytyväinen olet Punaisen Ristin tarjoamaan vapaaehtoistoimintaan?</c:v>
                </c:pt>
              </c:strCache>
            </c:strRef>
          </c:cat>
          <c:val>
            <c:numRef>
              <c:f>Taul1!$B$2</c:f>
              <c:numCache>
                <c:formatCode>#,##0.00</c:formatCode>
                <c:ptCount val="1"/>
                <c:pt idx="0">
                  <c:v>8.5938130464021505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2CB3-45C0-B9D9-435CA48715E4}"/>
            </c:ext>
          </c:extLst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2024/12</c:v>
                </c:pt>
              </c:strCache>
            </c:strRef>
          </c:tx>
          <c:spPr>
            <a:solidFill>
              <a:srgbClr val="3C3C3B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 smtId="4294967295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</c:f>
              <c:strCache>
                <c:ptCount val="1"/>
                <c:pt idx="0">
                  <c:v>Kuinka tyytyväinen olet Punaisen Ristin tarjoamaan vapaaehtoistoimintaan?</c:v>
                </c:pt>
              </c:strCache>
            </c:strRef>
          </c:cat>
          <c:val>
            <c:numRef>
              <c:f>Taul1!$C$2</c:f>
              <c:numCache>
                <c:formatCode>#,##0.00</c:formatCode>
                <c:ptCount val="1"/>
                <c:pt idx="0">
                  <c:v>8.5114704776231704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B7FD-4D89-AD5A-5051A39BD969}"/>
            </c:ext>
          </c:extLst>
        </c:ser>
        <c:ser>
          <c:idx val="1"/>
          <c:order val="2"/>
          <c:tx>
            <c:strRef>
              <c:f>Taul1!$D$1</c:f>
              <c:strCache>
                <c:ptCount val="1"/>
                <c:pt idx="0">
                  <c:v>2024/01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 smtId="4294967295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</c:f>
              <c:strCache>
                <c:ptCount val="1"/>
                <c:pt idx="0">
                  <c:v>Kuinka tyytyväinen olet Punaisen Ristin tarjoamaan vapaaehtoistoimintaan?</c:v>
                </c:pt>
              </c:strCache>
            </c:strRef>
          </c:cat>
          <c:val>
            <c:numRef>
              <c:f>Taul1!$D$2</c:f>
              <c:numCache>
                <c:formatCode>#,##0.00</c:formatCode>
                <c:ptCount val="1"/>
                <c:pt idx="0">
                  <c:v>8.4559944559944604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BBE2-49F1-8931-589CD6983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10"/>
          <c:min val="4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0.10328826308250427"/>
          <c:y val="0.88425278663635254"/>
          <c:w val="0.83499574661254883"/>
          <c:h val="9.0937815606594086E-2"/>
        </c:manualLayout>
      </c:layout>
      <c:overlay val="0"/>
      <c:txPr>
        <a:bodyPr/>
        <a:lstStyle/>
        <a:p>
          <a:pPr>
            <a:defRPr sz="1000" baseline="0" smtId="4294967295"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 smtId="4294967295"/>
      </a:pPr>
      <a:endParaRPr lang="fi-FI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60955536365509"/>
          <c:y val="3.8575559854507446E-2"/>
          <c:w val="0.57348102331161499"/>
          <c:h val="0.848692834377288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EOS</c:v>
                </c:pt>
              </c:strCache>
            </c:strRef>
          </c:tx>
          <c:spPr>
            <a:solidFill>
              <a:srgbClr val="3C3C3B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EA66-4843-B0EE-B52B278A6F5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EA66-4843-B0EE-B52B278A6F5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EA66-4843-B0EE-B52B278A6F5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EA66-4843-B0EE-B52B278A6F5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EA66-4843-B0EE-B52B278A6F5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EA66-4843-B0EE-B52B278A6F5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EA66-4843-B0EE-B52B278A6F5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EA66-4843-B0EE-B52B278A6F5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EA66-4843-B0EE-B52B278A6F58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EA66-4843-B0EE-B52B278A6F58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Vapaaehtoistoiminta on tärkeää ja tarpeellista</c:v>
                </c:pt>
                <c:pt idx="1">
                  <c:v>Haluan auttaa muita</c:v>
                </c:pt>
                <c:pt idx="2">
                  <c:v>Saan toimia yhdessä muiden ihmisten kanssa</c:v>
                </c:pt>
                <c:pt idx="3">
                  <c:v>Vapaaehtoisena toimiminen lisää hyvinvointiani</c:v>
                </c:pt>
                <c:pt idx="4">
                  <c:v>Haluan päästä vaikuttamaan yhteiskuntaan omalla toiminnallani</c:v>
                </c:pt>
                <c:pt idx="5">
                  <c:v>Minulla on osaamista, jota Punainen Risti tarvitsee auttamistyössään</c:v>
                </c:pt>
                <c:pt idx="6">
                  <c:v>Vapaaehtoistoiminnassa minulla on mahdollisuus kokea asioita, joita en muuten voisi kokea</c:v>
                </c:pt>
                <c:pt idx="7">
                  <c:v>Punainen Risti on minulle tärkeä yhteisö</c:v>
                </c:pt>
                <c:pt idx="8">
                  <c:v>Koen vapaaehtoistoiminnan elämäntavakseni</c:v>
                </c:pt>
                <c:pt idx="9">
                  <c:v>Minua kiitetään vapaaehtoisena toimimisesta</c:v>
                </c:pt>
                <c:pt idx="10">
                  <c:v>Vapaaehtoistoiminta on minulle hyödyllistä opintojen ja työelämän kannalta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1.68180289270098E-3</c:v>
                </c:pt>
                <c:pt idx="1">
                  <c:v>2.6908846283215599E-3</c:v>
                </c:pt>
                <c:pt idx="2">
                  <c:v>1.58089471913892E-2</c:v>
                </c:pt>
                <c:pt idx="3">
                  <c:v>1.71543895055499E-2</c:v>
                </c:pt>
                <c:pt idx="4">
                  <c:v>2.0854355869492101E-2</c:v>
                </c:pt>
                <c:pt idx="5">
                  <c:v>4.7426841574167503E-2</c:v>
                </c:pt>
                <c:pt idx="6">
                  <c:v>2.0517995290951899E-2</c:v>
                </c:pt>
                <c:pt idx="7">
                  <c:v>2.7917928018836202E-2</c:v>
                </c:pt>
                <c:pt idx="8">
                  <c:v>2.9599730911537201E-2</c:v>
                </c:pt>
                <c:pt idx="9">
                  <c:v>5.3144971409350802E-2</c:v>
                </c:pt>
                <c:pt idx="10">
                  <c:v>0.104608139926001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7989-426C-B9C8-49B9FE4BED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C-EA66-4843-B0EE-B52B278A6F5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D-EA66-4843-B0EE-B52B278A6F5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E-EA66-4843-B0EE-B52B278A6F5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F-EA66-4843-B0EE-B52B278A6F5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0-EA66-4843-B0EE-B52B278A6F5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1-EA66-4843-B0EE-B52B278A6F5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2-EA66-4843-B0EE-B52B278A6F5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3-EA66-4843-B0EE-B52B278A6F5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4-EA66-4843-B0EE-B52B278A6F58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5-EA66-4843-B0EE-B52B278A6F58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Vapaaehtoistoiminta on tärkeää ja tarpeellista</c:v>
                </c:pt>
                <c:pt idx="1">
                  <c:v>Haluan auttaa muita</c:v>
                </c:pt>
                <c:pt idx="2">
                  <c:v>Saan toimia yhdessä muiden ihmisten kanssa</c:v>
                </c:pt>
                <c:pt idx="3">
                  <c:v>Vapaaehtoisena toimiminen lisää hyvinvointiani</c:v>
                </c:pt>
                <c:pt idx="4">
                  <c:v>Haluan päästä vaikuttamaan yhteiskuntaan omalla toiminnallani</c:v>
                </c:pt>
                <c:pt idx="5">
                  <c:v>Minulla on osaamista, jota Punainen Risti tarvitsee auttamistyössään</c:v>
                </c:pt>
                <c:pt idx="6">
                  <c:v>Vapaaehtoistoiminnassa minulla on mahdollisuus kokea asioita, joita en muuten voisi kokea</c:v>
                </c:pt>
                <c:pt idx="7">
                  <c:v>Punainen Risti on minulle tärkeä yhteisö</c:v>
                </c:pt>
                <c:pt idx="8">
                  <c:v>Koen vapaaehtoistoiminnan elämäntavakseni</c:v>
                </c:pt>
                <c:pt idx="9">
                  <c:v>Minua kiitetään vapaaehtoisena toimimisesta</c:v>
                </c:pt>
                <c:pt idx="10">
                  <c:v>Vapaaehtoistoiminta on minulle hyödyllistä opintojen ja työelämän kannalta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1.3454423141607799E-3</c:v>
                </c:pt>
                <c:pt idx="1">
                  <c:v>1.00908173562059E-3</c:v>
                </c:pt>
                <c:pt idx="2">
                  <c:v>2.1190716448032301E-2</c:v>
                </c:pt>
                <c:pt idx="3">
                  <c:v>2.0181634712411699E-2</c:v>
                </c:pt>
                <c:pt idx="4">
                  <c:v>3.6999663639421497E-2</c:v>
                </c:pt>
                <c:pt idx="5">
                  <c:v>2.85906491759166E-2</c:v>
                </c:pt>
                <c:pt idx="6">
                  <c:v>4.70904809956273E-2</c:v>
                </c:pt>
                <c:pt idx="7">
                  <c:v>4.8099562731247901E-2</c:v>
                </c:pt>
                <c:pt idx="8">
                  <c:v>5.4490413723511599E-2</c:v>
                </c:pt>
                <c:pt idx="9">
                  <c:v>0.10628994281870199</c:v>
                </c:pt>
                <c:pt idx="10">
                  <c:v>0.40329633366969397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7989-426C-B9C8-49B9FE4BED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C27F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7-EA66-4843-B0EE-B52B278A6F5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8-EA66-4843-B0EE-B52B278A6F5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9-EA66-4843-B0EE-B52B278A6F5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A-EA66-4843-B0EE-B52B278A6F5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B-EA66-4843-B0EE-B52B278A6F5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C-EA66-4843-B0EE-B52B278A6F5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D-EA66-4843-B0EE-B52B278A6F5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E-EA66-4843-B0EE-B52B278A6F5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F-EA66-4843-B0EE-B52B278A6F58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0-EA66-4843-B0EE-B52B278A6F58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Vapaaehtoistoiminta on tärkeää ja tarpeellista</c:v>
                </c:pt>
                <c:pt idx="1">
                  <c:v>Haluan auttaa muita</c:v>
                </c:pt>
                <c:pt idx="2">
                  <c:v>Saan toimia yhdessä muiden ihmisten kanssa</c:v>
                </c:pt>
                <c:pt idx="3">
                  <c:v>Vapaaehtoisena toimiminen lisää hyvinvointiani</c:v>
                </c:pt>
                <c:pt idx="4">
                  <c:v>Haluan päästä vaikuttamaan yhteiskuntaan omalla toiminnallani</c:v>
                </c:pt>
                <c:pt idx="5">
                  <c:v>Minulla on osaamista, jota Punainen Risti tarvitsee auttamistyössään</c:v>
                </c:pt>
                <c:pt idx="6">
                  <c:v>Vapaaehtoistoiminnassa minulla on mahdollisuus kokea asioita, joita en muuten voisi kokea</c:v>
                </c:pt>
                <c:pt idx="7">
                  <c:v>Punainen Risti on minulle tärkeä yhteisö</c:v>
                </c:pt>
                <c:pt idx="8">
                  <c:v>Koen vapaaehtoistoiminnan elämäntavakseni</c:v>
                </c:pt>
                <c:pt idx="9">
                  <c:v>Minua kiitetään vapaaehtoisena toimimisesta</c:v>
                </c:pt>
                <c:pt idx="10">
                  <c:v>Vapaaehtoistoiminta on minulle hyödyllistä opintojen ja työelämän kannalta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1.2108980827447E-2</c:v>
                </c:pt>
                <c:pt idx="1">
                  <c:v>2.6236125126135199E-2</c:v>
                </c:pt>
                <c:pt idx="2">
                  <c:v>9.8217288933737004E-2</c:v>
                </c:pt>
                <c:pt idx="3">
                  <c:v>0.118062563067608</c:v>
                </c:pt>
                <c:pt idx="4">
                  <c:v>0.15304406323578901</c:v>
                </c:pt>
                <c:pt idx="5">
                  <c:v>0.16212579885637399</c:v>
                </c:pt>
                <c:pt idx="6">
                  <c:v>0.16178943827783401</c:v>
                </c:pt>
                <c:pt idx="7">
                  <c:v>0.17625294315506199</c:v>
                </c:pt>
                <c:pt idx="8">
                  <c:v>0.20686175580221999</c:v>
                </c:pt>
                <c:pt idx="9">
                  <c:v>0.21829801547258701</c:v>
                </c:pt>
                <c:pt idx="10">
                  <c:v>0.195425496131853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7989-426C-B9C8-49B9FE4BED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5AD4BD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2-EA66-4843-B0EE-B52B278A6F5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3-EA66-4843-B0EE-B52B278A6F5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4-EA66-4843-B0EE-B52B278A6F5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5-EA66-4843-B0EE-B52B278A6F5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6-EA66-4843-B0EE-B52B278A6F5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7-EA66-4843-B0EE-B52B278A6F5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8-EA66-4843-B0EE-B52B278A6F5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9-EA66-4843-B0EE-B52B278A6F5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A-EA66-4843-B0EE-B52B278A6F58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B-EA66-4843-B0EE-B52B278A6F58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Vapaaehtoistoiminta on tärkeää ja tarpeellista</c:v>
                </c:pt>
                <c:pt idx="1">
                  <c:v>Haluan auttaa muita</c:v>
                </c:pt>
                <c:pt idx="2">
                  <c:v>Saan toimia yhdessä muiden ihmisten kanssa</c:v>
                </c:pt>
                <c:pt idx="3">
                  <c:v>Vapaaehtoisena toimiminen lisää hyvinvointiani</c:v>
                </c:pt>
                <c:pt idx="4">
                  <c:v>Haluan päästä vaikuttamaan yhteiskuntaan omalla toiminnallani</c:v>
                </c:pt>
                <c:pt idx="5">
                  <c:v>Minulla on osaamista, jota Punainen Risti tarvitsee auttamistyössään</c:v>
                </c:pt>
                <c:pt idx="6">
                  <c:v>Vapaaehtoistoiminnassa minulla on mahdollisuus kokea asioita, joita en muuten voisi kokea</c:v>
                </c:pt>
                <c:pt idx="7">
                  <c:v>Punainen Risti on minulle tärkeä yhteisö</c:v>
                </c:pt>
                <c:pt idx="8">
                  <c:v>Koen vapaaehtoistoiminnan elämäntavakseni</c:v>
                </c:pt>
                <c:pt idx="9">
                  <c:v>Minua kiitetään vapaaehtoisena toimimisesta</c:v>
                </c:pt>
                <c:pt idx="10">
                  <c:v>Vapaaehtoistoiminta on minulle hyödyllistä opintojen ja työelämän kannalta</c:v>
                </c:pt>
              </c:strCache>
            </c:strRef>
          </c:cat>
          <c:val>
            <c:numRef>
              <c:f>Sheet1!$E$2:$E$12</c:f>
              <c:numCache>
                <c:formatCode>0%</c:formatCode>
                <c:ptCount val="11"/>
                <c:pt idx="0">
                  <c:v>0.19105280861083099</c:v>
                </c:pt>
                <c:pt idx="1">
                  <c:v>0.27985200134544203</c:v>
                </c:pt>
                <c:pt idx="2">
                  <c:v>0.34880591994618199</c:v>
                </c:pt>
                <c:pt idx="3">
                  <c:v>0.49175916582576501</c:v>
                </c:pt>
                <c:pt idx="4">
                  <c:v>0.403632694248234</c:v>
                </c:pt>
                <c:pt idx="5">
                  <c:v>0.44500504540867802</c:v>
                </c:pt>
                <c:pt idx="6">
                  <c:v>0.446686848301379</c:v>
                </c:pt>
                <c:pt idx="7">
                  <c:v>0.41237806929027898</c:v>
                </c:pt>
                <c:pt idx="8">
                  <c:v>0.41742347796838197</c:v>
                </c:pt>
                <c:pt idx="9">
                  <c:v>0.387487386478305</c:v>
                </c:pt>
                <c:pt idx="10">
                  <c:v>0.179616548940464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7989-426C-B9C8-49B9FE4BED6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3AC4AD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D-EA66-4843-B0EE-B52B278A6F5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E-EA66-4843-B0EE-B52B278A6F5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F-EA66-4843-B0EE-B52B278A6F5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0-EA66-4843-B0EE-B52B278A6F5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1-EA66-4843-B0EE-B52B278A6F5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2-EA66-4843-B0EE-B52B278A6F5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3-EA66-4843-B0EE-B52B278A6F5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4-EA66-4843-B0EE-B52B278A6F5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5-EA66-4843-B0EE-B52B278A6F58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6-EA66-4843-B0EE-B52B278A6F58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Vapaaehtoistoiminta on tärkeää ja tarpeellista</c:v>
                </c:pt>
                <c:pt idx="1">
                  <c:v>Haluan auttaa muita</c:v>
                </c:pt>
                <c:pt idx="2">
                  <c:v>Saan toimia yhdessä muiden ihmisten kanssa</c:v>
                </c:pt>
                <c:pt idx="3">
                  <c:v>Vapaaehtoisena toimiminen lisää hyvinvointiani</c:v>
                </c:pt>
                <c:pt idx="4">
                  <c:v>Haluan päästä vaikuttamaan yhteiskuntaan omalla toiminnallani</c:v>
                </c:pt>
                <c:pt idx="5">
                  <c:v>Minulla on osaamista, jota Punainen Risti tarvitsee auttamistyössään</c:v>
                </c:pt>
                <c:pt idx="6">
                  <c:v>Vapaaehtoistoiminnassa minulla on mahdollisuus kokea asioita, joita en muuten voisi kokea</c:v>
                </c:pt>
                <c:pt idx="7">
                  <c:v>Punainen Risti on minulle tärkeä yhteisö</c:v>
                </c:pt>
                <c:pt idx="8">
                  <c:v>Koen vapaaehtoistoiminnan elämäntavakseni</c:v>
                </c:pt>
                <c:pt idx="9">
                  <c:v>Minua kiitetään vapaaehtoisena toimimisesta</c:v>
                </c:pt>
                <c:pt idx="10">
                  <c:v>Vapaaehtoistoiminta on minulle hyödyllistä opintojen ja työelämän kannalta</c:v>
                </c:pt>
              </c:strCache>
            </c:strRef>
          </c:cat>
          <c:val>
            <c:numRef>
              <c:f>Sheet1!$F$2:$F$12</c:f>
              <c:numCache>
                <c:formatCode>0%</c:formatCode>
                <c:ptCount val="11"/>
                <c:pt idx="0">
                  <c:v>0.79381096535485995</c:v>
                </c:pt>
                <c:pt idx="1">
                  <c:v>0.69021190716448</c:v>
                </c:pt>
                <c:pt idx="2">
                  <c:v>0.51597712748065905</c:v>
                </c:pt>
                <c:pt idx="3">
                  <c:v>0.352842246888665</c:v>
                </c:pt>
                <c:pt idx="4">
                  <c:v>0.38546922300706399</c:v>
                </c:pt>
                <c:pt idx="5">
                  <c:v>0.316851664984864</c:v>
                </c:pt>
                <c:pt idx="6">
                  <c:v>0.323915237134208</c:v>
                </c:pt>
                <c:pt idx="7">
                  <c:v>0.33535149680457399</c:v>
                </c:pt>
                <c:pt idx="8">
                  <c:v>0.29162462159434899</c:v>
                </c:pt>
                <c:pt idx="9">
                  <c:v>0.23477968382105599</c:v>
                </c:pt>
                <c:pt idx="10">
                  <c:v>0.11705348133198799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7989-426C-B9C8-49B9FE4BE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400" b="0" i="0" baseline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 b="0" i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37298420071601868"/>
          <c:y val="0.9235910177230835"/>
          <c:w val="0.59230810403823853"/>
          <c:h val="7.4507556855678558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000" b="0" i="0" baseline="0" smtId="4294967295">
              <a:solidFill>
                <a:srgbClr val="3C3C3B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 smtId="4294967295"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37200140953064"/>
          <c:y val="0.15860414505004883"/>
          <c:w val="0.4925139844417572"/>
          <c:h val="0.7625865936279296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Count(Sukupuoli)/count(total Sukupuoli)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E7E4-40EE-82BF-E3AB3E54A05D}"/>
                </c:ext>
              </c:extLst>
            </c:dLbl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baseline="0" smtId="4294967295">
                    <a:solidFill>
                      <a:srgbClr val="3C3C3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Mies</c:v>
                </c:pt>
                <c:pt idx="1">
                  <c:v>Muu / Ei tiedossa</c:v>
                </c:pt>
                <c:pt idx="2">
                  <c:v>Nainen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0.18246325392802801</c:v>
                </c:pt>
                <c:pt idx="1">
                  <c:v>0.13253928028383199</c:v>
                </c:pt>
                <c:pt idx="2">
                  <c:v>0.68499746578814003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57F-034C-8350-E85EB13C0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>
            <a:solidFill>
              <a:srgbClr val="3C3C3B"/>
            </a:solidFill>
          </a:ln>
        </c:spPr>
        <c:txPr>
          <a:bodyPr/>
          <a:lstStyle/>
          <a:p>
            <a:pPr>
              <a:defRPr sz="1200" b="0" i="0" baseline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t"/>
        <c:majorGridlines>
          <c:spPr>
            <a:ln w="3175">
              <a:solidFill>
                <a:srgbClr val="3C3C3B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900" b="0" i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smtId="4294967295"/>
      </a:pPr>
      <a:endParaRPr lang="fi-FI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05067360401154E-2"/>
          <c:y val="3.896896168589592E-2"/>
          <c:w val="0.77127599716186523"/>
          <c:h val="0.8477973937988281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2025/12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A606-4E81-A535-A108C17BC36B}"/>
                </c:ext>
              </c:extLst>
            </c:dLbl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A606-4E81-A535-A108C17BC36B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A606-4E81-A535-A108C17BC36B}"/>
                </c:ext>
              </c:extLst>
            </c:dLbl>
            <c:dLbl>
              <c:idx val="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A606-4E81-A535-A108C17BC36B}"/>
                </c:ext>
              </c:extLst>
            </c:dLbl>
            <c:dLbl>
              <c:idx val="5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A606-4E81-A535-A108C17BC36B}"/>
                </c:ext>
              </c:extLst>
            </c:dLbl>
            <c:dLbl>
              <c:idx val="6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A606-4E81-A535-A108C17BC36B}"/>
                </c:ext>
              </c:extLst>
            </c:dLbl>
            <c:dLbl>
              <c:idx val="7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A606-4E81-A535-A108C17BC36B}"/>
                </c:ext>
              </c:extLst>
            </c:dLbl>
            <c:dLbl>
              <c:idx val="8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A606-4E81-A535-A108C17BC36B}"/>
                </c:ext>
              </c:extLst>
            </c:dLbl>
            <c:dLbl>
              <c:idx val="9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A606-4E81-A535-A108C17BC36B}"/>
                </c:ext>
              </c:extLst>
            </c:dLbl>
            <c:dLbl>
              <c:idx val="10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A606-4E81-A535-A108C17BC36B}"/>
                </c:ext>
              </c:extLst>
            </c:dLbl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baseline="0" smtId="4294967295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Taul1!$A$2:$A$12</c:f>
              <c:strCache>
                <c:ptCount val="11"/>
                <c:pt idx="0">
                  <c:v>Vapaaehtoistoiminta on tärkeää ja tarpeellista</c:v>
                </c:pt>
                <c:pt idx="1">
                  <c:v>Haluan auttaa muita</c:v>
                </c:pt>
                <c:pt idx="2">
                  <c:v>Saan toimia yhdessä muiden ihmisten kanssa</c:v>
                </c:pt>
                <c:pt idx="3">
                  <c:v>Vapaaehtoisena toimiminen lisää hyvinvointiani</c:v>
                </c:pt>
                <c:pt idx="4">
                  <c:v>Haluan päästä vaikuttamaan yhteiskuntaan omalla toiminnallani</c:v>
                </c:pt>
                <c:pt idx="5">
                  <c:v>Minulla on osaamista, jota Punainen Risti tarvitsee auttamistyössään</c:v>
                </c:pt>
                <c:pt idx="6">
                  <c:v>Vapaaehtoistoiminnassa minulla on mahdollisuus kokea asioita, joita en muuten voisi kokea</c:v>
                </c:pt>
                <c:pt idx="7">
                  <c:v>Punainen Risti on minulle tärkeä yhteisö</c:v>
                </c:pt>
                <c:pt idx="8">
                  <c:v>Koen vapaaehtoistoiminnan elämäntavakseni</c:v>
                </c:pt>
                <c:pt idx="9">
                  <c:v>Minua kiitetään vapaaehtoisena toimimisesta</c:v>
                </c:pt>
                <c:pt idx="10">
                  <c:v>Vapaaehtoistoiminta on minulle hyödyllistä opintojen ja työelämän kannalta</c:v>
                </c:pt>
              </c:strCache>
            </c:strRef>
          </c:cat>
          <c:val>
            <c:numRef>
              <c:f>Taul1!$B$2:$B$12</c:f>
              <c:numCache>
                <c:formatCode>#,##0.00</c:formatCode>
                <c:ptCount val="11"/>
                <c:pt idx="0">
                  <c:v>3.78032345013477</c:v>
                </c:pt>
                <c:pt idx="1">
                  <c:v>3.6637436762225999</c:v>
                </c:pt>
                <c:pt idx="2">
                  <c:v>3.3814080656185901</c:v>
                </c:pt>
                <c:pt idx="3">
                  <c:v>3.1978097193702899</c:v>
                </c:pt>
                <c:pt idx="4">
                  <c:v>3.1618000687049101</c:v>
                </c:pt>
                <c:pt idx="5">
                  <c:v>3.1024011299434999</c:v>
                </c:pt>
                <c:pt idx="6">
                  <c:v>3.0693681318681301</c:v>
                </c:pt>
                <c:pt idx="7">
                  <c:v>3.0647058823529401</c:v>
                </c:pt>
                <c:pt idx="8">
                  <c:v>2.9750433275563299</c:v>
                </c:pt>
                <c:pt idx="9">
                  <c:v>2.7928952042628801</c:v>
                </c:pt>
                <c:pt idx="10">
                  <c:v>2.0116453794139701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FEAF-4351-8CE8-1D69FAA0DEE5}"/>
            </c:ext>
          </c:extLst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2024/12</c:v>
                </c:pt>
              </c:strCache>
            </c:strRef>
          </c:tx>
          <c:spPr>
            <a:solidFill>
              <a:srgbClr val="3C3C3B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 smtId="4294967295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Vapaaehtoistoiminta on tärkeää ja tarpeellista</c:v>
                </c:pt>
                <c:pt idx="1">
                  <c:v>Haluan auttaa muita</c:v>
                </c:pt>
                <c:pt idx="2">
                  <c:v>Saan toimia yhdessä muiden ihmisten kanssa</c:v>
                </c:pt>
                <c:pt idx="3">
                  <c:v>Vapaaehtoisena toimiminen lisää hyvinvointiani</c:v>
                </c:pt>
                <c:pt idx="4">
                  <c:v>Haluan päästä vaikuttamaan yhteiskuntaan omalla toiminnallani</c:v>
                </c:pt>
                <c:pt idx="5">
                  <c:v>Minulla on osaamista, jota Punainen Risti tarvitsee auttamistyössään</c:v>
                </c:pt>
                <c:pt idx="6">
                  <c:v>Vapaaehtoistoiminnassa minulla on mahdollisuus kokea asioita, joita en muuten voisi kokea</c:v>
                </c:pt>
                <c:pt idx="7">
                  <c:v>Punainen Risti on minulle tärkeä yhteisö</c:v>
                </c:pt>
                <c:pt idx="8">
                  <c:v>Koen vapaaehtoistoiminnan elämäntavakseni</c:v>
                </c:pt>
                <c:pt idx="9">
                  <c:v>Minua kiitetään vapaaehtoisena toimimisesta</c:v>
                </c:pt>
                <c:pt idx="10">
                  <c:v>Vapaaehtoistoiminta on minulle hyödyllistä opintojen ja työelämän kannalta</c:v>
                </c:pt>
              </c:strCache>
            </c:strRef>
          </c:cat>
          <c:val>
            <c:numRef>
              <c:f>Taul1!$C$2:$C$12</c:f>
              <c:numCache>
                <c:formatCode>#,##0.00</c:formatCode>
                <c:ptCount val="11"/>
                <c:pt idx="0">
                  <c:v>3.77010192525481</c:v>
                </c:pt>
                <c:pt idx="1">
                  <c:v>3.6722054380664702</c:v>
                </c:pt>
                <c:pt idx="2">
                  <c:v>3.3748085758039799</c:v>
                </c:pt>
                <c:pt idx="3">
                  <c:v>3.17058144012322</c:v>
                </c:pt>
                <c:pt idx="4">
                  <c:v>3.1284332688587999</c:v>
                </c:pt>
                <c:pt idx="5">
                  <c:v>3.0693069306930698</c:v>
                </c:pt>
                <c:pt idx="6">
                  <c:v>3.0439475713184301</c:v>
                </c:pt>
                <c:pt idx="7">
                  <c:v>3.0283385093167698</c:v>
                </c:pt>
                <c:pt idx="8">
                  <c:v>2.9452371770150401</c:v>
                </c:pt>
                <c:pt idx="9">
                  <c:v>2.7455339420404901</c:v>
                </c:pt>
                <c:pt idx="10">
                  <c:v>1.9802105263157901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8960-443D-A9F6-5FC3A096F4F3}"/>
            </c:ext>
          </c:extLst>
        </c:ser>
        <c:ser>
          <c:idx val="1"/>
          <c:order val="2"/>
          <c:tx>
            <c:strRef>
              <c:f>Taul1!$D$1</c:f>
              <c:strCache>
                <c:ptCount val="1"/>
                <c:pt idx="0">
                  <c:v>2024/01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 smtId="4294967295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Vapaaehtoistoiminta on tärkeää ja tarpeellista</c:v>
                </c:pt>
                <c:pt idx="1">
                  <c:v>Haluan auttaa muita</c:v>
                </c:pt>
                <c:pt idx="2">
                  <c:v>Saan toimia yhdessä muiden ihmisten kanssa</c:v>
                </c:pt>
                <c:pt idx="3">
                  <c:v>Vapaaehtoisena toimiminen lisää hyvinvointiani</c:v>
                </c:pt>
                <c:pt idx="4">
                  <c:v>Haluan päästä vaikuttamaan yhteiskuntaan omalla toiminnallani</c:v>
                </c:pt>
                <c:pt idx="5">
                  <c:v>Minulla on osaamista, jota Punainen Risti tarvitsee auttamistyössään</c:v>
                </c:pt>
                <c:pt idx="6">
                  <c:v>Vapaaehtoistoiminnassa minulla on mahdollisuus kokea asioita, joita en muuten voisi kokea</c:v>
                </c:pt>
                <c:pt idx="7">
                  <c:v>Punainen Risti on minulle tärkeä yhteisö</c:v>
                </c:pt>
                <c:pt idx="8">
                  <c:v>Koen vapaaehtoistoiminnan elämäntavakseni</c:v>
                </c:pt>
                <c:pt idx="9">
                  <c:v>Minua kiitetään vapaaehtoisena toimimisesta</c:v>
                </c:pt>
                <c:pt idx="10">
                  <c:v>Vapaaehtoistoiminta on minulle hyödyllistä opintojen ja työelämän kannalta</c:v>
                </c:pt>
              </c:strCache>
            </c:strRef>
          </c:cat>
          <c:val>
            <c:numRef>
              <c:f>Taul1!$D$2:$D$12</c:f>
              <c:numCache>
                <c:formatCode>#,##0.00</c:formatCode>
                <c:ptCount val="11"/>
                <c:pt idx="0">
                  <c:v>3.77367688022284</c:v>
                </c:pt>
                <c:pt idx="1">
                  <c:v>3.6445217391304299</c:v>
                </c:pt>
                <c:pt idx="2">
                  <c:v>3.3754843254667102</c:v>
                </c:pt>
                <c:pt idx="3">
                  <c:v>3.1290780141844001</c:v>
                </c:pt>
                <c:pt idx="4">
                  <c:v>3.0968772178850199</c:v>
                </c:pt>
                <c:pt idx="5">
                  <c:v>2.99562363238512</c:v>
                </c:pt>
                <c:pt idx="6">
                  <c:v>3.0407223796034</c:v>
                </c:pt>
                <c:pt idx="7">
                  <c:v>3.0103756708407898</c:v>
                </c:pt>
                <c:pt idx="8">
                  <c:v>2.8860804556781798</c:v>
                </c:pt>
                <c:pt idx="9">
                  <c:v>2.7168983174835399</c:v>
                </c:pt>
                <c:pt idx="10">
                  <c:v>1.9382763975155299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D008-4D3B-93FB-601838CF0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4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1.416813931427896E-3"/>
          <c:y val="0.94625794887542725"/>
          <c:w val="0.98762643337249756"/>
          <c:h val="3.5184159874916077E-2"/>
        </c:manualLayout>
      </c:layout>
      <c:overlay val="0"/>
      <c:txPr>
        <a:bodyPr/>
        <a:lstStyle/>
        <a:p>
          <a:pPr>
            <a:defRPr sz="1000" baseline="0" smtId="4294967295"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 smtId="4294967295"/>
      </a:pPr>
      <a:endParaRPr lang="fi-FI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60955536365509"/>
          <c:y val="3.8575559854507446E-2"/>
          <c:w val="0.57348102331161499"/>
          <c:h val="0.8837466239929199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EOS</c:v>
                </c:pt>
              </c:strCache>
            </c:strRef>
          </c:tx>
          <c:spPr>
            <a:solidFill>
              <a:srgbClr val="3C3C3B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4452-4382-AD48-CEDB19DE096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4452-4382-AD48-CEDB19DE096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4452-4382-AD48-CEDB19DE096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4452-4382-AD48-CEDB19DE096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4452-4382-AD48-CEDB19DE096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4452-4382-AD48-CEDB19DE096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4452-4382-AD48-CEDB19DE096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4452-4382-AD48-CEDB19DE096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4452-4382-AD48-CEDB19DE096B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4452-4382-AD48-CEDB19DE096B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B-4452-4382-AD48-CEDB19DE096B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C-4452-4382-AD48-CEDB19DE096B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D-4452-4382-AD48-CEDB19DE096B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Saan olla toiminassa oma itseni</c:v>
                </c:pt>
                <c:pt idx="1">
                  <c:v>Minulla on riittävät tiedot ja taidot vapaaehtoistehtävien hoitamiseen</c:v>
                </c:pt>
                <c:pt idx="2">
                  <c:v>Uskallan sanoa mitä mieltä olen</c:v>
                </c:pt>
                <c:pt idx="3">
                  <c:v>Saan tehdä asioita, jotka ovat minulle tärkeitä</c:v>
                </c:pt>
                <c:pt idx="4">
                  <c:v>Minua arvostetaan vapaaehtoisena</c:v>
                </c:pt>
                <c:pt idx="5">
                  <c:v>Voin luottaa muihin tässä porukassa ja minuun luotetaan</c:v>
                </c:pt>
                <c:pt idx="6">
                  <c:v>Vapaaehtoistoiminta on aidosti avointa kaikille</c:v>
                </c:pt>
                <c:pt idx="7">
                  <c:v>Koulutus vapaaehtoistehtäviin on ollut riittävää</c:v>
                </c:pt>
                <c:pt idx="8">
                  <c:v>Vapaaehtoistoimintaan on helppoa tulla mukaan</c:v>
                </c:pt>
                <c:pt idx="9">
                  <c:v>Tähän porukkaan kuuluminen on minulle merkityksellistä</c:v>
                </c:pt>
                <c:pt idx="10">
                  <c:v>Saan apua, kun sitä tarvitsen</c:v>
                </c:pt>
                <c:pt idx="11">
                  <c:v>Ideoitani kuunnellaan</c:v>
                </c:pt>
                <c:pt idx="12">
                  <c:v>Pystyn vaikuttamaan johonkin minulle tärkeään asiaan</c:v>
                </c:pt>
                <c:pt idx="13">
                  <c:v>Vapaaehtoisena toimiminen on kehittänyt kykyjäni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1.7839111410299601E-2</c:v>
                </c:pt>
                <c:pt idx="1">
                  <c:v>2.5244025580612599E-2</c:v>
                </c:pt>
                <c:pt idx="2">
                  <c:v>5.0151464153483698E-2</c:v>
                </c:pt>
                <c:pt idx="3">
                  <c:v>1.9185459441265599E-2</c:v>
                </c:pt>
                <c:pt idx="4">
                  <c:v>7.2366206664422797E-2</c:v>
                </c:pt>
                <c:pt idx="5">
                  <c:v>7.0010097610232205E-2</c:v>
                </c:pt>
                <c:pt idx="6">
                  <c:v>4.9814877145742197E-2</c:v>
                </c:pt>
                <c:pt idx="7">
                  <c:v>5.9575900370245703E-2</c:v>
                </c:pt>
                <c:pt idx="8">
                  <c:v>1.9185459441265599E-2</c:v>
                </c:pt>
                <c:pt idx="9">
                  <c:v>3.3322113766408597E-2</c:v>
                </c:pt>
                <c:pt idx="10">
                  <c:v>8.7849209020531796E-2</c:v>
                </c:pt>
                <c:pt idx="11">
                  <c:v>0.149108044429485</c:v>
                </c:pt>
                <c:pt idx="12">
                  <c:v>9.3907775159878804E-2</c:v>
                </c:pt>
                <c:pt idx="13">
                  <c:v>8.3473577919892294E-2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7989-426C-B9C8-49B9FE4BED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F-4452-4382-AD48-CEDB19DE096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0-4452-4382-AD48-CEDB19DE096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1-4452-4382-AD48-CEDB19DE096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2-4452-4382-AD48-CEDB19DE096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3-4452-4382-AD48-CEDB19DE096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4-4452-4382-AD48-CEDB19DE096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5-4452-4382-AD48-CEDB19DE096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6-4452-4382-AD48-CEDB19DE096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7-4452-4382-AD48-CEDB19DE096B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8-4452-4382-AD48-CEDB19DE096B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9-4452-4382-AD48-CEDB19DE096B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A-4452-4382-AD48-CEDB19DE096B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B-4452-4382-AD48-CEDB19DE096B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Saan olla toiminassa oma itseni</c:v>
                </c:pt>
                <c:pt idx="1">
                  <c:v>Minulla on riittävät tiedot ja taidot vapaaehtoistehtävien hoitamiseen</c:v>
                </c:pt>
                <c:pt idx="2">
                  <c:v>Uskallan sanoa mitä mieltä olen</c:v>
                </c:pt>
                <c:pt idx="3">
                  <c:v>Saan tehdä asioita, jotka ovat minulle tärkeitä</c:v>
                </c:pt>
                <c:pt idx="4">
                  <c:v>Minua arvostetaan vapaaehtoisena</c:v>
                </c:pt>
                <c:pt idx="5">
                  <c:v>Voin luottaa muihin tässä porukassa ja minuun luotetaan</c:v>
                </c:pt>
                <c:pt idx="6">
                  <c:v>Vapaaehtoistoiminta on aidosti avointa kaikille</c:v>
                </c:pt>
                <c:pt idx="7">
                  <c:v>Koulutus vapaaehtoistehtäviin on ollut riittävää</c:v>
                </c:pt>
                <c:pt idx="8">
                  <c:v>Vapaaehtoistoimintaan on helppoa tulla mukaan</c:v>
                </c:pt>
                <c:pt idx="9">
                  <c:v>Tähän porukkaan kuuluminen on minulle merkityksellistä</c:v>
                </c:pt>
                <c:pt idx="10">
                  <c:v>Saan apua, kun sitä tarvitsen</c:v>
                </c:pt>
                <c:pt idx="11">
                  <c:v>Ideoitani kuunnellaan</c:v>
                </c:pt>
                <c:pt idx="12">
                  <c:v>Pystyn vaikuttamaan johonkin minulle tärkeään asiaan</c:v>
                </c:pt>
                <c:pt idx="13">
                  <c:v>Vapaaehtoisena toimiminen on kehittänyt kykyjäni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1.1107371255469499E-2</c:v>
                </c:pt>
                <c:pt idx="1">
                  <c:v>6.7317401548300203E-3</c:v>
                </c:pt>
                <c:pt idx="2">
                  <c:v>1.8848872433524101E-2</c:v>
                </c:pt>
                <c:pt idx="3">
                  <c:v>8.0780881857960302E-3</c:v>
                </c:pt>
                <c:pt idx="4">
                  <c:v>1.6156176371592099E-2</c:v>
                </c:pt>
                <c:pt idx="5">
                  <c:v>1.7839111410299601E-2</c:v>
                </c:pt>
                <c:pt idx="6">
                  <c:v>2.8946482665769099E-2</c:v>
                </c:pt>
                <c:pt idx="7">
                  <c:v>1.5819589363850601E-2</c:v>
                </c:pt>
                <c:pt idx="8">
                  <c:v>3.2648939750925601E-2</c:v>
                </c:pt>
                <c:pt idx="9">
                  <c:v>1.44732413328846E-2</c:v>
                </c:pt>
                <c:pt idx="10">
                  <c:v>2.7600134634803101E-2</c:v>
                </c:pt>
                <c:pt idx="11">
                  <c:v>3.02928306967351E-2</c:v>
                </c:pt>
                <c:pt idx="12">
                  <c:v>2.35610905419051E-2</c:v>
                </c:pt>
                <c:pt idx="13">
                  <c:v>2.72635476270616E-2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7989-426C-B9C8-49B9FE4BED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C27F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D-4452-4382-AD48-CEDB19DE096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E-4452-4382-AD48-CEDB19DE096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F-4452-4382-AD48-CEDB19DE096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0-4452-4382-AD48-CEDB19DE096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1-4452-4382-AD48-CEDB19DE096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2-4452-4382-AD48-CEDB19DE096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3-4452-4382-AD48-CEDB19DE096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4-4452-4382-AD48-CEDB19DE096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5-4452-4382-AD48-CEDB19DE096B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6-4452-4382-AD48-CEDB19DE096B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7-4452-4382-AD48-CEDB19DE096B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8-4452-4382-AD48-CEDB19DE096B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9-4452-4382-AD48-CEDB19DE096B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Saan olla toiminassa oma itseni</c:v>
                </c:pt>
                <c:pt idx="1">
                  <c:v>Minulla on riittävät tiedot ja taidot vapaaehtoistehtävien hoitamiseen</c:v>
                </c:pt>
                <c:pt idx="2">
                  <c:v>Uskallan sanoa mitä mieltä olen</c:v>
                </c:pt>
                <c:pt idx="3">
                  <c:v>Saan tehdä asioita, jotka ovat minulle tärkeitä</c:v>
                </c:pt>
                <c:pt idx="4">
                  <c:v>Minua arvostetaan vapaaehtoisena</c:v>
                </c:pt>
                <c:pt idx="5">
                  <c:v>Voin luottaa muihin tässä porukassa ja minuun luotetaan</c:v>
                </c:pt>
                <c:pt idx="6">
                  <c:v>Vapaaehtoistoiminta on aidosti avointa kaikille</c:v>
                </c:pt>
                <c:pt idx="7">
                  <c:v>Koulutus vapaaehtoistehtäviin on ollut riittävää</c:v>
                </c:pt>
                <c:pt idx="8">
                  <c:v>Vapaaehtoistoimintaan on helppoa tulla mukaan</c:v>
                </c:pt>
                <c:pt idx="9">
                  <c:v>Tähän porukkaan kuuluminen on minulle merkityksellistä</c:v>
                </c:pt>
                <c:pt idx="10">
                  <c:v>Saan apua, kun sitä tarvitsen</c:v>
                </c:pt>
                <c:pt idx="11">
                  <c:v>Ideoitani kuunnellaan</c:v>
                </c:pt>
                <c:pt idx="12">
                  <c:v>Pystyn vaikuttamaan johonkin minulle tärkeään asiaan</c:v>
                </c:pt>
                <c:pt idx="13">
                  <c:v>Vapaaehtoisena toimiminen on kehittänyt kykyjäni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5.9575900370245703E-2</c:v>
                </c:pt>
                <c:pt idx="1">
                  <c:v>7.1693032648939795E-2</c:v>
                </c:pt>
                <c:pt idx="2">
                  <c:v>9.4244362167620305E-2</c:v>
                </c:pt>
                <c:pt idx="3">
                  <c:v>9.3234601144395801E-2</c:v>
                </c:pt>
                <c:pt idx="4">
                  <c:v>9.9629754291484393E-2</c:v>
                </c:pt>
                <c:pt idx="5">
                  <c:v>8.7849209020531796E-2</c:v>
                </c:pt>
                <c:pt idx="6">
                  <c:v>0.114776169639852</c:v>
                </c:pt>
                <c:pt idx="7">
                  <c:v>0.103668798384382</c:v>
                </c:pt>
                <c:pt idx="8">
                  <c:v>0.13699091215079101</c:v>
                </c:pt>
                <c:pt idx="9">
                  <c:v>0.148434870414002</c:v>
                </c:pt>
                <c:pt idx="10">
                  <c:v>0.16122517670817901</c:v>
                </c:pt>
                <c:pt idx="11">
                  <c:v>0.142376304274655</c:v>
                </c:pt>
                <c:pt idx="12">
                  <c:v>0.14506900033658701</c:v>
                </c:pt>
                <c:pt idx="13">
                  <c:v>0.173342308986873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7989-426C-B9C8-49B9FE4BED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5AD4BD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B-4452-4382-AD48-CEDB19DE096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C-4452-4382-AD48-CEDB19DE096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D-4452-4382-AD48-CEDB19DE096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E-4452-4382-AD48-CEDB19DE096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F-4452-4382-AD48-CEDB19DE096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0-4452-4382-AD48-CEDB19DE096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1-4452-4382-AD48-CEDB19DE096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2-4452-4382-AD48-CEDB19DE096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3-4452-4382-AD48-CEDB19DE096B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4-4452-4382-AD48-CEDB19DE096B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5-4452-4382-AD48-CEDB19DE096B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6-4452-4382-AD48-CEDB19DE096B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7-4452-4382-AD48-CEDB19DE096B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Saan olla toiminassa oma itseni</c:v>
                </c:pt>
                <c:pt idx="1">
                  <c:v>Minulla on riittävät tiedot ja taidot vapaaehtoistehtävien hoitamiseen</c:v>
                </c:pt>
                <c:pt idx="2">
                  <c:v>Uskallan sanoa mitä mieltä olen</c:v>
                </c:pt>
                <c:pt idx="3">
                  <c:v>Saan tehdä asioita, jotka ovat minulle tärkeitä</c:v>
                </c:pt>
                <c:pt idx="4">
                  <c:v>Minua arvostetaan vapaaehtoisena</c:v>
                </c:pt>
                <c:pt idx="5">
                  <c:v>Voin luottaa muihin tässä porukassa ja minuun luotetaan</c:v>
                </c:pt>
                <c:pt idx="6">
                  <c:v>Vapaaehtoistoiminta on aidosti avointa kaikille</c:v>
                </c:pt>
                <c:pt idx="7">
                  <c:v>Koulutus vapaaehtoistehtäviin on ollut riittävää</c:v>
                </c:pt>
                <c:pt idx="8">
                  <c:v>Vapaaehtoistoimintaan on helppoa tulla mukaan</c:v>
                </c:pt>
                <c:pt idx="9">
                  <c:v>Tähän porukkaan kuuluminen on minulle merkityksellistä</c:v>
                </c:pt>
                <c:pt idx="10">
                  <c:v>Saan apua, kun sitä tarvitsen</c:v>
                </c:pt>
                <c:pt idx="11">
                  <c:v>Ideoitani kuunnellaan</c:v>
                </c:pt>
                <c:pt idx="12">
                  <c:v>Pystyn vaikuttamaan johonkin minulle tärkeään asiaan</c:v>
                </c:pt>
                <c:pt idx="13">
                  <c:v>Vapaaehtoisena toimiminen on kehittänyt kykyjäni</c:v>
                </c:pt>
              </c:strCache>
            </c:strRef>
          </c:cat>
          <c:val>
            <c:numRef>
              <c:f>Sheet1!$E$2:$E$15</c:f>
              <c:numCache>
                <c:formatCode>0%</c:formatCode>
                <c:ptCount val="14"/>
                <c:pt idx="0">
                  <c:v>0.34365533490407302</c:v>
                </c:pt>
                <c:pt idx="1">
                  <c:v>0.442275328172333</c:v>
                </c:pt>
                <c:pt idx="2">
                  <c:v>0.377650622685964</c:v>
                </c:pt>
                <c:pt idx="3">
                  <c:v>0.432514304947829</c:v>
                </c:pt>
                <c:pt idx="4">
                  <c:v>0.36755301245371902</c:v>
                </c:pt>
                <c:pt idx="5">
                  <c:v>0.39784584315045401</c:v>
                </c:pt>
                <c:pt idx="6">
                  <c:v>0.34028946482665801</c:v>
                </c:pt>
                <c:pt idx="7">
                  <c:v>0.40592393133624999</c:v>
                </c:pt>
                <c:pt idx="8">
                  <c:v>0.38774823291820898</c:v>
                </c:pt>
                <c:pt idx="9">
                  <c:v>0.417704476607203</c:v>
                </c:pt>
                <c:pt idx="10">
                  <c:v>0.37933355772467198</c:v>
                </c:pt>
                <c:pt idx="11">
                  <c:v>0.37394816560080801</c:v>
                </c:pt>
                <c:pt idx="12">
                  <c:v>0.44833389431168003</c:v>
                </c:pt>
                <c:pt idx="13">
                  <c:v>0.40390440928980098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7989-426C-B9C8-49B9FE4BED6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3AC4AD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9-4452-4382-AD48-CEDB19DE096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A-4452-4382-AD48-CEDB19DE096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B-4452-4382-AD48-CEDB19DE096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C-4452-4382-AD48-CEDB19DE096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D-4452-4382-AD48-CEDB19DE096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E-4452-4382-AD48-CEDB19DE096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F-4452-4382-AD48-CEDB19DE096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40-4452-4382-AD48-CEDB19DE096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41-4452-4382-AD48-CEDB19DE096B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42-4452-4382-AD48-CEDB19DE096B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43-4452-4382-AD48-CEDB19DE096B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44-4452-4382-AD48-CEDB19DE096B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45-4452-4382-AD48-CEDB19DE096B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Saan olla toiminassa oma itseni</c:v>
                </c:pt>
                <c:pt idx="1">
                  <c:v>Minulla on riittävät tiedot ja taidot vapaaehtoistehtävien hoitamiseen</c:v>
                </c:pt>
                <c:pt idx="2">
                  <c:v>Uskallan sanoa mitä mieltä olen</c:v>
                </c:pt>
                <c:pt idx="3">
                  <c:v>Saan tehdä asioita, jotka ovat minulle tärkeitä</c:v>
                </c:pt>
                <c:pt idx="4">
                  <c:v>Minua arvostetaan vapaaehtoisena</c:v>
                </c:pt>
                <c:pt idx="5">
                  <c:v>Voin luottaa muihin tässä porukassa ja minuun luotetaan</c:v>
                </c:pt>
                <c:pt idx="6">
                  <c:v>Vapaaehtoistoiminta on aidosti avointa kaikille</c:v>
                </c:pt>
                <c:pt idx="7">
                  <c:v>Koulutus vapaaehtoistehtäviin on ollut riittävää</c:v>
                </c:pt>
                <c:pt idx="8">
                  <c:v>Vapaaehtoistoimintaan on helppoa tulla mukaan</c:v>
                </c:pt>
                <c:pt idx="9">
                  <c:v>Tähän porukkaan kuuluminen on minulle merkityksellistä</c:v>
                </c:pt>
                <c:pt idx="10">
                  <c:v>Saan apua, kun sitä tarvitsen</c:v>
                </c:pt>
                <c:pt idx="11">
                  <c:v>Ideoitani kuunnellaan</c:v>
                </c:pt>
                <c:pt idx="12">
                  <c:v>Pystyn vaikuttamaan johonkin minulle tärkeään asiaan</c:v>
                </c:pt>
                <c:pt idx="13">
                  <c:v>Vapaaehtoisena toimiminen on kehittänyt kykyjäni</c:v>
                </c:pt>
              </c:strCache>
            </c:strRef>
          </c:cat>
          <c:val>
            <c:numRef>
              <c:f>Sheet1!$F$2:$F$15</c:f>
              <c:numCache>
                <c:formatCode>0%</c:formatCode>
                <c:ptCount val="14"/>
                <c:pt idx="0">
                  <c:v>0.56782228205991203</c:v>
                </c:pt>
                <c:pt idx="1">
                  <c:v>0.45405587344328502</c:v>
                </c:pt>
                <c:pt idx="2">
                  <c:v>0.45910467855940801</c:v>
                </c:pt>
                <c:pt idx="3">
                  <c:v>0.44698754628071402</c:v>
                </c:pt>
                <c:pt idx="4">
                  <c:v>0.44429485021878201</c:v>
                </c:pt>
                <c:pt idx="5">
                  <c:v>0.42645573880848198</c:v>
                </c:pt>
                <c:pt idx="6">
                  <c:v>0.46617300572197901</c:v>
                </c:pt>
                <c:pt idx="7">
                  <c:v>0.41501178054527099</c:v>
                </c:pt>
                <c:pt idx="8">
                  <c:v>0.42342645573880799</c:v>
                </c:pt>
                <c:pt idx="9">
                  <c:v>0.386065297879502</c:v>
                </c:pt>
                <c:pt idx="10">
                  <c:v>0.34399192191181399</c:v>
                </c:pt>
                <c:pt idx="11">
                  <c:v>0.30427465499831702</c:v>
                </c:pt>
                <c:pt idx="12">
                  <c:v>0.28912823964994899</c:v>
                </c:pt>
                <c:pt idx="13">
                  <c:v>0.31201615617637202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7989-426C-B9C8-49B9FE4BE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000" b="0" i="0" baseline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 b="0" i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37298420071601868"/>
          <c:y val="0.9586448073387146"/>
          <c:w val="0.59230810403823853"/>
          <c:h val="3.945377096533775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000" b="0" i="0" baseline="0" smtId="4294967295">
              <a:solidFill>
                <a:srgbClr val="3C3C3B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 smtId="4294967295"/>
      </a:pPr>
      <a:endParaRPr lang="fi-FI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05067360401154E-2"/>
          <c:y val="3.6906972527503967E-2"/>
          <c:w val="0.77127599716186523"/>
          <c:h val="0.8828511834144592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2025/12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78EA-476D-BBDE-F9DA92166A2E}"/>
                </c:ext>
              </c:extLst>
            </c:dLbl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78EA-476D-BBDE-F9DA92166A2E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78EA-476D-BBDE-F9DA92166A2E}"/>
                </c:ext>
              </c:extLst>
            </c:dLbl>
            <c:dLbl>
              <c:idx val="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78EA-476D-BBDE-F9DA92166A2E}"/>
                </c:ext>
              </c:extLst>
            </c:dLbl>
            <c:dLbl>
              <c:idx val="5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78EA-476D-BBDE-F9DA92166A2E}"/>
                </c:ext>
              </c:extLst>
            </c:dLbl>
            <c:dLbl>
              <c:idx val="6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78EA-476D-BBDE-F9DA92166A2E}"/>
                </c:ext>
              </c:extLst>
            </c:dLbl>
            <c:dLbl>
              <c:idx val="7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78EA-476D-BBDE-F9DA92166A2E}"/>
                </c:ext>
              </c:extLst>
            </c:dLbl>
            <c:dLbl>
              <c:idx val="8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78EA-476D-BBDE-F9DA92166A2E}"/>
                </c:ext>
              </c:extLst>
            </c:dLbl>
            <c:dLbl>
              <c:idx val="9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78EA-476D-BBDE-F9DA92166A2E}"/>
                </c:ext>
              </c:extLst>
            </c:dLbl>
            <c:dLbl>
              <c:idx val="10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78EA-476D-BBDE-F9DA92166A2E}"/>
                </c:ext>
              </c:extLst>
            </c:dLbl>
            <c:dLbl>
              <c:idx val="1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B-78EA-476D-BBDE-F9DA92166A2E}"/>
                </c:ext>
              </c:extLst>
            </c:dLbl>
            <c:dLbl>
              <c:idx val="1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C-78EA-476D-BBDE-F9DA92166A2E}"/>
                </c:ext>
              </c:extLst>
            </c:dLbl>
            <c:dLbl>
              <c:idx val="1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D-78EA-476D-BBDE-F9DA92166A2E}"/>
                </c:ext>
              </c:extLst>
            </c:dLbl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baseline="0" smtId="4294967295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Taul1!$A$2:$A$15</c:f>
              <c:strCache>
                <c:ptCount val="14"/>
                <c:pt idx="0">
                  <c:v>Saan olla toiminassa oma itseni</c:v>
                </c:pt>
                <c:pt idx="1">
                  <c:v>Minulla on riittävät tiedot ja taidot vapaaehtoistehtävien hoitamiseen</c:v>
                </c:pt>
                <c:pt idx="2">
                  <c:v>Uskallan sanoa mitä mieltä olen</c:v>
                </c:pt>
                <c:pt idx="3">
                  <c:v>Saan tehdä asioita, jotka ovat minulle tärkeitä</c:v>
                </c:pt>
                <c:pt idx="4">
                  <c:v>Minua arvostetaan vapaaehtoisena</c:v>
                </c:pt>
                <c:pt idx="5">
                  <c:v>Voin luottaa muihin tässä porukassa ja minuun luotetaan</c:v>
                </c:pt>
                <c:pt idx="6">
                  <c:v>Vapaaehtoistoiminta on aidosti avointa kaikille</c:v>
                </c:pt>
                <c:pt idx="7">
                  <c:v>Koulutus vapaaehtoistehtäviin on ollut riittävää</c:v>
                </c:pt>
                <c:pt idx="8">
                  <c:v>Vapaaehtoistoimintaan on helppoa tulla mukaan</c:v>
                </c:pt>
                <c:pt idx="9">
                  <c:v>Tähän porukkaan kuuluminen on minulle merkityksellistä</c:v>
                </c:pt>
                <c:pt idx="10">
                  <c:v>Saan apua, kun sitä tarvitsen</c:v>
                </c:pt>
                <c:pt idx="11">
                  <c:v>Ideoitani kuunnellaan</c:v>
                </c:pt>
                <c:pt idx="12">
                  <c:v>Pystyn vaikuttamaan johonkin minulle tärkeään asiaan</c:v>
                </c:pt>
                <c:pt idx="13">
                  <c:v>Vapaaehtoisena toimiminen on kehittänyt kykyjäni</c:v>
                </c:pt>
              </c:strCache>
            </c:strRef>
          </c:cat>
          <c:val>
            <c:numRef>
              <c:f>Taul1!$B$2:$B$15</c:f>
              <c:numCache>
                <c:formatCode>#,##0.00</c:formatCode>
                <c:ptCount val="14"/>
                <c:pt idx="0">
                  <c:v>3.4948594928032901</c:v>
                </c:pt>
                <c:pt idx="1">
                  <c:v>3.3784530386740301</c:v>
                </c:pt>
                <c:pt idx="2">
                  <c:v>3.34443656980865</c:v>
                </c:pt>
                <c:pt idx="3">
                  <c:v>3.3442004118050801</c:v>
                </c:pt>
                <c:pt idx="4">
                  <c:v>3.3367198838897001</c:v>
                </c:pt>
                <c:pt idx="5">
                  <c:v>3.3257328990228001</c:v>
                </c:pt>
                <c:pt idx="6">
                  <c:v>3.3088912504427901</c:v>
                </c:pt>
                <c:pt idx="7">
                  <c:v>3.2974230493915502</c:v>
                </c:pt>
                <c:pt idx="8">
                  <c:v>3.2254632807138002</c:v>
                </c:pt>
                <c:pt idx="9">
                  <c:v>3.21587743732591</c:v>
                </c:pt>
                <c:pt idx="10">
                  <c:v>3.1398523985239901</c:v>
                </c:pt>
                <c:pt idx="11">
                  <c:v>3.1190664556962</c:v>
                </c:pt>
                <c:pt idx="12">
                  <c:v>3.10698365527489</c:v>
                </c:pt>
                <c:pt idx="13">
                  <c:v>3.0918105031215601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FEAF-4351-8CE8-1D69FAA0DEE5}"/>
            </c:ext>
          </c:extLst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2024/12</c:v>
                </c:pt>
              </c:strCache>
            </c:strRef>
          </c:tx>
          <c:spPr>
            <a:solidFill>
              <a:srgbClr val="F6F6F6">
                <a:lumMod val="75000"/>
              </a:srgbClr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 baseline="0" smtId="4294967295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B8AE-427A-A526-5C66FA59AE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aseline="0" smtId="4294967295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Taul1!$A$2:$A$15</c:f>
              <c:strCache>
                <c:ptCount val="14"/>
                <c:pt idx="0">
                  <c:v>Saan olla toiminassa oma itseni</c:v>
                </c:pt>
                <c:pt idx="1">
                  <c:v>Minulla on riittävät tiedot ja taidot vapaaehtoistehtävien hoitamiseen</c:v>
                </c:pt>
                <c:pt idx="2">
                  <c:v>Uskallan sanoa mitä mieltä olen</c:v>
                </c:pt>
                <c:pt idx="3">
                  <c:v>Saan tehdä asioita, jotka ovat minulle tärkeitä</c:v>
                </c:pt>
                <c:pt idx="4">
                  <c:v>Minua arvostetaan vapaaehtoisena</c:v>
                </c:pt>
                <c:pt idx="5">
                  <c:v>Voin luottaa muihin tässä porukassa ja minuun luotetaan</c:v>
                </c:pt>
                <c:pt idx="6">
                  <c:v>Vapaaehtoistoiminta on aidosti avointa kaikille</c:v>
                </c:pt>
                <c:pt idx="7">
                  <c:v>Koulutus vapaaehtoistehtäviin on ollut riittävää</c:v>
                </c:pt>
                <c:pt idx="8">
                  <c:v>Vapaaehtoistoimintaan on helppoa tulla mukaan</c:v>
                </c:pt>
                <c:pt idx="9">
                  <c:v>Tähän porukkaan kuuluminen on minulle merkityksellistä</c:v>
                </c:pt>
                <c:pt idx="10">
                  <c:v>Saan apua, kun sitä tarvitsen</c:v>
                </c:pt>
                <c:pt idx="11">
                  <c:v>Ideoitani kuunnellaan</c:v>
                </c:pt>
                <c:pt idx="12">
                  <c:v>Pystyn vaikuttamaan johonkin minulle tärkeään asiaan</c:v>
                </c:pt>
                <c:pt idx="13">
                  <c:v>Vapaaehtoisena toimiminen on kehittänyt kykyjäni</c:v>
                </c:pt>
              </c:strCache>
            </c:strRef>
          </c:cat>
          <c:val>
            <c:numRef>
              <c:f>Taul1!$C$2:$C$15</c:f>
              <c:numCache>
                <c:formatCode>#,##0.00</c:formatCode>
                <c:ptCount val="14"/>
                <c:pt idx="0">
                  <c:v>3.4658266513936602</c:v>
                </c:pt>
                <c:pt idx="1">
                  <c:v>3.3335913312693499</c:v>
                </c:pt>
                <c:pt idx="2">
                  <c:v>3.3395404120443701</c:v>
                </c:pt>
                <c:pt idx="3">
                  <c:v>3.3427031189834402</c:v>
                </c:pt>
                <c:pt idx="4">
                  <c:v>3.3161554192229001</c:v>
                </c:pt>
                <c:pt idx="5">
                  <c:v>3.3032153032153002</c:v>
                </c:pt>
                <c:pt idx="6">
                  <c:v>3.2534653465346501</c:v>
                </c:pt>
                <c:pt idx="7">
                  <c:v>3.2394590294351602</c:v>
                </c:pt>
                <c:pt idx="8">
                  <c:v>3.1584196394322999</c:v>
                </c:pt>
                <c:pt idx="9">
                  <c:v>3.17610550814585</c:v>
                </c:pt>
                <c:pt idx="10">
                  <c:v>3.08371703641691</c:v>
                </c:pt>
                <c:pt idx="11">
                  <c:v>3.1088405153265199</c:v>
                </c:pt>
                <c:pt idx="12">
                  <c:v>3.0776984460310799</c:v>
                </c:pt>
                <c:pt idx="13">
                  <c:v>3.0932621199671302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BC1E-49F7-8609-36B5311A5A16}"/>
            </c:ext>
          </c:extLst>
        </c:ser>
        <c:ser>
          <c:idx val="1"/>
          <c:order val="2"/>
          <c:tx>
            <c:strRef>
              <c:f>Taul1!$D$1</c:f>
              <c:strCache>
                <c:ptCount val="1"/>
                <c:pt idx="0">
                  <c:v>2024/01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aseline="0" smtId="4294967295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Taul1!$A$2:$A$15</c:f>
              <c:strCache>
                <c:ptCount val="14"/>
                <c:pt idx="0">
                  <c:v>Saan olla toiminassa oma itseni</c:v>
                </c:pt>
                <c:pt idx="1">
                  <c:v>Minulla on riittävät tiedot ja taidot vapaaehtoistehtävien hoitamiseen</c:v>
                </c:pt>
                <c:pt idx="2">
                  <c:v>Uskallan sanoa mitä mieltä olen</c:v>
                </c:pt>
                <c:pt idx="3">
                  <c:v>Saan tehdä asioita, jotka ovat minulle tärkeitä</c:v>
                </c:pt>
                <c:pt idx="4">
                  <c:v>Minua arvostetaan vapaaehtoisena</c:v>
                </c:pt>
                <c:pt idx="5">
                  <c:v>Voin luottaa muihin tässä porukassa ja minuun luotetaan</c:v>
                </c:pt>
                <c:pt idx="6">
                  <c:v>Vapaaehtoistoiminta on aidosti avointa kaikille</c:v>
                </c:pt>
                <c:pt idx="7">
                  <c:v>Koulutus vapaaehtoistehtäviin on ollut riittävää</c:v>
                </c:pt>
                <c:pt idx="8">
                  <c:v>Vapaaehtoistoimintaan on helppoa tulla mukaan</c:v>
                </c:pt>
                <c:pt idx="9">
                  <c:v>Tähän porukkaan kuuluminen on minulle merkityksellistä</c:v>
                </c:pt>
                <c:pt idx="10">
                  <c:v>Saan apua, kun sitä tarvitsen</c:v>
                </c:pt>
                <c:pt idx="11">
                  <c:v>Ideoitani kuunnellaan</c:v>
                </c:pt>
                <c:pt idx="12">
                  <c:v>Pystyn vaikuttamaan johonkin minulle tärkeään asiaan</c:v>
                </c:pt>
                <c:pt idx="13">
                  <c:v>Vapaaehtoisena toimiminen on kehittänyt kykyjäni</c:v>
                </c:pt>
              </c:strCache>
            </c:strRef>
          </c:cat>
          <c:val>
            <c:numRef>
              <c:f>Taul1!$D$2:$D$15</c:f>
              <c:numCache>
                <c:formatCode>#,##0.00</c:formatCode>
                <c:ptCount val="14"/>
                <c:pt idx="0">
                  <c:v>3.4744268077601399</c:v>
                </c:pt>
                <c:pt idx="1">
                  <c:v>3.3132787468850098</c:v>
                </c:pt>
                <c:pt idx="2">
                  <c:v>3.3456254519161202</c:v>
                </c:pt>
                <c:pt idx="3">
                  <c:v>3.3346276032474398</c:v>
                </c:pt>
                <c:pt idx="4">
                  <c:v>3.3091317365269499</c:v>
                </c:pt>
                <c:pt idx="5">
                  <c:v>3.29253731343284</c:v>
                </c:pt>
                <c:pt idx="6">
                  <c:v>3.2309930883957798</c:v>
                </c:pt>
                <c:pt idx="7">
                  <c:v>3.2269916333212101</c:v>
                </c:pt>
                <c:pt idx="8">
                  <c:v>3.1373239436619702</c:v>
                </c:pt>
                <c:pt idx="9">
                  <c:v>3.16773962804006</c:v>
                </c:pt>
                <c:pt idx="10">
                  <c:v>3.0846036585365901</c:v>
                </c:pt>
                <c:pt idx="11">
                  <c:v>3.0835351089588401</c:v>
                </c:pt>
                <c:pt idx="12">
                  <c:v>3.06067500948047</c:v>
                </c:pt>
                <c:pt idx="13">
                  <c:v>3.0772113943028501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B8AE-427A-A526-5C66FA59A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4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0"/>
          <c:y val="0.96893984079360962"/>
          <c:w val="0.98762643337249756"/>
          <c:h val="2.2812236100435257E-2"/>
        </c:manualLayout>
      </c:layout>
      <c:overlay val="0"/>
      <c:txPr>
        <a:bodyPr/>
        <a:lstStyle/>
        <a:p>
          <a:pPr>
            <a:defRPr sz="1000" baseline="0" smtId="4294967295"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 smtId="4294967295"/>
      </a:pPr>
      <a:endParaRPr lang="fi-FI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60955536365509"/>
          <c:y val="3.8575559854507446E-2"/>
          <c:w val="0.57348102331161499"/>
          <c:h val="0.8919945955276489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EOS</c:v>
                </c:pt>
              </c:strCache>
            </c:strRef>
          </c:tx>
          <c:spPr>
            <a:solidFill>
              <a:srgbClr val="3C3C3B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839A-42FA-94D5-E010C987136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839A-42FA-94D5-E010C987136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839A-42FA-94D5-E010C987136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839A-42FA-94D5-E010C987136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839A-42FA-94D5-E010C987136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839A-42FA-94D5-E010C987136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839A-42FA-94D5-E010C987136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839A-42FA-94D5-E010C987136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839A-42FA-94D5-E010C9871367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839A-42FA-94D5-E010C9871367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B-839A-42FA-94D5-E010C9871367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C-839A-42FA-94D5-E010C9871367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D-839A-42FA-94D5-E010C9871367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E-839A-42FA-94D5-E010C9871367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Kokisin itseni tervetulleeksi toimintaan</c:v>
                </c:pt>
                <c:pt idx="1">
                  <c:v>Tarjolla olisi enemmän lyhytkestoisia ja kertaluonteisia vapaaehtoistehtäviä</c:v>
                </c:pt>
                <c:pt idx="2">
                  <c:v>Muu, mikä?</c:v>
                </c:pt>
                <c:pt idx="3">
                  <c:v>Toiminnan aloittaminen olisi sujuvampaa</c:v>
                </c:pt>
                <c:pt idx="4">
                  <c:v>Tietäisin heti, mihin sitoudun</c:v>
                </c:pt>
                <c:pt idx="5">
                  <c:v>Tietoa eri vapaaehtoistoiminnan muodoista löytyisi helpommin</c:v>
                </c:pt>
                <c:pt idx="6">
                  <c:v>Tietäisin, että kykyni riittävät</c:v>
                </c:pt>
                <c:pt idx="7">
                  <c:v>Saisin enemmän tukea ja perehdytystä</c:v>
                </c:pt>
                <c:pt idx="8">
                  <c:v>Erilaisia toimintamahdollisuuksia tarjottaisiin minulle aktiivisemmin</c:v>
                </c:pt>
                <c:pt idx="9">
                  <c:v>Vapaaehtoistoimintaa olisi tarjolla lähempänä kotiani</c:v>
                </c:pt>
                <c:pt idx="10">
                  <c:v>Minua pyydettäisiin henkilökohtaisesti mukaan toimintaan</c:v>
                </c:pt>
                <c:pt idx="11">
                  <c:v>Elämäntilanteeni olisi sopivampi</c:v>
                </c:pt>
                <c:pt idx="12">
                  <c:v>Oma terveyteni ja jaksamiseni olisi parempi</c:v>
                </c:pt>
                <c:pt idx="13">
                  <c:v>Vapaaehtoisena voisi toimia etänä verkossa</c:v>
                </c:pt>
                <c:pt idx="14">
                  <c:v>Kaverini osallistuisi myös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9.3142272262026607E-2</c:v>
                </c:pt>
                <c:pt idx="1">
                  <c:v>9.5189355168884299E-2</c:v>
                </c:pt>
                <c:pt idx="2">
                  <c:v>0.82395087001023504</c:v>
                </c:pt>
                <c:pt idx="3">
                  <c:v>0.15046059365404299</c:v>
                </c:pt>
                <c:pt idx="4">
                  <c:v>8.1883316274309101E-2</c:v>
                </c:pt>
                <c:pt idx="5">
                  <c:v>7.9836233367451395E-2</c:v>
                </c:pt>
                <c:pt idx="6">
                  <c:v>7.4718526100307103E-2</c:v>
                </c:pt>
                <c:pt idx="7">
                  <c:v>0.13306038894575201</c:v>
                </c:pt>
                <c:pt idx="8">
                  <c:v>0.102354145342886</c:v>
                </c:pt>
                <c:pt idx="9">
                  <c:v>9.6212896622313193E-2</c:v>
                </c:pt>
                <c:pt idx="10">
                  <c:v>0.10542476970317299</c:v>
                </c:pt>
                <c:pt idx="11">
                  <c:v>0.10030706243602899</c:v>
                </c:pt>
                <c:pt idx="12">
                  <c:v>9.1095189355168901E-2</c:v>
                </c:pt>
                <c:pt idx="13">
                  <c:v>0.13510747185260999</c:v>
                </c:pt>
                <c:pt idx="14">
                  <c:v>0.19959058341862801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7989-426C-B9C8-49B9FE4BED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0-839A-42FA-94D5-E010C987136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1-839A-42FA-94D5-E010C987136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2-839A-42FA-94D5-E010C987136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3-839A-42FA-94D5-E010C987136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4-839A-42FA-94D5-E010C987136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5-839A-42FA-94D5-E010C987136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6-839A-42FA-94D5-E010C987136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7-839A-42FA-94D5-E010C987136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8-839A-42FA-94D5-E010C9871367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9-839A-42FA-94D5-E010C9871367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A-839A-42FA-94D5-E010C9871367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B-839A-42FA-94D5-E010C9871367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C-839A-42FA-94D5-E010C9871367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D-839A-42FA-94D5-E010C9871367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Kokisin itseni tervetulleeksi toimintaan</c:v>
                </c:pt>
                <c:pt idx="1">
                  <c:v>Tarjolla olisi enemmän lyhytkestoisia ja kertaluonteisia vapaaehtoistehtäviä</c:v>
                </c:pt>
                <c:pt idx="2">
                  <c:v>Muu, mikä?</c:v>
                </c:pt>
                <c:pt idx="3">
                  <c:v>Toiminnan aloittaminen olisi sujuvampaa</c:v>
                </c:pt>
                <c:pt idx="4">
                  <c:v>Tietäisin heti, mihin sitoudun</c:v>
                </c:pt>
                <c:pt idx="5">
                  <c:v>Tietoa eri vapaaehtoistoiminnan muodoista löytyisi helpommin</c:v>
                </c:pt>
                <c:pt idx="6">
                  <c:v>Tietäisin, että kykyni riittävät</c:v>
                </c:pt>
                <c:pt idx="7">
                  <c:v>Saisin enemmän tukea ja perehdytystä</c:v>
                </c:pt>
                <c:pt idx="8">
                  <c:v>Erilaisia toimintamahdollisuuksia tarjottaisiin minulle aktiivisemmin</c:v>
                </c:pt>
                <c:pt idx="9">
                  <c:v>Vapaaehtoistoimintaa olisi tarjolla lähempänä kotiani</c:v>
                </c:pt>
                <c:pt idx="10">
                  <c:v>Minua pyydettäisiin henkilökohtaisesti mukaan toimintaan</c:v>
                </c:pt>
                <c:pt idx="11">
                  <c:v>Elämäntilanteeni olisi sopivampi</c:v>
                </c:pt>
                <c:pt idx="12">
                  <c:v>Oma terveyteni ja jaksamiseni olisi parempi</c:v>
                </c:pt>
                <c:pt idx="13">
                  <c:v>Vapaaehtoisena voisi toimia etänä verkossa</c:v>
                </c:pt>
                <c:pt idx="14">
                  <c:v>Kaverini osallistuisi myös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5.1177072671443197E-2</c:v>
                </c:pt>
                <c:pt idx="1">
                  <c:v>5.0153531218014302E-2</c:v>
                </c:pt>
                <c:pt idx="2">
                  <c:v>2.14943705220061E-2</c:v>
                </c:pt>
                <c:pt idx="3">
                  <c:v>7.0624360286591595E-2</c:v>
                </c:pt>
                <c:pt idx="4">
                  <c:v>7.1647901740020503E-2</c:v>
                </c:pt>
                <c:pt idx="5">
                  <c:v>7.9836233367451395E-2</c:v>
                </c:pt>
                <c:pt idx="6">
                  <c:v>8.7001023541453407E-2</c:v>
                </c:pt>
                <c:pt idx="7">
                  <c:v>6.8577277379733903E-2</c:v>
                </c:pt>
                <c:pt idx="8">
                  <c:v>0.11566018423746199</c:v>
                </c:pt>
                <c:pt idx="9">
                  <c:v>0.12998976458546599</c:v>
                </c:pt>
                <c:pt idx="10">
                  <c:v>0.15864892528147401</c:v>
                </c:pt>
                <c:pt idx="11">
                  <c:v>0.18628454452405299</c:v>
                </c:pt>
                <c:pt idx="12">
                  <c:v>0.22006141248720601</c:v>
                </c:pt>
                <c:pt idx="13">
                  <c:v>0.26202661207778899</c:v>
                </c:pt>
                <c:pt idx="14">
                  <c:v>0.31934493346980602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7989-426C-B9C8-49B9FE4BED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C27F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F-839A-42FA-94D5-E010C987136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0-839A-42FA-94D5-E010C987136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1-839A-42FA-94D5-E010C987136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2-839A-42FA-94D5-E010C987136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3-839A-42FA-94D5-E010C987136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4-839A-42FA-94D5-E010C987136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5-839A-42FA-94D5-E010C987136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6-839A-42FA-94D5-E010C987136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7-839A-42FA-94D5-E010C9871367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8-839A-42FA-94D5-E010C9871367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9-839A-42FA-94D5-E010C9871367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A-839A-42FA-94D5-E010C9871367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B-839A-42FA-94D5-E010C9871367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C-839A-42FA-94D5-E010C9871367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Kokisin itseni tervetulleeksi toimintaan</c:v>
                </c:pt>
                <c:pt idx="1">
                  <c:v>Tarjolla olisi enemmän lyhytkestoisia ja kertaluonteisia vapaaehtoistehtäviä</c:v>
                </c:pt>
                <c:pt idx="2">
                  <c:v>Muu, mikä?</c:v>
                </c:pt>
                <c:pt idx="3">
                  <c:v>Toiminnan aloittaminen olisi sujuvampaa</c:v>
                </c:pt>
                <c:pt idx="4">
                  <c:v>Tietäisin heti, mihin sitoudun</c:v>
                </c:pt>
                <c:pt idx="5">
                  <c:v>Tietoa eri vapaaehtoistoiminnan muodoista löytyisi helpommin</c:v>
                </c:pt>
                <c:pt idx="6">
                  <c:v>Tietäisin, että kykyni riittävät</c:v>
                </c:pt>
                <c:pt idx="7">
                  <c:v>Saisin enemmän tukea ja perehdytystä</c:v>
                </c:pt>
                <c:pt idx="8">
                  <c:v>Erilaisia toimintamahdollisuuksia tarjottaisiin minulle aktiivisemmin</c:v>
                </c:pt>
                <c:pt idx="9">
                  <c:v>Vapaaehtoistoimintaa olisi tarjolla lähempänä kotiani</c:v>
                </c:pt>
                <c:pt idx="10">
                  <c:v>Minua pyydettäisiin henkilökohtaisesti mukaan toimintaan</c:v>
                </c:pt>
                <c:pt idx="11">
                  <c:v>Elämäntilanteeni olisi sopivampi</c:v>
                </c:pt>
                <c:pt idx="12">
                  <c:v>Oma terveyteni ja jaksamiseni olisi parempi</c:v>
                </c:pt>
                <c:pt idx="13">
                  <c:v>Vapaaehtoisena voisi toimia etänä verkossa</c:v>
                </c:pt>
                <c:pt idx="14">
                  <c:v>Kaverini osallistuisi myös</c:v>
                </c:pt>
              </c:strCache>
            </c:strRef>
          </c:cat>
          <c:val>
            <c:numRef>
              <c:f>Sheet1!$D$2:$D$16</c:f>
              <c:numCache>
                <c:formatCode>0%</c:formatCode>
                <c:ptCount val="15"/>
                <c:pt idx="0">
                  <c:v>9.2118730808597796E-2</c:v>
                </c:pt>
                <c:pt idx="1">
                  <c:v>0.13613101330603899</c:v>
                </c:pt>
                <c:pt idx="2">
                  <c:v>2.35414534288639E-2</c:v>
                </c:pt>
                <c:pt idx="3">
                  <c:v>0.132036847492323</c:v>
                </c:pt>
                <c:pt idx="4">
                  <c:v>0.137154554759468</c:v>
                </c:pt>
                <c:pt idx="5">
                  <c:v>0.15967246673490301</c:v>
                </c:pt>
                <c:pt idx="6">
                  <c:v>0.157625383828045</c:v>
                </c:pt>
                <c:pt idx="7">
                  <c:v>0.19140225179119799</c:v>
                </c:pt>
                <c:pt idx="8">
                  <c:v>0.19140225179119799</c:v>
                </c:pt>
                <c:pt idx="9">
                  <c:v>0.207778915046059</c:v>
                </c:pt>
                <c:pt idx="10">
                  <c:v>0.187308085977482</c:v>
                </c:pt>
                <c:pt idx="11">
                  <c:v>0.20061412487205699</c:v>
                </c:pt>
                <c:pt idx="12">
                  <c:v>0.21699078812691899</c:v>
                </c:pt>
                <c:pt idx="13">
                  <c:v>0.182190378710338</c:v>
                </c:pt>
                <c:pt idx="14">
                  <c:v>0.183213920163767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7989-426C-B9C8-49B9FE4BED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5AD4BD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E-839A-42FA-94D5-E010C987136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F-839A-42FA-94D5-E010C987136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0-839A-42FA-94D5-E010C987136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1-839A-42FA-94D5-E010C987136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2-839A-42FA-94D5-E010C987136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3-839A-42FA-94D5-E010C987136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4-839A-42FA-94D5-E010C987136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5-839A-42FA-94D5-E010C987136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6-839A-42FA-94D5-E010C9871367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7-839A-42FA-94D5-E010C9871367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8-839A-42FA-94D5-E010C9871367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9-839A-42FA-94D5-E010C9871367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A-839A-42FA-94D5-E010C9871367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B-839A-42FA-94D5-E010C9871367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Kokisin itseni tervetulleeksi toimintaan</c:v>
                </c:pt>
                <c:pt idx="1">
                  <c:v>Tarjolla olisi enemmän lyhytkestoisia ja kertaluonteisia vapaaehtoistehtäviä</c:v>
                </c:pt>
                <c:pt idx="2">
                  <c:v>Muu, mikä?</c:v>
                </c:pt>
                <c:pt idx="3">
                  <c:v>Toiminnan aloittaminen olisi sujuvampaa</c:v>
                </c:pt>
                <c:pt idx="4">
                  <c:v>Tietäisin heti, mihin sitoudun</c:v>
                </c:pt>
                <c:pt idx="5">
                  <c:v>Tietoa eri vapaaehtoistoiminnan muodoista löytyisi helpommin</c:v>
                </c:pt>
                <c:pt idx="6">
                  <c:v>Tietäisin, että kykyni riittävät</c:v>
                </c:pt>
                <c:pt idx="7">
                  <c:v>Saisin enemmän tukea ja perehdytystä</c:v>
                </c:pt>
                <c:pt idx="8">
                  <c:v>Erilaisia toimintamahdollisuuksia tarjottaisiin minulle aktiivisemmin</c:v>
                </c:pt>
                <c:pt idx="9">
                  <c:v>Vapaaehtoistoimintaa olisi tarjolla lähempänä kotiani</c:v>
                </c:pt>
                <c:pt idx="10">
                  <c:v>Minua pyydettäisiin henkilökohtaisesti mukaan toimintaan</c:v>
                </c:pt>
                <c:pt idx="11">
                  <c:v>Elämäntilanteeni olisi sopivampi</c:v>
                </c:pt>
                <c:pt idx="12">
                  <c:v>Oma terveyteni ja jaksamiseni olisi parempi</c:v>
                </c:pt>
                <c:pt idx="13">
                  <c:v>Vapaaehtoisena voisi toimia etänä verkossa</c:v>
                </c:pt>
                <c:pt idx="14">
                  <c:v>Kaverini osallistuisi myös</c:v>
                </c:pt>
              </c:strCache>
            </c:strRef>
          </c:cat>
          <c:val>
            <c:numRef>
              <c:f>Sheet1!$E$2:$E$16</c:f>
              <c:numCache>
                <c:formatCode>0%</c:formatCode>
                <c:ptCount val="15"/>
                <c:pt idx="0">
                  <c:v>0.27533265097236398</c:v>
                </c:pt>
                <c:pt idx="1">
                  <c:v>0.289662231320369</c:v>
                </c:pt>
                <c:pt idx="2">
                  <c:v>3.0706243602865901E-2</c:v>
                </c:pt>
                <c:pt idx="3">
                  <c:v>0.27123848515864901</c:v>
                </c:pt>
                <c:pt idx="4">
                  <c:v>0.330603889457523</c:v>
                </c:pt>
                <c:pt idx="5">
                  <c:v>0.29273285568065499</c:v>
                </c:pt>
                <c:pt idx="6">
                  <c:v>0.33879222108495399</c:v>
                </c:pt>
                <c:pt idx="7">
                  <c:v>0.30603889457522998</c:v>
                </c:pt>
                <c:pt idx="8">
                  <c:v>0.28147389969293801</c:v>
                </c:pt>
                <c:pt idx="9">
                  <c:v>0.26509723643807598</c:v>
                </c:pt>
                <c:pt idx="10">
                  <c:v>0.26202661207778899</c:v>
                </c:pt>
                <c:pt idx="11">
                  <c:v>0.23746161719549599</c:v>
                </c:pt>
                <c:pt idx="12">
                  <c:v>0.22722620266120799</c:v>
                </c:pt>
                <c:pt idx="13">
                  <c:v>0.20163766632548599</c:v>
                </c:pt>
                <c:pt idx="14">
                  <c:v>0.15967246673490301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7989-426C-B9C8-49B9FE4BED6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3AC4AD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D-839A-42FA-94D5-E010C987136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E-839A-42FA-94D5-E010C987136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3F-839A-42FA-94D5-E010C987136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40-839A-42FA-94D5-E010C987136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41-839A-42FA-94D5-E010C987136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42-839A-42FA-94D5-E010C987136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43-839A-42FA-94D5-E010C987136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44-839A-42FA-94D5-E010C987136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45-839A-42FA-94D5-E010C9871367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46-839A-42FA-94D5-E010C9871367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47-839A-42FA-94D5-E010C9871367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48-839A-42FA-94D5-E010C9871367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49-839A-42FA-94D5-E010C9871367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4A-839A-42FA-94D5-E010C9871367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Kokisin itseni tervetulleeksi toimintaan</c:v>
                </c:pt>
                <c:pt idx="1">
                  <c:v>Tarjolla olisi enemmän lyhytkestoisia ja kertaluonteisia vapaaehtoistehtäviä</c:v>
                </c:pt>
                <c:pt idx="2">
                  <c:v>Muu, mikä?</c:v>
                </c:pt>
                <c:pt idx="3">
                  <c:v>Toiminnan aloittaminen olisi sujuvampaa</c:v>
                </c:pt>
                <c:pt idx="4">
                  <c:v>Tietäisin heti, mihin sitoudun</c:v>
                </c:pt>
                <c:pt idx="5">
                  <c:v>Tietoa eri vapaaehtoistoiminnan muodoista löytyisi helpommin</c:v>
                </c:pt>
                <c:pt idx="6">
                  <c:v>Tietäisin, että kykyni riittävät</c:v>
                </c:pt>
                <c:pt idx="7">
                  <c:v>Saisin enemmän tukea ja perehdytystä</c:v>
                </c:pt>
                <c:pt idx="8">
                  <c:v>Erilaisia toimintamahdollisuuksia tarjottaisiin minulle aktiivisemmin</c:v>
                </c:pt>
                <c:pt idx="9">
                  <c:v>Vapaaehtoistoimintaa olisi tarjolla lähempänä kotiani</c:v>
                </c:pt>
                <c:pt idx="10">
                  <c:v>Minua pyydettäisiin henkilökohtaisesti mukaan toimintaan</c:v>
                </c:pt>
                <c:pt idx="11">
                  <c:v>Elämäntilanteeni olisi sopivampi</c:v>
                </c:pt>
                <c:pt idx="12">
                  <c:v>Oma terveyteni ja jaksamiseni olisi parempi</c:v>
                </c:pt>
                <c:pt idx="13">
                  <c:v>Vapaaehtoisena voisi toimia etänä verkossa</c:v>
                </c:pt>
                <c:pt idx="14">
                  <c:v>Kaverini osallistuisi myös</c:v>
                </c:pt>
              </c:strCache>
            </c:strRef>
          </c:cat>
          <c:val>
            <c:numRef>
              <c:f>Sheet1!$F$2:$F$16</c:f>
              <c:numCache>
                <c:formatCode>0%</c:formatCode>
                <c:ptCount val="15"/>
                <c:pt idx="0">
                  <c:v>0.48822927328556798</c:v>
                </c:pt>
                <c:pt idx="1">
                  <c:v>0.42886386898669399</c:v>
                </c:pt>
                <c:pt idx="2">
                  <c:v>0.10030706243602899</c:v>
                </c:pt>
                <c:pt idx="3">
                  <c:v>0.37563971340839297</c:v>
                </c:pt>
                <c:pt idx="4">
                  <c:v>0.37871033776868002</c:v>
                </c:pt>
                <c:pt idx="5">
                  <c:v>0.38792221084953898</c:v>
                </c:pt>
                <c:pt idx="6">
                  <c:v>0.34186284544524098</c:v>
                </c:pt>
                <c:pt idx="7">
                  <c:v>0.30092118730808598</c:v>
                </c:pt>
                <c:pt idx="8">
                  <c:v>0.30910951893551702</c:v>
                </c:pt>
                <c:pt idx="9">
                  <c:v>0.30092118730808598</c:v>
                </c:pt>
                <c:pt idx="10">
                  <c:v>0.28659160696008201</c:v>
                </c:pt>
                <c:pt idx="11">
                  <c:v>0.27533265097236398</c:v>
                </c:pt>
                <c:pt idx="12">
                  <c:v>0.24462640736949801</c:v>
                </c:pt>
                <c:pt idx="13">
                  <c:v>0.219037871033777</c:v>
                </c:pt>
                <c:pt idx="14">
                  <c:v>0.13817809621289701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7989-426C-B9C8-49B9FE4BE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37298420071601868"/>
          <c:y val="0.9586448073387146"/>
          <c:w val="0.59230810403823853"/>
          <c:h val="3.9453770965337753E-2"/>
        </c:manualLayout>
      </c:layout>
      <c:overlay val="0"/>
      <c:spPr>
        <a:solidFill>
          <a:schemeClr val="bg1"/>
        </a:solidFill>
        <a:ln>
          <a:noFill/>
        </a:ln>
        <a:effectLst/>
      </c:spPr>
    </c:legend>
    <c:plotVisOnly val="1"/>
    <c:dispBlanksAs val="gap"/>
    <c:showDLblsOverMax val="0"/>
  </c:chart>
  <c:spPr>
    <a:noFill/>
  </c:spPr>
  <c:txPr>
    <a:bodyPr/>
    <a:lstStyle/>
    <a:p>
      <a:pPr>
        <a:defRPr sz="1000" baseline="0" smtId="4294967295"/>
      </a:pPr>
      <a:endParaRPr lang="fi-FI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05067360401154E-2"/>
          <c:y val="3.6906972527503967E-2"/>
          <c:w val="0.77127599716186523"/>
          <c:h val="0.8910991549491882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2025/12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1C1D-4F9D-9E65-543CCDC83E94}"/>
                </c:ext>
              </c:extLst>
            </c:dLbl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1C1D-4F9D-9E65-543CCDC83E94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1C1D-4F9D-9E65-543CCDC83E94}"/>
                </c:ext>
              </c:extLst>
            </c:dLbl>
            <c:dLbl>
              <c:idx val="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1C1D-4F9D-9E65-543CCDC83E94}"/>
                </c:ext>
              </c:extLst>
            </c:dLbl>
            <c:dLbl>
              <c:idx val="5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1C1D-4F9D-9E65-543CCDC83E94}"/>
                </c:ext>
              </c:extLst>
            </c:dLbl>
            <c:dLbl>
              <c:idx val="6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1C1D-4F9D-9E65-543CCDC83E94}"/>
                </c:ext>
              </c:extLst>
            </c:dLbl>
            <c:dLbl>
              <c:idx val="7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1C1D-4F9D-9E65-543CCDC83E94}"/>
                </c:ext>
              </c:extLst>
            </c:dLbl>
            <c:dLbl>
              <c:idx val="8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1C1D-4F9D-9E65-543CCDC83E94}"/>
                </c:ext>
              </c:extLst>
            </c:dLbl>
            <c:dLbl>
              <c:idx val="9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1C1D-4F9D-9E65-543CCDC83E94}"/>
                </c:ext>
              </c:extLst>
            </c:dLbl>
            <c:dLbl>
              <c:idx val="10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1C1D-4F9D-9E65-543CCDC83E94}"/>
                </c:ext>
              </c:extLst>
            </c:dLbl>
            <c:dLbl>
              <c:idx val="1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B-1C1D-4F9D-9E65-543CCDC83E94}"/>
                </c:ext>
              </c:extLst>
            </c:dLbl>
            <c:dLbl>
              <c:idx val="1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C-1C1D-4F9D-9E65-543CCDC83E94}"/>
                </c:ext>
              </c:extLst>
            </c:dLbl>
            <c:dLbl>
              <c:idx val="1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D-1C1D-4F9D-9E65-543CCDC83E94}"/>
                </c:ext>
              </c:extLst>
            </c:dLbl>
            <c:dLbl>
              <c:idx val="1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E-1C1D-4F9D-9E65-543CCDC83E94}"/>
                </c:ext>
              </c:extLst>
            </c:dLbl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baseline="0" smtId="4294967295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Kokisin itseni tervetulleeksi toimintaan</c:v>
                </c:pt>
                <c:pt idx="1">
                  <c:v>Tarjolla olisi enemmän lyhytkestoisia ja kertaluonteisia vapaaehtoistehtäviä</c:v>
                </c:pt>
                <c:pt idx="2">
                  <c:v>Muu, mikä?</c:v>
                </c:pt>
                <c:pt idx="3">
                  <c:v>Toiminnan aloittaminen olisi sujuvampaa</c:v>
                </c:pt>
                <c:pt idx="4">
                  <c:v>Tietäisin heti, mihin sitoudun</c:v>
                </c:pt>
                <c:pt idx="5">
                  <c:v>Tietoa eri vapaaehtoistoiminnan muodoista löytyisi helpommin</c:v>
                </c:pt>
                <c:pt idx="6">
                  <c:v>Tietäisin, että kykyni riittävät</c:v>
                </c:pt>
                <c:pt idx="7">
                  <c:v>Saisin enemmän tukea ja perehdytystä</c:v>
                </c:pt>
                <c:pt idx="8">
                  <c:v>Erilaisia toimintamahdollisuuksia tarjottaisiin minulle aktiivisemmin</c:v>
                </c:pt>
                <c:pt idx="9">
                  <c:v>Vapaaehtoistoimintaa olisi tarjolla lähempänä kotiani</c:v>
                </c:pt>
                <c:pt idx="10">
                  <c:v>Minua pyydettäisiin henkilökohtaisesti mukaan toimintaan</c:v>
                </c:pt>
                <c:pt idx="11">
                  <c:v>Elämäntilanteeni olisi sopivampi</c:v>
                </c:pt>
                <c:pt idx="12">
                  <c:v>Oma terveyteni ja jaksamiseni olisi parempi</c:v>
                </c:pt>
                <c:pt idx="13">
                  <c:v>Vapaaehtoisena voisi toimia etänä verkossa</c:v>
                </c:pt>
                <c:pt idx="14">
                  <c:v>Kaverini osallistuisi myös</c:v>
                </c:pt>
              </c:strCache>
            </c:strRef>
          </c:cat>
          <c:val>
            <c:numRef>
              <c:f>Taul1!$B$2:$B$16</c:f>
              <c:numCache>
                <c:formatCode>#,##0.00</c:formatCode>
                <c:ptCount val="15"/>
                <c:pt idx="0">
                  <c:v>3.3239277652370198</c:v>
                </c:pt>
                <c:pt idx="1">
                  <c:v>3.21266968325792</c:v>
                </c:pt>
                <c:pt idx="2">
                  <c:v>3.1918604651162799</c:v>
                </c:pt>
                <c:pt idx="3">
                  <c:v>3.12048192771084</c:v>
                </c:pt>
                <c:pt idx="4">
                  <c:v>3.1070234113712401</c:v>
                </c:pt>
                <c:pt idx="5">
                  <c:v>3.0745272525027798</c:v>
                </c:pt>
                <c:pt idx="6">
                  <c:v>3.0110619469026498</c:v>
                </c:pt>
                <c:pt idx="7">
                  <c:v>2.9681227863045998</c:v>
                </c:pt>
                <c:pt idx="8">
                  <c:v>2.87343215507412</c:v>
                </c:pt>
                <c:pt idx="9">
                  <c:v>2.8154020385051002</c:v>
                </c:pt>
                <c:pt idx="10">
                  <c:v>2.7562929061784902</c:v>
                </c:pt>
                <c:pt idx="11">
                  <c:v>2.66894197952218</c:v>
                </c:pt>
                <c:pt idx="12">
                  <c:v>2.5461711711711699</c:v>
                </c:pt>
                <c:pt idx="13">
                  <c:v>2.43668639053254</c:v>
                </c:pt>
                <c:pt idx="14">
                  <c:v>2.1457800511509002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FEAF-4351-8CE8-1D69FAA0DEE5}"/>
            </c:ext>
          </c:extLst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2024/12</c:v>
                </c:pt>
              </c:strCache>
            </c:strRef>
          </c:tx>
          <c:spPr>
            <a:solidFill>
              <a:srgbClr val="F6F6F6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aseline="0" smtId="4294967295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Taul1!$A$2:$A$16</c:f>
              <c:strCache>
                <c:ptCount val="15"/>
                <c:pt idx="0">
                  <c:v>Kokisin itseni tervetulleeksi toimintaan</c:v>
                </c:pt>
                <c:pt idx="1">
                  <c:v>Tarjolla olisi enemmän lyhytkestoisia ja kertaluonteisia vapaaehtoistehtäviä</c:v>
                </c:pt>
                <c:pt idx="2">
                  <c:v>Muu, mikä?</c:v>
                </c:pt>
                <c:pt idx="3">
                  <c:v>Toiminnan aloittaminen olisi sujuvampaa</c:v>
                </c:pt>
                <c:pt idx="4">
                  <c:v>Tietäisin heti, mihin sitoudun</c:v>
                </c:pt>
                <c:pt idx="5">
                  <c:v>Tietoa eri vapaaehtoistoiminnan muodoista löytyisi helpommin</c:v>
                </c:pt>
                <c:pt idx="6">
                  <c:v>Tietäisin, että kykyni riittävät</c:v>
                </c:pt>
                <c:pt idx="7">
                  <c:v>Saisin enemmän tukea ja perehdytystä</c:v>
                </c:pt>
                <c:pt idx="8">
                  <c:v>Erilaisia toimintamahdollisuuksia tarjottaisiin minulle aktiivisemmin</c:v>
                </c:pt>
                <c:pt idx="9">
                  <c:v>Vapaaehtoistoimintaa olisi tarjolla lähempänä kotiani</c:v>
                </c:pt>
                <c:pt idx="10">
                  <c:v>Minua pyydettäisiin henkilökohtaisesti mukaan toimintaan</c:v>
                </c:pt>
                <c:pt idx="11">
                  <c:v>Elämäntilanteeni olisi sopivampi</c:v>
                </c:pt>
                <c:pt idx="12">
                  <c:v>Oma terveyteni ja jaksamiseni olisi parempi</c:v>
                </c:pt>
                <c:pt idx="13">
                  <c:v>Vapaaehtoisena voisi toimia etänä verkossa</c:v>
                </c:pt>
                <c:pt idx="14">
                  <c:v>Kaverini osallistuisi myös</c:v>
                </c:pt>
              </c:strCache>
            </c:strRef>
          </c:cat>
          <c:val>
            <c:numRef>
              <c:f>Taul1!$C$2:$C$16</c:f>
              <c:numCache>
                <c:formatCode>#,##0.00</c:formatCode>
                <c:ptCount val="15"/>
                <c:pt idx="0">
                  <c:v>3.34009546539379</c:v>
                </c:pt>
                <c:pt idx="1">
                  <c:v>3.20944309927361</c:v>
                </c:pt>
                <c:pt idx="2">
                  <c:v>3.3432835820895499</c:v>
                </c:pt>
                <c:pt idx="3">
                  <c:v>3.1537484116899601</c:v>
                </c:pt>
                <c:pt idx="4">
                  <c:v>3.12853773584906</c:v>
                </c:pt>
                <c:pt idx="5">
                  <c:v>3.1079812206572801</c:v>
                </c:pt>
                <c:pt idx="6">
                  <c:v>3.0524433849821202</c:v>
                </c:pt>
                <c:pt idx="7">
                  <c:v>2.9649999999999999</c:v>
                </c:pt>
                <c:pt idx="8">
                  <c:v>2.9126794258373199</c:v>
                </c:pt>
                <c:pt idx="9">
                  <c:v>2.89146341463415</c:v>
                </c:pt>
                <c:pt idx="10">
                  <c:v>2.7539585870889201</c:v>
                </c:pt>
                <c:pt idx="11">
                  <c:v>2.63012048192771</c:v>
                </c:pt>
                <c:pt idx="12">
                  <c:v>2.4568345323741001</c:v>
                </c:pt>
                <c:pt idx="13">
                  <c:v>2.3716049382716</c:v>
                </c:pt>
                <c:pt idx="14">
                  <c:v>2.0456375838926202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28C-497C-A2D7-4E3B2278E9B4}"/>
            </c:ext>
          </c:extLst>
        </c:ser>
        <c:ser>
          <c:idx val="1"/>
          <c:order val="2"/>
          <c:tx>
            <c:strRef>
              <c:f>Taul1!$D$1</c:f>
              <c:strCache>
                <c:ptCount val="1"/>
                <c:pt idx="0">
                  <c:v>2024/01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aseline="0" smtId="4294967295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Taul1!$A$2:$A$16</c:f>
              <c:strCache>
                <c:ptCount val="15"/>
                <c:pt idx="0">
                  <c:v>Kokisin itseni tervetulleeksi toimintaan</c:v>
                </c:pt>
                <c:pt idx="1">
                  <c:v>Tarjolla olisi enemmän lyhytkestoisia ja kertaluonteisia vapaaehtoistehtäviä</c:v>
                </c:pt>
                <c:pt idx="2">
                  <c:v>Muu, mikä?</c:v>
                </c:pt>
                <c:pt idx="3">
                  <c:v>Toiminnan aloittaminen olisi sujuvampaa</c:v>
                </c:pt>
                <c:pt idx="4">
                  <c:v>Tietäisin heti, mihin sitoudun</c:v>
                </c:pt>
                <c:pt idx="5">
                  <c:v>Tietoa eri vapaaehtoistoiminnan muodoista löytyisi helpommin</c:v>
                </c:pt>
                <c:pt idx="6">
                  <c:v>Tietäisin, että kykyni riittävät</c:v>
                </c:pt>
                <c:pt idx="7">
                  <c:v>Saisin enemmän tukea ja perehdytystä</c:v>
                </c:pt>
                <c:pt idx="8">
                  <c:v>Erilaisia toimintamahdollisuuksia tarjottaisiin minulle aktiivisemmin</c:v>
                </c:pt>
                <c:pt idx="9">
                  <c:v>Vapaaehtoistoimintaa olisi tarjolla lähempänä kotiani</c:v>
                </c:pt>
                <c:pt idx="10">
                  <c:v>Minua pyydettäisiin henkilökohtaisesti mukaan toimintaan</c:v>
                </c:pt>
                <c:pt idx="11">
                  <c:v>Elämäntilanteeni olisi sopivampi</c:v>
                </c:pt>
                <c:pt idx="12">
                  <c:v>Oma terveyteni ja jaksamiseni olisi parempi</c:v>
                </c:pt>
                <c:pt idx="13">
                  <c:v>Vapaaehtoisena voisi toimia etänä verkossa</c:v>
                </c:pt>
                <c:pt idx="14">
                  <c:v>Kaverini osallistuisi myös</c:v>
                </c:pt>
              </c:strCache>
            </c:strRef>
          </c:cat>
          <c:val>
            <c:numRef>
              <c:f>Taul1!$D$2:$D$16</c:f>
              <c:numCache>
                <c:formatCode>#,##0.00</c:formatCode>
                <c:ptCount val="15"/>
                <c:pt idx="0">
                  <c:v>3.27842720510096</c:v>
                </c:pt>
                <c:pt idx="1">
                  <c:v>3.2533748701973</c:v>
                </c:pt>
                <c:pt idx="2">
                  <c:v>3.2689655172413801</c:v>
                </c:pt>
                <c:pt idx="3">
                  <c:v>3.07462686567164</c:v>
                </c:pt>
                <c:pt idx="4">
                  <c:v>3.0902489626556</c:v>
                </c:pt>
                <c:pt idx="5">
                  <c:v>3.12253374870197</c:v>
                </c:pt>
                <c:pt idx="6">
                  <c:v>3.0250783699059598</c:v>
                </c:pt>
                <c:pt idx="7">
                  <c:v>2.9293478260869601</c:v>
                </c:pt>
                <c:pt idx="8">
                  <c:v>2.9438559322033901</c:v>
                </c:pt>
                <c:pt idx="9">
                  <c:v>2.8589473684210498</c:v>
                </c:pt>
                <c:pt idx="10">
                  <c:v>2.7569002123142301</c:v>
                </c:pt>
                <c:pt idx="11">
                  <c:v>2.6635220125786199</c:v>
                </c:pt>
                <c:pt idx="12">
                  <c:v>2.4221748400852898</c:v>
                </c:pt>
                <c:pt idx="13">
                  <c:v>2.4474835886214401</c:v>
                </c:pt>
                <c:pt idx="14">
                  <c:v>2.0644028103044501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491D-4BAC-8BED-D69D46132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4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9.9631985649466515E-3"/>
          <c:y val="0.96481585502624512"/>
          <c:w val="0.97225838899612427"/>
          <c:h val="3.5184159874916077E-2"/>
        </c:manualLayout>
      </c:layout>
      <c:overlay val="0"/>
      <c:txPr>
        <a:bodyPr/>
        <a:lstStyle/>
        <a:p>
          <a:pPr>
            <a:defRPr sz="1000" baseline="0" smtId="4294967295"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 smtId="4294967295"/>
      </a:pPr>
      <a:endParaRPr lang="fi-FI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37200140953064"/>
          <c:y val="0.18114051222801208"/>
          <c:w val="0.4925139844417572"/>
          <c:h val="0.7400503754615783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if(count(total vastaus_uudistumisprosessi) &gt;= 5,
Count(vastaus_uudistumisprosessi)/count(total vastaus_uudistumisprosessi)
,0)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4A13-4E85-B7FF-1A0D926B12C9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4A13-4E85-B7FF-1A0D926B12C9}"/>
                </c:ext>
              </c:extLst>
            </c:dLbl>
            <c:dLbl>
              <c:idx val="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4A13-4E85-B7FF-1A0D926B12C9}"/>
                </c:ext>
              </c:extLst>
            </c:dLbl>
            <c:dLbl>
              <c:idx val="5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4A13-4E85-B7FF-1A0D926B12C9}"/>
                </c:ext>
              </c:extLst>
            </c:dLbl>
            <c:dLbl>
              <c:idx val="6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4A13-4E85-B7FF-1A0D926B12C9}"/>
                </c:ext>
              </c:extLst>
            </c:dLbl>
            <c:dLbl>
              <c:idx val="7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4A13-4E85-B7FF-1A0D926B12C9}"/>
                </c:ext>
              </c:extLst>
            </c:dLbl>
            <c:dLbl>
              <c:idx val="8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4A13-4E85-B7FF-1A0D926B12C9}"/>
                </c:ext>
              </c:extLst>
            </c:dLbl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baseline="0" smtId="4294967295">
                    <a:solidFill>
                      <a:srgbClr val="3C3C3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Osallistumalla työpajoihin tai keskustelutilaisuuksiin etänä</c:v>
                </c:pt>
                <c:pt idx="1">
                  <c:v>Osallistumalla lähityöpajoihin tai -keskustelutilaisuuksiin </c:v>
                </c:pt>
                <c:pt idx="2">
                  <c:v>Antamalla palautetta kyselyjen kautta</c:v>
                </c:pt>
                <c:pt idx="3">
                  <c:v>Toimimalla pilottiryhmässä tai kehittäjävapaaehtoisena</c:v>
                </c:pt>
                <c:pt idx="4">
                  <c:v>Keskustelemalla paikallisosaston tai ryhmän sisällä</c:v>
                </c:pt>
                <c:pt idx="5">
                  <c:v>Osallistumalla verkkokeskusteluihin tai ideointialustoihin</c:v>
                </c:pt>
                <c:pt idx="6">
                  <c:v>En ole vielä varma, mutta haluan saada lisätietoa osallistumismahdollisuuksista</c:v>
                </c:pt>
                <c:pt idx="7">
                  <c:v>En kaipaa aktiivista osallistumista, mutta haluan pysyä ajan tasalla</c:v>
                </c:pt>
                <c:pt idx="8">
                  <c:v>Muu, mikä?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0.103237356407579</c:v>
                </c:pt>
                <c:pt idx="1">
                  <c:v>0.116216619424138</c:v>
                </c:pt>
                <c:pt idx="2">
                  <c:v>0.189019841861853</c:v>
                </c:pt>
                <c:pt idx="3">
                  <c:v>7.9815008205281202E-2</c:v>
                </c:pt>
                <c:pt idx="4">
                  <c:v>0.15739221244219001</c:v>
                </c:pt>
                <c:pt idx="5">
                  <c:v>7.7875578099358495E-2</c:v>
                </c:pt>
                <c:pt idx="6">
                  <c:v>0.108906459794122</c:v>
                </c:pt>
                <c:pt idx="7">
                  <c:v>0.151573922124422</c:v>
                </c:pt>
                <c:pt idx="8">
                  <c:v>1.5963001641056199E-2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6702-4D61-8AB6-25E3149B2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>
            <a:solidFill>
              <a:srgbClr val="3C3C3B"/>
            </a:solidFill>
          </a:ln>
        </c:spPr>
        <c:txPr>
          <a:bodyPr/>
          <a:lstStyle/>
          <a:p>
            <a:pPr>
              <a:defRPr sz="1200" b="0" i="0" baseline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t"/>
        <c:majorGridlines>
          <c:spPr>
            <a:ln w="3175">
              <a:solidFill>
                <a:srgbClr val="3C3C3B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900" b="0" i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smtId="4294967295"/>
      </a:pPr>
      <a:endParaRPr lang="fi-FI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37200140953064"/>
          <c:y val="0.18114051222801208"/>
          <c:w val="0.4925139844417572"/>
          <c:h val="0.7400503754615783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if(count(total vastaus_verkkotoiminta) &gt;= 5,
Count(vastaus_verkkotoiminta)/count(total vastaus_verkkotoiminta)
,0)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EFD3-48A7-B82E-81C990DD91AD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EFD3-48A7-B82E-81C990DD91AD}"/>
                </c:ext>
              </c:extLst>
            </c:dLbl>
            <c:dLbl>
              <c:idx val="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EFD3-48A7-B82E-81C990DD91AD}"/>
                </c:ext>
              </c:extLst>
            </c:dLbl>
            <c:dLbl>
              <c:idx val="5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EFD3-48A7-B82E-81C990DD91AD}"/>
                </c:ext>
              </c:extLst>
            </c:dLbl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baseline="0" smtId="4294967295">
                    <a:solidFill>
                      <a:srgbClr val="3C3C3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Verkkoystävätoiminta</c:v>
                </c:pt>
                <c:pt idx="1">
                  <c:v>Yhteisöllinen verkkotoiminta (sisältäen Punaisen Ristin verkkokohtaamispaikka, Yksinäisyys puheeksi-vertaisryhmät ja KOMERO-Discord)</c:v>
                </c:pt>
                <c:pt idx="2">
                  <c:v>Sekasin-chat</c:v>
                </c:pt>
                <c:pt idx="3">
                  <c:v>Digiraati</c:v>
                </c:pt>
                <c:pt idx="4">
                  <c:v>Maahanmuuttajien verkkoneuvonta</c:v>
                </c:pt>
                <c:pt idx="5">
                  <c:v>En osaa sanoa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0.56209150326797397</c:v>
                </c:pt>
                <c:pt idx="1">
                  <c:v>0.13071895424836599</c:v>
                </c:pt>
                <c:pt idx="2">
                  <c:v>0.19607843137254899</c:v>
                </c:pt>
                <c:pt idx="3">
                  <c:v>2.61437908496732E-2</c:v>
                </c:pt>
                <c:pt idx="4">
                  <c:v>3.9215686274509803E-2</c:v>
                </c:pt>
                <c:pt idx="5">
                  <c:v>4.5751633986928102E-2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BA3E-4730-8054-CA627E636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>
            <a:solidFill>
              <a:srgbClr val="3C3C3B"/>
            </a:solidFill>
          </a:ln>
        </c:spPr>
        <c:txPr>
          <a:bodyPr/>
          <a:lstStyle/>
          <a:p>
            <a:pPr>
              <a:defRPr sz="1200" b="0" i="0" baseline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t"/>
        <c:majorGridlines>
          <c:spPr>
            <a:ln w="3175">
              <a:solidFill>
                <a:srgbClr val="3C3C3B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900" b="0" i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smtId="4294967295"/>
      </a:pPr>
      <a:endParaRPr lang="fi-FI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60955536365509"/>
          <c:y val="3.8575559854507446E-2"/>
          <c:w val="0.57348102331161499"/>
          <c:h val="0.802078902721405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EOS</c:v>
                </c:pt>
              </c:strCache>
            </c:strRef>
          </c:tx>
          <c:spPr>
            <a:solidFill>
              <a:srgbClr val="3C3C3B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44A6-4191-B9BE-5A0BBDED37AF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Koen, että nuoret saavat apua ja tukea avullamme</c:v>
                </c:pt>
                <c:pt idx="1">
                  <c:v>Autan vapaaehtoisena nuoria ja sillä on heidän hyvinvoinnilleen merkitystä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2.8571428571428598E-2</c:v>
                </c:pt>
                <c:pt idx="1">
                  <c:v>4.7619047619047603E-2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7989-426C-B9C8-49B9FE4BED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44A6-4191-B9BE-5A0BBDED37AF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Koen, että nuoret saavat apua ja tukea avullamme</c:v>
                </c:pt>
                <c:pt idx="1">
                  <c:v>Autan vapaaehtoisena nuoria ja sillä on heidän hyvinvoinnilleen merkitystä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9.5238095238095195E-3</c:v>
                </c:pt>
                <c:pt idx="1">
                  <c:v>0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7989-426C-B9C8-49B9FE4BED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C27F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44A6-4191-B9BE-5A0BBDED37AF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Koen, että nuoret saavat apua ja tukea avullamme</c:v>
                </c:pt>
                <c:pt idx="1">
                  <c:v>Autan vapaaehtoisena nuoria ja sillä on heidän hyvinvoinnilleen merkitystä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2.8571428571428598E-2</c:v>
                </c:pt>
                <c:pt idx="1">
                  <c:v>5.7142857142857099E-2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7989-426C-B9C8-49B9FE4BED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5AD4BD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44A6-4191-B9BE-5A0BBDED37AF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Koen, että nuoret saavat apua ja tukea avullamme</c:v>
                </c:pt>
                <c:pt idx="1">
                  <c:v>Autan vapaaehtoisena nuoria ja sillä on heidän hyvinvoinnilleen merkitystä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0.314285714285714</c:v>
                </c:pt>
                <c:pt idx="1">
                  <c:v>0.27619047619047599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7989-426C-B9C8-49B9FE4BED6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3AC4AD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44A6-4191-B9BE-5A0BBDED37AF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Koen, että nuoret saavat apua ja tukea avullamme</c:v>
                </c:pt>
                <c:pt idx="1">
                  <c:v>Autan vapaaehtoisena nuoria ja sillä on heidän hyvinvoinnilleen merkitystä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0.61904761904761896</c:v>
                </c:pt>
                <c:pt idx="1">
                  <c:v>0.61904761904761896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7989-426C-B9C8-49B9FE4BE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400" b="0" i="0" baseline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 b="0" i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37298420071601868"/>
          <c:y val="0.9235910177230835"/>
          <c:w val="0.59230810403823853"/>
          <c:h val="7.4507556855678558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000" b="0" i="0" baseline="0" smtId="4294967295">
              <a:solidFill>
                <a:srgbClr val="3C3C3B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 smtId="4294967295"/>
      </a:pPr>
      <a:endParaRPr lang="fi-FI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05067360401154E-2"/>
          <c:y val="3.896896168589592E-2"/>
          <c:w val="0.77127599716186523"/>
          <c:h val="0.7932712435722351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2025/12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dLbl>
              <c:idx val="1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DEA6-4887-96D8-A3B1AE94A028}"/>
                </c:ext>
              </c:extLst>
            </c:dLbl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baseline="0" smtId="4294967295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Koen, että nuoret saavat apua ja tukea avullamme</c:v>
                </c:pt>
                <c:pt idx="1">
                  <c:v>Autan vapaaehtoisena nuoria ja sillä on heidän hyvinvoinnilleen merkitystä</c:v>
                </c:pt>
              </c:strCache>
            </c:strRef>
          </c:cat>
          <c:val>
            <c:numRef>
              <c:f>Taul1!$B$2:$B$3</c:f>
              <c:numCache>
                <c:formatCode>#,##0.00</c:formatCode>
                <c:ptCount val="2"/>
                <c:pt idx="0">
                  <c:v>3.5882352941176499</c:v>
                </c:pt>
                <c:pt idx="1">
                  <c:v>3.59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FEAF-4351-8CE8-1D69FAA0D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4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1.416813931427896E-3"/>
          <c:y val="0.94625794887542725"/>
          <c:w val="0.98762643337249756"/>
          <c:h val="3.5184159874916077E-2"/>
        </c:manualLayout>
      </c:layout>
      <c:overlay val="0"/>
      <c:txPr>
        <a:bodyPr/>
        <a:lstStyle/>
        <a:p>
          <a:pPr>
            <a:defRPr sz="1000" baseline="0" smtId="4294967295"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 smtId="4294967295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37200140953064"/>
          <c:y val="0.15860414505004883"/>
          <c:w val="0.4925139844417572"/>
          <c:h val="0.7625865936279296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Count(Vastauskieli)/count(total Vastauskieli)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F7D9-482E-9375-D8CDC1D3845E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F7D9-482E-9375-D8CDC1D3845E}"/>
                </c:ext>
              </c:extLst>
            </c:dLbl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baseline="0" smtId="4294967295">
                    <a:solidFill>
                      <a:srgbClr val="3C3C3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Suomi</c:v>
                </c:pt>
                <c:pt idx="1">
                  <c:v>Ruotsi</c:v>
                </c:pt>
                <c:pt idx="2">
                  <c:v>Englanti</c:v>
                </c:pt>
                <c:pt idx="3">
                  <c:v>Muu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0.85973137354282803</c:v>
                </c:pt>
                <c:pt idx="1">
                  <c:v>6.9944247339077503E-2</c:v>
                </c:pt>
                <c:pt idx="2">
                  <c:v>5.7019766852508903E-2</c:v>
                </c:pt>
                <c:pt idx="3">
                  <c:v>1.33046122655854E-2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4C97-4C8B-A259-91A44765F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>
            <a:solidFill>
              <a:srgbClr val="3C3C3B"/>
            </a:solidFill>
          </a:ln>
        </c:spPr>
        <c:txPr>
          <a:bodyPr/>
          <a:lstStyle/>
          <a:p>
            <a:pPr>
              <a:defRPr sz="1200" b="0" i="0" baseline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t"/>
        <c:majorGridlines>
          <c:spPr>
            <a:ln w="3175">
              <a:solidFill>
                <a:srgbClr val="3C3C3B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900" b="0" i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smtId="4294967295"/>
      </a:pPr>
      <a:endParaRPr lang="fi-FI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37200140953064"/>
          <c:y val="0.15860414505004883"/>
          <c:w val="0.4925139844417572"/>
          <c:h val="0.7625865936279296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Count(Ikäluokka)/count(total Ikäluokka)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9E02-4FE9-820C-DB62243369EF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9E02-4FE9-820C-DB62243369EF}"/>
                </c:ext>
              </c:extLst>
            </c:dLbl>
            <c:dLbl>
              <c:idx val="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9E02-4FE9-820C-DB62243369EF}"/>
                </c:ext>
              </c:extLst>
            </c:dLbl>
            <c:dLbl>
              <c:idx val="5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9E02-4FE9-820C-DB62243369EF}"/>
                </c:ext>
              </c:extLst>
            </c:dLbl>
            <c:dLbl>
              <c:idx val="6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9E02-4FE9-820C-DB62243369EF}"/>
                </c:ext>
              </c:extLst>
            </c:dLbl>
            <c:dLbl>
              <c:idx val="7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9E02-4FE9-820C-DB62243369EF}"/>
                </c:ext>
              </c:extLst>
            </c:dLbl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baseline="0" smtId="4294967295">
                    <a:solidFill>
                      <a:srgbClr val="3C3C3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15-29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70-79</c:v>
                </c:pt>
                <c:pt idx="6">
                  <c:v>80 tai yli</c:v>
                </c:pt>
                <c:pt idx="7">
                  <c:v>Alle 15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7.7800304105423199E-2</c:v>
                </c:pt>
                <c:pt idx="1">
                  <c:v>0.104662949822605</c:v>
                </c:pt>
                <c:pt idx="2">
                  <c:v>0.13101875316776501</c:v>
                </c:pt>
                <c:pt idx="3">
                  <c:v>0.16066903193106899</c:v>
                </c:pt>
                <c:pt idx="4">
                  <c:v>0.28788646730866702</c:v>
                </c:pt>
                <c:pt idx="5">
                  <c:v>0.214140902179422</c:v>
                </c:pt>
                <c:pt idx="6">
                  <c:v>2.17942219969589E-2</c:v>
                </c:pt>
                <c:pt idx="7">
                  <c:v>2.0273694880891999E-3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9B94-4F68-A7B5-80913C7BA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>
            <a:solidFill>
              <a:srgbClr val="3C3C3B"/>
            </a:solidFill>
          </a:ln>
        </c:spPr>
        <c:txPr>
          <a:bodyPr/>
          <a:lstStyle/>
          <a:p>
            <a:pPr>
              <a:defRPr sz="1200" b="0" i="0" baseline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t"/>
        <c:majorGridlines>
          <c:spPr>
            <a:ln w="3175">
              <a:solidFill>
                <a:srgbClr val="3C3C3B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900" b="0" i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smtId="4294967295"/>
      </a:pPr>
      <a:endParaRPr lang="fi-FI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37200140953064"/>
          <c:y val="0.18114051222801208"/>
          <c:w val="0.4925139844417572"/>
          <c:h val="0.7400503754615783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Count([Profiili 12kk])/count(total [Profiili 12kk])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B093-4C54-8699-C61031C0A04F}"/>
                </c:ext>
              </c:extLst>
            </c:dLbl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baseline="0" smtId="4294967295">
                    <a:solidFill>
                      <a:srgbClr val="3C3C3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En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0.42498732894069902</c:v>
                </c:pt>
                <c:pt idx="1">
                  <c:v>0.495438418651799</c:v>
                </c:pt>
                <c:pt idx="2">
                  <c:v>7.9574252407501295E-2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8D79-466C-A7B0-DF7520A61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>
            <a:solidFill>
              <a:srgbClr val="3C3C3B"/>
            </a:solidFill>
          </a:ln>
        </c:spPr>
        <c:txPr>
          <a:bodyPr/>
          <a:lstStyle/>
          <a:p>
            <a:pPr>
              <a:defRPr sz="1200" b="0" i="0" baseline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t"/>
        <c:majorGridlines>
          <c:spPr>
            <a:ln w="3175">
              <a:solidFill>
                <a:srgbClr val="3C3C3B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900" b="0" i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smtId="4294967295"/>
      </a:pPr>
      <a:endParaRPr lang="fi-FI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37200140953064"/>
          <c:y val="0.18114051222801208"/>
          <c:w val="0.4925139844417572"/>
          <c:h val="0.7400503754615783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Count([Kuinka kauan mukana])/count(total [Kuinka kauan mukana])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8180-47AA-98DC-629F26B0F1E1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8180-47AA-98DC-629F26B0F1E1}"/>
                </c:ext>
              </c:extLst>
            </c:dLbl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baseline="0" smtId="4294967295">
                    <a:solidFill>
                      <a:srgbClr val="3C3C3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Alle 1 vuotta</c:v>
                </c:pt>
                <c:pt idx="1">
                  <c:v>1-3 vuotta</c:v>
                </c:pt>
                <c:pt idx="2">
                  <c:v>4-10 vuotta</c:v>
                </c:pt>
                <c:pt idx="3">
                  <c:v>yli 10 vuotta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0.15830245874031701</c:v>
                </c:pt>
                <c:pt idx="1">
                  <c:v>0.33782418322667601</c:v>
                </c:pt>
                <c:pt idx="2">
                  <c:v>0.26035702256652099</c:v>
                </c:pt>
                <c:pt idx="3">
                  <c:v>0.24351633546648699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72E8-4130-9565-BF22A559F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>
            <a:solidFill>
              <a:srgbClr val="3C3C3B"/>
            </a:solidFill>
          </a:ln>
        </c:spPr>
        <c:txPr>
          <a:bodyPr/>
          <a:lstStyle/>
          <a:p>
            <a:pPr>
              <a:defRPr sz="1200" b="0" i="0" baseline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t"/>
        <c:majorGridlines>
          <c:spPr>
            <a:ln w="3175">
              <a:solidFill>
                <a:srgbClr val="3C3C3B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900" b="0" i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smtId="4294967295"/>
      </a:pPr>
      <a:endParaRPr lang="fi-FI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37200140953064"/>
          <c:y val="0.18114051222801208"/>
          <c:w val="0.4925139844417572"/>
          <c:h val="0.7400503754615783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Count([Kuinka usein mukana])/count(total [Kuinka usein mukana])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137E-412F-B733-257CDB78E17F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137E-412F-B733-257CDB78E17F}"/>
                </c:ext>
              </c:extLst>
            </c:dLbl>
            <c:dLbl>
              <c:idx val="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137E-412F-B733-257CDB78E17F}"/>
                </c:ext>
              </c:extLst>
            </c:dLbl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baseline="0" smtId="4294967295">
                    <a:solidFill>
                      <a:srgbClr val="3C3C3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Useammin kuin kerran viikossa</c:v>
                </c:pt>
                <c:pt idx="1">
                  <c:v>Noin kerran viikossa</c:v>
                </c:pt>
                <c:pt idx="2">
                  <c:v>Vähintään kerran kuukaudessa</c:v>
                </c:pt>
                <c:pt idx="3">
                  <c:v>Muutaman kerran vuodessa</c:v>
                </c:pt>
                <c:pt idx="4">
                  <c:v>Kerran vuodessa tai harvemmin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0.128282828282828</c:v>
                </c:pt>
                <c:pt idx="1">
                  <c:v>0.30673400673400703</c:v>
                </c:pt>
                <c:pt idx="2">
                  <c:v>0.32087542087542098</c:v>
                </c:pt>
                <c:pt idx="3">
                  <c:v>0.16026936026936001</c:v>
                </c:pt>
                <c:pt idx="4">
                  <c:v>8.3838383838383795E-2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925B-4483-8325-8FC8D4581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>
            <a:solidFill>
              <a:srgbClr val="3C3C3B"/>
            </a:solidFill>
          </a:ln>
        </c:spPr>
        <c:txPr>
          <a:bodyPr/>
          <a:lstStyle/>
          <a:p>
            <a:pPr>
              <a:defRPr sz="1200" b="0" i="0" baseline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t"/>
        <c:majorGridlines>
          <c:spPr>
            <a:ln w="3175">
              <a:solidFill>
                <a:srgbClr val="3C3C3B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900" b="0" i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smtId="4294967295"/>
      </a:pPr>
      <a:endParaRPr lang="fi-FI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925717830657959"/>
          <c:y val="0.18114051222801208"/>
          <c:w val="0.43441593647003174"/>
          <c:h val="0.7400503754615783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Count(vastaus_profiilinluomisenjälkeen)/count(total kysymys_profiilinluomisenjälkeen)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2937-4DC2-97F1-04EF35FBD238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2937-4DC2-97F1-04EF35FBD238}"/>
                </c:ext>
              </c:extLst>
            </c:dLbl>
            <c:dLbl>
              <c:idx val="4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2937-4DC2-97F1-04EF35FBD238}"/>
                </c:ext>
              </c:extLst>
            </c:dLbl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baseline="0" smtId="4294967295">
                    <a:solidFill>
                      <a:srgbClr val="3C3C3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Pääsin mukaan vapaaehtoistoimintaan</c:v>
                </c:pt>
                <c:pt idx="1">
                  <c:v>Vapaaehtoistehtävään johtava prosessi on vielä kesken</c:v>
                </c:pt>
                <c:pt idx="2">
                  <c:v>Minuun ei ole otettu yhteyttä</c:v>
                </c:pt>
                <c:pt idx="3">
                  <c:v>En ole enää kiinnostunut vapaaehtoistoiminnasta, koska tilanteeni muuttui</c:v>
                </c:pt>
                <c:pt idx="4">
                  <c:v>Löysin vapaaehtoistoimintaa muualta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0.70315288518738805</c:v>
                </c:pt>
                <c:pt idx="1">
                  <c:v>0.12968471148126101</c:v>
                </c:pt>
                <c:pt idx="2">
                  <c:v>8.9827483640690098E-2</c:v>
                </c:pt>
                <c:pt idx="3">
                  <c:v>3.2718619869125498E-2</c:v>
                </c:pt>
                <c:pt idx="4">
                  <c:v>4.4021415823914299E-2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8D79-466C-A7B0-DF7520A61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>
            <a:solidFill>
              <a:srgbClr val="3C3C3B"/>
            </a:solidFill>
          </a:ln>
        </c:spPr>
        <c:txPr>
          <a:bodyPr/>
          <a:lstStyle/>
          <a:p>
            <a:pPr>
              <a:defRPr sz="1200" b="0" i="0" baseline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t"/>
        <c:majorGridlines>
          <c:spPr>
            <a:ln w="3175">
              <a:solidFill>
                <a:srgbClr val="3C3C3B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900" b="0" i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smtId="4294967295"/>
      </a:pPr>
      <a:endParaRPr lang="fi-FI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925717830657959"/>
          <c:y val="0.18114051222801208"/>
          <c:w val="0.43441593647003174"/>
          <c:h val="0.7400503754615783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Count([Osallistuminen toimintaan])/count(total kysymys_osallistuminentoimintaan)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dLbl>
              <c:idx val="2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4C53-4009-A31F-6435438E48B3}"/>
                </c:ext>
              </c:extLst>
            </c:dLbl>
            <c:dLbl>
              <c:idx val="3"/>
              <c:spPr>
                <a:noFill/>
                <a:ln w="2537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>
                      <a:solidFill>
                        <a:srgbClr val="3C3C3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4C53-4009-A31F-6435438E48B3}"/>
                </c:ext>
              </c:extLst>
            </c:dLbl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baseline="0" smtId="4294967295">
                    <a:solidFill>
                      <a:srgbClr val="3C3C3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Olen säännöllisesti mukana toiminnassa</c:v>
                </c:pt>
                <c:pt idx="1">
                  <c:v>Olen toiminut aiemmin vapaaehtoisena, mutta juuri nyt en osallistu säännöllisesti toimintaan</c:v>
                </c:pt>
                <c:pt idx="2">
                  <c:v>Olen toiminut aiemmin vapaaehtoisena, mutta olen lopettanut</c:v>
                </c:pt>
                <c:pt idx="3">
                  <c:v>En ole vielä vapaaehtoinen, mutta haluaisin mukaan toimintaan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0.639049826187717</c:v>
                </c:pt>
                <c:pt idx="1">
                  <c:v>0.22132097334878301</c:v>
                </c:pt>
                <c:pt idx="2">
                  <c:v>4.69293163383546E-2</c:v>
                </c:pt>
                <c:pt idx="3">
                  <c:v>9.2410196987253806E-2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A6EB-41A8-BD97-14E183427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>
            <a:solidFill>
              <a:srgbClr val="3C3C3B"/>
            </a:solidFill>
          </a:ln>
        </c:spPr>
        <c:txPr>
          <a:bodyPr/>
          <a:lstStyle/>
          <a:p>
            <a:pPr>
              <a:defRPr sz="1200" b="0" i="0" baseline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t"/>
        <c:majorGridlines>
          <c:spPr>
            <a:ln w="3175">
              <a:solidFill>
                <a:srgbClr val="3C3C3B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900" b="0" i="0" smtId="4294967295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5993900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smtId="4294967295"/>
      </a:pPr>
      <a:endParaRPr lang="fi-FI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0.16216</cdr:x>
      <cdr:y>0.02721</cdr:y>
    </cdr:from>
    <cdr:to>
      <cdr:x>0.53511</cdr:x>
      <cdr:y>0.15879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DB00F975-3D9B-92E0-2A91-C69BADD85B72}"/>
            </a:ext>
          </a:extLst>
        </cdr:cNvPr>
        <cdr:cNvSpPr txBox="1"/>
      </cdr:nvSpPr>
      <cdr:spPr>
        <a:xfrm xmlns:a="http://schemas.openxmlformats.org/drawingml/2006/main">
          <a:off x="644132" y="74455"/>
          <a:ext cx="1481433" cy="36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400"/>
            <a:t>Sukupuoli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0.08443</cdr:x>
      <cdr:y>0</cdr:y>
    </cdr:from>
    <cdr:to>
      <cdr:x>1</cdr:x>
      <cdr:y>0.34121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DB00F975-3D9B-92E0-2A91-C69BADD85B72}"/>
            </a:ext>
          </a:extLst>
        </cdr:cNvPr>
        <cdr:cNvSpPr txBox="1"/>
      </cdr:nvSpPr>
      <cdr:spPr>
        <a:xfrm xmlns:a="http://schemas.openxmlformats.org/drawingml/2006/main">
          <a:off x="483567" y="0"/>
          <a:ext cx="5243865" cy="936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400"/>
            <a:t>Aiotko jatkaa Punaisen Ristin vapaaehtoisena? 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0.08443</cdr:x>
      <cdr:y>0</cdr:y>
    </cdr:from>
    <cdr:to>
      <cdr:x>1</cdr:x>
      <cdr:y>0.34121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DB00F975-3D9B-92E0-2A91-C69BADD85B72}"/>
            </a:ext>
          </a:extLst>
        </cdr:cNvPr>
        <cdr:cNvSpPr txBox="1"/>
      </cdr:nvSpPr>
      <cdr:spPr>
        <a:xfrm xmlns:a="http://schemas.openxmlformats.org/drawingml/2006/main">
          <a:off x="344455" y="0"/>
          <a:ext cx="3735320" cy="1985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400"/>
            <a:t>Toimin ensisijaisesti vapaaehtoisena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0.08443</cdr:x>
      <cdr:y>0</cdr:y>
    </cdr:from>
    <cdr:to>
      <cdr:x>1</cdr:x>
      <cdr:y>0.34121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DB00F975-3D9B-92E0-2A91-C69BADD85B72}"/>
            </a:ext>
          </a:extLst>
        </cdr:cNvPr>
        <cdr:cNvSpPr txBox="1"/>
      </cdr:nvSpPr>
      <cdr:spPr>
        <a:xfrm xmlns:a="http://schemas.openxmlformats.org/drawingml/2006/main">
          <a:off x="355669" y="0"/>
          <a:ext cx="3856920" cy="1985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400"/>
            <a:t>Toimin ensisijaisesti vapaaehtoisena 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0.08443</cdr:x>
      <cdr:y>0</cdr:y>
    </cdr:from>
    <cdr:to>
      <cdr:x>1</cdr:x>
      <cdr:y>0.34121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DB00F975-3D9B-92E0-2A91-C69BADD85B72}"/>
            </a:ext>
          </a:extLst>
        </cdr:cNvPr>
        <cdr:cNvSpPr txBox="1"/>
      </cdr:nvSpPr>
      <cdr:spPr>
        <a:xfrm xmlns:a="http://schemas.openxmlformats.org/drawingml/2006/main">
          <a:off x="346335" y="0"/>
          <a:ext cx="3755698" cy="1985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400"/>
            <a:t>Missä seuraavista tehtävistä toimit</a:t>
          </a:r>
        </a:p>
        <a:p xmlns:a="http://schemas.openxmlformats.org/drawingml/2006/main">
          <a:r>
            <a:rPr lang="fi-FI" sz="1400"/>
            <a:t>vapaaehtoisena? 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0.08443</cdr:x>
      <cdr:y>0</cdr:y>
    </cdr:from>
    <cdr:to>
      <cdr:x>1</cdr:x>
      <cdr:y>0.34121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DB00F975-3D9B-92E0-2A91-C69BADD85B72}"/>
            </a:ext>
          </a:extLst>
        </cdr:cNvPr>
        <cdr:cNvSpPr txBox="1"/>
      </cdr:nvSpPr>
      <cdr:spPr>
        <a:xfrm xmlns:a="http://schemas.openxmlformats.org/drawingml/2006/main">
          <a:off x="435214" y="0"/>
          <a:ext cx="4719512" cy="1913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400"/>
            <a:t>Miten toivoisit voivasi osallistua Punaisen Ristin</a:t>
          </a:r>
        </a:p>
        <a:p xmlns:a="http://schemas.openxmlformats.org/drawingml/2006/main">
          <a:r>
            <a:rPr lang="fi-FI" sz="1400"/>
            <a:t>uudistumisen suunnitteluun ja toteutukseen?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0.08443</cdr:x>
      <cdr:y>0</cdr:y>
    </cdr:from>
    <cdr:to>
      <cdr:x>1</cdr:x>
      <cdr:y>0.34121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DB00F975-3D9B-92E0-2A91-C69BADD85B72}"/>
            </a:ext>
          </a:extLst>
        </cdr:cNvPr>
        <cdr:cNvSpPr txBox="1"/>
      </cdr:nvSpPr>
      <cdr:spPr>
        <a:xfrm xmlns:a="http://schemas.openxmlformats.org/drawingml/2006/main">
          <a:off x="435214" y="0"/>
          <a:ext cx="4719512" cy="1913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400"/>
            <a:t>Valitse verkkotoiminta, jossa olet mukana: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0.16216</cdr:x>
      <cdr:y>0.02721</cdr:y>
    </cdr:from>
    <cdr:to>
      <cdr:x>0.53511</cdr:x>
      <cdr:y>0.15879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DB00F975-3D9B-92E0-2A91-C69BADD85B72}"/>
            </a:ext>
          </a:extLst>
        </cdr:cNvPr>
        <cdr:cNvSpPr txBox="1"/>
      </cdr:nvSpPr>
      <cdr:spPr>
        <a:xfrm xmlns:a="http://schemas.openxmlformats.org/drawingml/2006/main">
          <a:off x="644132" y="74455"/>
          <a:ext cx="1481433" cy="36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400"/>
            <a:t>Vastauskieli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0.16216</cdr:x>
      <cdr:y>0.02721</cdr:y>
    </cdr:from>
    <cdr:to>
      <cdr:x>0.53511</cdr:x>
      <cdr:y>0.15879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DB00F975-3D9B-92E0-2A91-C69BADD85B72}"/>
            </a:ext>
          </a:extLst>
        </cdr:cNvPr>
        <cdr:cNvSpPr txBox="1"/>
      </cdr:nvSpPr>
      <cdr:spPr>
        <a:xfrm xmlns:a="http://schemas.openxmlformats.org/drawingml/2006/main">
          <a:off x="644132" y="74455"/>
          <a:ext cx="1481433" cy="36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400"/>
            <a:t>Ikäluokka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0.08443</cdr:x>
      <cdr:y>0</cdr:y>
    </cdr:from>
    <cdr:to>
      <cdr:x>1</cdr:x>
      <cdr:y>0.34121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DB00F975-3D9B-92E0-2A91-C69BADD85B72}"/>
            </a:ext>
          </a:extLst>
        </cdr:cNvPr>
        <cdr:cNvSpPr txBox="1"/>
      </cdr:nvSpPr>
      <cdr:spPr>
        <a:xfrm xmlns:a="http://schemas.openxmlformats.org/drawingml/2006/main">
          <a:off x="335373" y="0"/>
          <a:ext cx="3636829" cy="961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400"/>
            <a:t>Oletko luonut profiilin Oma Punainen</a:t>
          </a:r>
        </a:p>
        <a:p xmlns:a="http://schemas.openxmlformats.org/drawingml/2006/main">
          <a:r>
            <a:rPr lang="fi-FI" sz="1400"/>
            <a:t>Risti –järjestelmään viimeisen 12kk aikana?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0.08443</cdr:x>
      <cdr:y>0</cdr:y>
    </cdr:from>
    <cdr:to>
      <cdr:x>1</cdr:x>
      <cdr:y>0.34121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DB00F975-3D9B-92E0-2A91-C69BADD85B72}"/>
            </a:ext>
          </a:extLst>
        </cdr:cNvPr>
        <cdr:cNvSpPr txBox="1"/>
      </cdr:nvSpPr>
      <cdr:spPr>
        <a:xfrm xmlns:a="http://schemas.openxmlformats.org/drawingml/2006/main">
          <a:off x="335373" y="0"/>
          <a:ext cx="3636829" cy="961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400"/>
            <a:t>Kuinka kauan olet ollut mukana SPR:n </a:t>
          </a:r>
        </a:p>
        <a:p xmlns:a="http://schemas.openxmlformats.org/drawingml/2006/main">
          <a:r>
            <a:rPr lang="fi-FI" sz="1400"/>
            <a:t>vapaaehtoistoiminnassa?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0.08443</cdr:x>
      <cdr:y>0</cdr:y>
    </cdr:from>
    <cdr:to>
      <cdr:x>1</cdr:x>
      <cdr:y>0.34121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DB00F975-3D9B-92E0-2A91-C69BADD85B72}"/>
            </a:ext>
          </a:extLst>
        </cdr:cNvPr>
        <cdr:cNvSpPr txBox="1"/>
      </cdr:nvSpPr>
      <cdr:spPr>
        <a:xfrm xmlns:a="http://schemas.openxmlformats.org/drawingml/2006/main">
          <a:off x="335373" y="0"/>
          <a:ext cx="3636829" cy="961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400"/>
            <a:t>Kuinka usein olet mukana</a:t>
          </a:r>
        </a:p>
        <a:p xmlns:a="http://schemas.openxmlformats.org/drawingml/2006/main">
          <a:r>
            <a:rPr lang="fi-FI" sz="1400"/>
            <a:t>vapaaehtoistoiminnassa?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0.08443</cdr:x>
      <cdr:y>0</cdr:y>
    </cdr:from>
    <cdr:to>
      <cdr:x>1</cdr:x>
      <cdr:y>0.34121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DB00F975-3D9B-92E0-2A91-C69BADD85B72}"/>
            </a:ext>
          </a:extLst>
        </cdr:cNvPr>
        <cdr:cNvSpPr txBox="1"/>
      </cdr:nvSpPr>
      <cdr:spPr>
        <a:xfrm xmlns:a="http://schemas.openxmlformats.org/drawingml/2006/main">
          <a:off x="516769" y="0"/>
          <a:ext cx="5603911" cy="961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400"/>
            <a:t>Mikä seuraavista kuvaa tilannettasi profiilin luomisen jälkeen? 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0.08443</cdr:x>
      <cdr:y>0</cdr:y>
    </cdr:from>
    <cdr:to>
      <cdr:x>1</cdr:x>
      <cdr:y>0.34121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DB00F975-3D9B-92E0-2A91-C69BADD85B72}"/>
            </a:ext>
          </a:extLst>
        </cdr:cNvPr>
        <cdr:cNvSpPr txBox="1"/>
      </cdr:nvSpPr>
      <cdr:spPr>
        <a:xfrm xmlns:a="http://schemas.openxmlformats.org/drawingml/2006/main">
          <a:off x="483567" y="0"/>
          <a:ext cx="5243864" cy="961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400"/>
            <a:t>Mikä seuraavista kuvaa parhaiten osallistumistasi</a:t>
          </a:r>
        </a:p>
        <a:p xmlns:a="http://schemas.openxmlformats.org/drawingml/2006/main">
          <a:r>
            <a:rPr lang="fi-FI" sz="1400"/>
            <a:t>Punaisen Ristin vapaaehtoistoimintaan?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0.08443</cdr:x>
      <cdr:y>0</cdr:y>
    </cdr:from>
    <cdr:to>
      <cdr:x>1</cdr:x>
      <cdr:y>0.34121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DB00F975-3D9B-92E0-2A91-C69BADD85B72}"/>
            </a:ext>
          </a:extLst>
        </cdr:cNvPr>
        <cdr:cNvSpPr txBox="1"/>
      </cdr:nvSpPr>
      <cdr:spPr>
        <a:xfrm xmlns:a="http://schemas.openxmlformats.org/drawingml/2006/main">
          <a:off x="516769" y="0"/>
          <a:ext cx="5603911" cy="929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400"/>
            <a:t>Toimitko vastuuvapaaehtoisena?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F32E6-C9C8-4CB1-A1E8-57A192E21A1D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6BEAE-C894-4569-AE6B-D186D76571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572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6BEAE-C894-4569-AE6B-D186D76571D7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7920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8AC7F-A50A-3594-08C2-A6A0CEBF7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733C7800-DBDD-9E2B-8358-1242DECA0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5EBFA3F9-0986-D811-5910-0D7EA7448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3C1A6FB-3613-A1F3-6275-171372DBA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6BEAE-C894-4569-AE6B-D186D76571D7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4930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6BEAE-C894-4569-AE6B-D186D76571D7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171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6BEAE-C894-4569-AE6B-D186D76571D7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953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6BEAE-C894-4569-AE6B-D186D76571D7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10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E10C3-54FE-A9E8-547E-602CDB2AB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B20CD166-BF8F-3667-3153-1ADC282895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BA592BAA-BD2D-4663-9786-76083202C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2B6C221-A215-AC54-373F-70692B0A0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6BEAE-C894-4569-AE6B-D186D76571D7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20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3964" y="1"/>
            <a:ext cx="12192000" cy="685800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84BFC3-186A-F945-8A78-BF307BD8ED95}"/>
              </a:ext>
            </a:extLst>
          </p:cNvPr>
          <p:cNvSpPr/>
          <p:nvPr userDrawn="1"/>
        </p:nvSpPr>
        <p:spPr>
          <a:xfrm>
            <a:off x="5285" y="1"/>
            <a:ext cx="12192000" cy="6858001"/>
          </a:xfrm>
          <a:prstGeom prst="rect">
            <a:avLst/>
          </a:prstGeom>
          <a:gradFill flip="none" rotWithShape="1">
            <a:gsLst>
              <a:gs pos="64000">
                <a:schemeClr val="tx1">
                  <a:alpha val="0"/>
                </a:schemeClr>
              </a:gs>
              <a:gs pos="100000">
                <a:schemeClr val="tx1">
                  <a:alpha val="71066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 userDrawn="1"/>
        </p:nvCxnSpPr>
        <p:spPr>
          <a:xfrm>
            <a:off x="1322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 userDrawn="1"/>
        </p:nvCxnSpPr>
        <p:spPr>
          <a:xfrm flipH="1">
            <a:off x="10139913" y="-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2">
            <a:extLst>
              <a:ext uri="{FF2B5EF4-FFF2-40B4-BE49-F238E27FC236}">
                <a16:creationId xmlns:a16="http://schemas.microsoft.com/office/drawing/2014/main" id="{EE264EAB-C9B4-1747-80B1-78D34D482A06}"/>
              </a:ext>
            </a:extLst>
          </p:cNvPr>
          <p:cNvSpPr txBox="1"/>
          <p:nvPr userDrawn="1"/>
        </p:nvSpPr>
        <p:spPr>
          <a:xfrm>
            <a:off x="10139914" y="437251"/>
            <a:ext cx="1741461" cy="30795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rgbClr val="3C3C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83517C-69A2-3E42-ABC0-4D7C505A3DAE}" type="datetime1">
              <a:rPr lang="fi-FI" sz="1200" smtClean="0">
                <a:solidFill>
                  <a:schemeClr val="bg1"/>
                </a:solidFill>
              </a:rPr>
              <a:pPr algn="ctr"/>
              <a:t>9.2.2026</a:t>
            </a:fld>
            <a:endParaRPr lang="fi-FI" sz="12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 userDrawn="1"/>
        </p:nvCxnSpPr>
        <p:spPr>
          <a:xfrm>
            <a:off x="1322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 userDrawn="1"/>
        </p:nvCxnSpPr>
        <p:spPr>
          <a:xfrm>
            <a:off x="-1321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6586001-EC96-E58E-C294-5CDCF6F83A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5423" y="4644730"/>
            <a:ext cx="1431655" cy="18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83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-4" y="1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4580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-4" y="1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76192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9831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skeiset huomi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5333" b="0">
                <a:solidFill>
                  <a:schemeClr val="tx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E6F32-5A55-FA47-8FCB-EBE8BC093038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tsikko 1">
            <a:extLst>
              <a:ext uri="{FF2B5EF4-FFF2-40B4-BE49-F238E27FC236}">
                <a16:creationId xmlns:a16="http://schemas.microsoft.com/office/drawing/2014/main" id="{06C991FC-96DF-1848-98F0-870001B4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2854575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skeiset huomi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E6F32-5A55-FA47-8FCB-EBE8BC093038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tsikko 1">
            <a:extLst>
              <a:ext uri="{FF2B5EF4-FFF2-40B4-BE49-F238E27FC236}">
                <a16:creationId xmlns:a16="http://schemas.microsoft.com/office/drawing/2014/main" id="{06C991FC-96DF-1848-98F0-870001B4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BAE9E9-8EA5-C04F-842B-CE21ED5EBBBB}"/>
              </a:ext>
            </a:extLst>
          </p:cNvPr>
          <p:cNvSpPr txBox="1"/>
          <p:nvPr userDrawn="1"/>
        </p:nvSpPr>
        <p:spPr>
          <a:xfrm>
            <a:off x="930098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0CEC8A-AF01-894B-B443-6F60AF914F63}"/>
              </a:ext>
            </a:extLst>
          </p:cNvPr>
          <p:cNvSpPr/>
          <p:nvPr userDrawn="1"/>
        </p:nvSpPr>
        <p:spPr>
          <a:xfrm rot="19825356">
            <a:off x="425932" y="1749103"/>
            <a:ext cx="4065723" cy="74001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A7E04F-12D7-AC48-9DAE-258D3081D738}"/>
              </a:ext>
            </a:extLst>
          </p:cNvPr>
          <p:cNvCxnSpPr/>
          <p:nvPr userDrawn="1"/>
        </p:nvCxnSpPr>
        <p:spPr>
          <a:xfrm flipV="1">
            <a:off x="737633" y="698903"/>
            <a:ext cx="3464040" cy="196910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0E58CA-A85C-A14A-8CA5-38C260923404}"/>
              </a:ext>
            </a:extLst>
          </p:cNvPr>
          <p:cNvCxnSpPr/>
          <p:nvPr userDrawn="1"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0D414ED-C496-BE4D-9E55-F5159CA370BB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5565832-8022-9146-B968-578726FE1A65}"/>
              </a:ext>
            </a:extLst>
          </p:cNvPr>
          <p:cNvSpPr txBox="1"/>
          <p:nvPr userDrawn="1"/>
        </p:nvSpPr>
        <p:spPr>
          <a:xfrm>
            <a:off x="4501969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EE9D8E-824A-754D-9D3E-B867936B809C}"/>
              </a:ext>
            </a:extLst>
          </p:cNvPr>
          <p:cNvSpPr/>
          <p:nvPr userDrawn="1"/>
        </p:nvSpPr>
        <p:spPr>
          <a:xfrm rot="19825356">
            <a:off x="3924636" y="2063611"/>
            <a:ext cx="2839181" cy="578803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A25E9F-82D6-BA4E-A503-F2ADC8BBE1C3}"/>
              </a:ext>
            </a:extLst>
          </p:cNvPr>
          <p:cNvCxnSpPr/>
          <p:nvPr userDrawn="1"/>
        </p:nvCxnSpPr>
        <p:spPr>
          <a:xfrm flipV="1">
            <a:off x="4201674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93EB49-6608-234A-B114-58CF5A610073}"/>
              </a:ext>
            </a:extLst>
          </p:cNvPr>
          <p:cNvSpPr txBox="1"/>
          <p:nvPr userDrawn="1"/>
        </p:nvSpPr>
        <p:spPr>
          <a:xfrm>
            <a:off x="7966057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6E9B7F-40D9-BA45-9E20-9324132A0697}"/>
              </a:ext>
            </a:extLst>
          </p:cNvPr>
          <p:cNvSpPr/>
          <p:nvPr userDrawn="1"/>
        </p:nvSpPr>
        <p:spPr>
          <a:xfrm rot="19825356">
            <a:off x="7398356" y="2077002"/>
            <a:ext cx="2793411" cy="62056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FCC0DF-530C-B845-AB7B-08C8A441D5F7}"/>
              </a:ext>
            </a:extLst>
          </p:cNvPr>
          <p:cNvCxnSpPr/>
          <p:nvPr userDrawn="1"/>
        </p:nvCxnSpPr>
        <p:spPr>
          <a:xfrm flipV="1">
            <a:off x="7665828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4525CC-A1AC-634E-A319-53D5F92F8BE3}"/>
              </a:ext>
            </a:extLst>
          </p:cNvPr>
          <p:cNvCxnSpPr/>
          <p:nvPr userDrawn="1"/>
        </p:nvCxnSpPr>
        <p:spPr>
          <a:xfrm flipH="1">
            <a:off x="7666369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38F8E2B-FF04-AB46-AB22-3821838ADC23}"/>
              </a:ext>
            </a:extLst>
          </p:cNvPr>
          <p:cNvCxnSpPr/>
          <p:nvPr userDrawn="1"/>
        </p:nvCxnSpPr>
        <p:spPr>
          <a:xfrm flipH="1">
            <a:off x="4202001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FE866-27D6-C74D-B757-04FA3DF7B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6817" y="2649096"/>
            <a:ext cx="2754569" cy="3812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133"/>
            </a:lvl1pPr>
            <a:lvl2pPr>
              <a:lnSpc>
                <a:spcPct val="100000"/>
              </a:lnSpc>
              <a:spcBef>
                <a:spcPts val="800"/>
              </a:spcBef>
              <a:defRPr sz="1133"/>
            </a:lvl2pPr>
            <a:lvl3pPr>
              <a:lnSpc>
                <a:spcPct val="100000"/>
              </a:lnSpc>
              <a:defRPr sz="933"/>
            </a:lvl3pPr>
            <a:lvl4pPr>
              <a:lnSpc>
                <a:spcPct val="100000"/>
              </a:lnSpc>
              <a:defRPr sz="667"/>
            </a:lvl4pPr>
            <a:lvl5pPr>
              <a:lnSpc>
                <a:spcPct val="100000"/>
              </a:lnSpc>
              <a:defRPr sz="6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4CF75F0-3D5D-5943-97CF-53D6836C50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6902" y="2668007"/>
            <a:ext cx="2754569" cy="3812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133"/>
            </a:lvl1pPr>
            <a:lvl2pPr>
              <a:lnSpc>
                <a:spcPct val="100000"/>
              </a:lnSpc>
              <a:spcBef>
                <a:spcPts val="800"/>
              </a:spcBef>
              <a:defRPr sz="1133"/>
            </a:lvl2pPr>
            <a:lvl3pPr>
              <a:lnSpc>
                <a:spcPct val="100000"/>
              </a:lnSpc>
              <a:defRPr sz="933"/>
            </a:lvl3pPr>
            <a:lvl4pPr>
              <a:lnSpc>
                <a:spcPct val="100000"/>
              </a:lnSpc>
              <a:defRPr sz="667"/>
            </a:lvl4pPr>
            <a:lvl5pPr>
              <a:lnSpc>
                <a:spcPct val="100000"/>
              </a:lnSpc>
              <a:defRPr sz="6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E92833B-21E3-5A4E-BB45-06129F6836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270" y="2668007"/>
            <a:ext cx="2754569" cy="3812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133"/>
            </a:lvl1pPr>
            <a:lvl2pPr>
              <a:lnSpc>
                <a:spcPct val="100000"/>
              </a:lnSpc>
              <a:spcBef>
                <a:spcPts val="800"/>
              </a:spcBef>
              <a:defRPr sz="1133"/>
            </a:lvl2pPr>
            <a:lvl3pPr>
              <a:lnSpc>
                <a:spcPct val="100000"/>
              </a:lnSpc>
              <a:defRPr sz="933"/>
            </a:lvl3pPr>
            <a:lvl4pPr>
              <a:lnSpc>
                <a:spcPct val="100000"/>
              </a:lnSpc>
              <a:defRPr sz="667"/>
            </a:lvl4pPr>
            <a:lvl5pPr>
              <a:lnSpc>
                <a:spcPct val="100000"/>
              </a:lnSpc>
              <a:defRPr sz="6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1063888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eskeiset huomi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E6F32-5A55-FA47-8FCB-EBE8BC093038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tsikko 1">
            <a:extLst>
              <a:ext uri="{FF2B5EF4-FFF2-40B4-BE49-F238E27FC236}">
                <a16:creationId xmlns:a16="http://schemas.microsoft.com/office/drawing/2014/main" id="{06C991FC-96DF-1848-98F0-870001B4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BAE9E9-8EA5-C04F-842B-CE21ED5EBBBB}"/>
              </a:ext>
            </a:extLst>
          </p:cNvPr>
          <p:cNvSpPr txBox="1"/>
          <p:nvPr userDrawn="1"/>
        </p:nvSpPr>
        <p:spPr>
          <a:xfrm>
            <a:off x="930098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0CEC8A-AF01-894B-B443-6F60AF914F63}"/>
              </a:ext>
            </a:extLst>
          </p:cNvPr>
          <p:cNvSpPr/>
          <p:nvPr userDrawn="1"/>
        </p:nvSpPr>
        <p:spPr>
          <a:xfrm rot="19825356">
            <a:off x="425932" y="1749103"/>
            <a:ext cx="4065723" cy="74001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A7E04F-12D7-AC48-9DAE-258D3081D738}"/>
              </a:ext>
            </a:extLst>
          </p:cNvPr>
          <p:cNvCxnSpPr/>
          <p:nvPr userDrawn="1"/>
        </p:nvCxnSpPr>
        <p:spPr>
          <a:xfrm flipV="1">
            <a:off x="737633" y="698903"/>
            <a:ext cx="3464040" cy="196910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0E58CA-A85C-A14A-8CA5-38C260923404}"/>
              </a:ext>
            </a:extLst>
          </p:cNvPr>
          <p:cNvCxnSpPr/>
          <p:nvPr userDrawn="1"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0D414ED-C496-BE4D-9E55-F5159CA370BB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5565832-8022-9146-B968-578726FE1A65}"/>
              </a:ext>
            </a:extLst>
          </p:cNvPr>
          <p:cNvSpPr txBox="1"/>
          <p:nvPr userDrawn="1"/>
        </p:nvSpPr>
        <p:spPr>
          <a:xfrm>
            <a:off x="4501969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EE9D8E-824A-754D-9D3E-B867936B809C}"/>
              </a:ext>
            </a:extLst>
          </p:cNvPr>
          <p:cNvSpPr/>
          <p:nvPr userDrawn="1"/>
        </p:nvSpPr>
        <p:spPr>
          <a:xfrm rot="19825356">
            <a:off x="3924636" y="2063611"/>
            <a:ext cx="2839181" cy="578803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A25E9F-82D6-BA4E-A503-F2ADC8BBE1C3}"/>
              </a:ext>
            </a:extLst>
          </p:cNvPr>
          <p:cNvCxnSpPr/>
          <p:nvPr userDrawn="1"/>
        </p:nvCxnSpPr>
        <p:spPr>
          <a:xfrm flipV="1">
            <a:off x="4201674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93EB49-6608-234A-B114-58CF5A610073}"/>
              </a:ext>
            </a:extLst>
          </p:cNvPr>
          <p:cNvSpPr txBox="1"/>
          <p:nvPr userDrawn="1"/>
        </p:nvSpPr>
        <p:spPr>
          <a:xfrm>
            <a:off x="7966057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6E9B7F-40D9-BA45-9E20-9324132A0697}"/>
              </a:ext>
            </a:extLst>
          </p:cNvPr>
          <p:cNvSpPr/>
          <p:nvPr userDrawn="1"/>
        </p:nvSpPr>
        <p:spPr>
          <a:xfrm rot="19825356">
            <a:off x="7398356" y="2077002"/>
            <a:ext cx="2793411" cy="62056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FCC0DF-530C-B845-AB7B-08C8A441D5F7}"/>
              </a:ext>
            </a:extLst>
          </p:cNvPr>
          <p:cNvCxnSpPr/>
          <p:nvPr userDrawn="1"/>
        </p:nvCxnSpPr>
        <p:spPr>
          <a:xfrm flipV="1">
            <a:off x="7665828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4525CC-A1AC-634E-A319-53D5F92F8BE3}"/>
              </a:ext>
            </a:extLst>
          </p:cNvPr>
          <p:cNvCxnSpPr/>
          <p:nvPr userDrawn="1"/>
        </p:nvCxnSpPr>
        <p:spPr>
          <a:xfrm flipH="1">
            <a:off x="7666369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38F8E2B-FF04-AB46-AB22-3821838ADC23}"/>
              </a:ext>
            </a:extLst>
          </p:cNvPr>
          <p:cNvCxnSpPr/>
          <p:nvPr userDrawn="1"/>
        </p:nvCxnSpPr>
        <p:spPr>
          <a:xfrm flipH="1">
            <a:off x="4202001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FE866-27D6-C74D-B757-04FA3DF7B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6817" y="2668005"/>
            <a:ext cx="2754569" cy="39345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4CF75F0-3D5D-5943-97CF-53D6836C50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6902" y="2668006"/>
            <a:ext cx="2754569" cy="39345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E92833B-21E3-5A4E-BB45-06129F6836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270" y="2668006"/>
            <a:ext cx="2754569" cy="39345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219749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eskeiset huomio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4523" y="713603"/>
            <a:ext cx="8775415" cy="2042044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667" b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A998A5-D5AB-6944-9644-73E21E478C6E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711783E-CBF6-9B4A-BB80-28A11F6C38D4}"/>
              </a:ext>
            </a:extLst>
          </p:cNvPr>
          <p:cNvCxnSpPr/>
          <p:nvPr userDrawn="1"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413958-372F-434C-AD38-8624FF27EC36}"/>
              </a:ext>
            </a:extLst>
          </p:cNvPr>
          <p:cNvCxnSpPr/>
          <p:nvPr userDrawn="1"/>
        </p:nvCxnSpPr>
        <p:spPr>
          <a:xfrm flipH="1">
            <a:off x="747623" y="2748844"/>
            <a:ext cx="10383115" cy="0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E4C7FA13-1C37-554C-93F4-5616A8498701}"/>
              </a:ext>
            </a:extLst>
          </p:cNvPr>
          <p:cNvSpPr/>
          <p:nvPr userDrawn="1"/>
        </p:nvSpPr>
        <p:spPr>
          <a:xfrm>
            <a:off x="403536" y="1387459"/>
            <a:ext cx="668195" cy="668195"/>
          </a:xfrm>
          <a:prstGeom prst="ellipse">
            <a:avLst/>
          </a:prstGeom>
          <a:solidFill>
            <a:srgbClr val="FFD6A9"/>
          </a:solidFill>
          <a:ln>
            <a:noFill/>
          </a:ln>
          <a:effectLst>
            <a:outerShdw blurRad="65992" sx="99628" sy="99628" algn="ctr" rotWithShape="0">
              <a:prstClr val="black">
                <a:alpha val="10408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3F9E7A-437B-3241-8B72-6C2D8827A7E4}"/>
              </a:ext>
            </a:extLst>
          </p:cNvPr>
          <p:cNvSpPr/>
          <p:nvPr userDrawn="1"/>
        </p:nvSpPr>
        <p:spPr>
          <a:xfrm>
            <a:off x="404841" y="3405747"/>
            <a:ext cx="668195" cy="6681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5992" sx="99628" sy="99628" algn="ctr" rotWithShape="0">
              <a:prstClr val="black">
                <a:alpha val="10408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DA58C7D-E3A8-8345-AAC9-3A1DE57E97D7}"/>
              </a:ext>
            </a:extLst>
          </p:cNvPr>
          <p:cNvSpPr/>
          <p:nvPr userDrawn="1"/>
        </p:nvSpPr>
        <p:spPr>
          <a:xfrm>
            <a:off x="384117" y="5480915"/>
            <a:ext cx="668195" cy="6681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5992" sx="99628" sy="99628" algn="ctr" rotWithShape="0">
              <a:prstClr val="black">
                <a:alpha val="10408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428A024-D14C-484E-879E-47D36DF7895D}"/>
              </a:ext>
            </a:extLst>
          </p:cNvPr>
          <p:cNvCxnSpPr/>
          <p:nvPr userDrawn="1"/>
        </p:nvCxnSpPr>
        <p:spPr>
          <a:xfrm flipH="1">
            <a:off x="761169" y="4803421"/>
            <a:ext cx="10383115" cy="0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1BCA949C-802A-6146-BA70-BCC8AAE7C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4523" y="2763555"/>
            <a:ext cx="8775411" cy="204666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667" b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65B98137-718E-C649-A6EA-6317C7241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524" y="4811331"/>
            <a:ext cx="8775411" cy="204666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667" b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151386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P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6F8F2A-9FC7-124C-AB0F-5F5DC3C96E11}"/>
              </a:ext>
            </a:extLst>
          </p:cNvPr>
          <p:cNvCxnSpPr/>
          <p:nvPr userDrawn="1"/>
        </p:nvCxnSpPr>
        <p:spPr>
          <a:xfrm flipH="1">
            <a:off x="7731509" y="1861560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4D2333-FB62-DF47-A3EB-0B9220FC6812}"/>
              </a:ext>
            </a:extLst>
          </p:cNvPr>
          <p:cNvCxnSpPr/>
          <p:nvPr userDrawn="1"/>
        </p:nvCxnSpPr>
        <p:spPr>
          <a:xfrm flipH="1">
            <a:off x="3578943" y="1861560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99DB7F-425E-8545-BD7C-CCEAF2CCA8D6}"/>
              </a:ext>
            </a:extLst>
          </p:cNvPr>
          <p:cNvCxnSpPr/>
          <p:nvPr userDrawn="1"/>
        </p:nvCxnSpPr>
        <p:spPr>
          <a:xfrm flipH="1">
            <a:off x="755881" y="1870388"/>
            <a:ext cx="11128143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5C51EE7-E66E-3141-A998-92216E6A13B7}"/>
              </a:ext>
            </a:extLst>
          </p:cNvPr>
          <p:cNvSpPr/>
          <p:nvPr userDrawn="1"/>
        </p:nvSpPr>
        <p:spPr>
          <a:xfrm rot="5400000">
            <a:off x="3465243" y="4900665"/>
            <a:ext cx="1591876" cy="5687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36DFF">
                  <a:alpha val="80000"/>
                </a:srgbClr>
              </a:gs>
              <a:gs pos="100000">
                <a:srgbClr val="FFD6A9"/>
              </a:gs>
            </a:gsLst>
            <a:lin ang="108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C04AA45-58ED-5549-A2D7-1236BB4AA203}"/>
              </a:ext>
            </a:extLst>
          </p:cNvPr>
          <p:cNvSpPr/>
          <p:nvPr userDrawn="1"/>
        </p:nvSpPr>
        <p:spPr>
          <a:xfrm rot="5400000">
            <a:off x="3456189" y="3853546"/>
            <a:ext cx="1610017" cy="5687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D9C">
                  <a:alpha val="79891"/>
                </a:srgbClr>
              </a:gs>
              <a:gs pos="100000">
                <a:srgbClr val="FFD6A9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C4054B-8ABE-1E49-847F-513B9368CE2F}"/>
              </a:ext>
            </a:extLst>
          </p:cNvPr>
          <p:cNvGrpSpPr/>
          <p:nvPr userDrawn="1"/>
        </p:nvGrpSpPr>
        <p:grpSpPr>
          <a:xfrm>
            <a:off x="3976370" y="4375019"/>
            <a:ext cx="568717" cy="563815"/>
            <a:chOff x="365831" y="3031499"/>
            <a:chExt cx="413407" cy="409843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2" name="Ellipsi 18">
              <a:extLst>
                <a:ext uri="{FF2B5EF4-FFF2-40B4-BE49-F238E27FC236}">
                  <a16:creationId xmlns:a16="http://schemas.microsoft.com/office/drawing/2014/main" id="{43F3717E-186C-7248-BBD1-F6CD851817C5}"/>
                </a:ext>
              </a:extLst>
            </p:cNvPr>
            <p:cNvSpPr/>
            <p:nvPr/>
          </p:nvSpPr>
          <p:spPr>
            <a:xfrm>
              <a:off x="365831" y="3031499"/>
              <a:ext cx="413407" cy="409843"/>
            </a:xfrm>
            <a:prstGeom prst="ellipse">
              <a:avLst/>
            </a:prstGeom>
            <a:solidFill>
              <a:srgbClr val="FFD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Kuva 19">
              <a:extLst>
                <a:ext uri="{FF2B5EF4-FFF2-40B4-BE49-F238E27FC236}">
                  <a16:creationId xmlns:a16="http://schemas.microsoft.com/office/drawing/2014/main" id="{9F9C8D4B-2760-064A-AD73-56089219C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88" y="3168041"/>
              <a:ext cx="209585" cy="14970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414B19-5352-D648-B13F-FBFA5527499B}"/>
              </a:ext>
            </a:extLst>
          </p:cNvPr>
          <p:cNvGrpSpPr/>
          <p:nvPr userDrawn="1"/>
        </p:nvGrpSpPr>
        <p:grpSpPr>
          <a:xfrm>
            <a:off x="3976370" y="3332891"/>
            <a:ext cx="568717" cy="563815"/>
            <a:chOff x="2747193" y="2163117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9" name="Ellipsi 21">
              <a:extLst>
                <a:ext uri="{FF2B5EF4-FFF2-40B4-BE49-F238E27FC236}">
                  <a16:creationId xmlns:a16="http://schemas.microsoft.com/office/drawing/2014/main" id="{C89C01ED-D824-8B44-88F6-FDC0C4425BEF}"/>
                </a:ext>
              </a:extLst>
            </p:cNvPr>
            <p:cNvSpPr/>
            <p:nvPr/>
          </p:nvSpPr>
          <p:spPr>
            <a:xfrm>
              <a:off x="2747193" y="2163117"/>
              <a:ext cx="579268" cy="574274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Kuva 22">
              <a:extLst>
                <a:ext uri="{FF2B5EF4-FFF2-40B4-BE49-F238E27FC236}">
                  <a16:creationId xmlns:a16="http://schemas.microsoft.com/office/drawing/2014/main" id="{35790EB7-7C82-9848-BC60-B2B5084C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068" y="2235186"/>
              <a:ext cx="406611" cy="40661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C60E0C2-4414-5E43-85E7-343AA4FD5F9B}"/>
              </a:ext>
            </a:extLst>
          </p:cNvPr>
          <p:cNvGrpSpPr/>
          <p:nvPr userDrawn="1"/>
        </p:nvGrpSpPr>
        <p:grpSpPr>
          <a:xfrm>
            <a:off x="3976370" y="5417147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52" name="Ellipsi 24">
              <a:extLst>
                <a:ext uri="{FF2B5EF4-FFF2-40B4-BE49-F238E27FC236}">
                  <a16:creationId xmlns:a16="http://schemas.microsoft.com/office/drawing/2014/main" id="{19002A67-6CDD-C74D-9E40-11325141DF6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Kuva 25">
              <a:extLst>
                <a:ext uri="{FF2B5EF4-FFF2-40B4-BE49-F238E27FC236}">
                  <a16:creationId xmlns:a16="http://schemas.microsoft.com/office/drawing/2014/main" id="{D0422D0B-8D4A-C747-8C09-D7A3945F8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A00C7-A801-1B47-8135-7CC953493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722" y="698894"/>
            <a:ext cx="9906733" cy="116089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64109EA-1864-8E49-ABC7-64DC54FC2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821" y="2153156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4FFC4EF9-C56B-8A45-80C9-878DAEDA9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821" y="2595777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92E0A24-1485-3D44-973A-E27AF53A2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4711" y="2153156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C6D8B50D-2E5D-6447-8AD8-35EC72726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4711" y="2595777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46AF2D59-9B90-C141-8EFA-072F79E016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54791" y="2153156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C4F2FD3-A2D8-FE44-80F1-C79C7DA34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54791" y="2595777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803126AF-4C32-9B40-A2D7-23AB80C34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214" y="3304979"/>
            <a:ext cx="2571743" cy="1058952"/>
          </a:xfrm>
        </p:spPr>
        <p:txBody>
          <a:bodyPr anchor="ctr">
            <a:noAutofit/>
          </a:bodyPr>
          <a:lstStyle>
            <a:lvl1pPr marL="0" indent="0">
              <a:buNone/>
              <a:defRPr sz="11733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</a:t>
            </a:r>
            <a:endParaRPr lang="en-FI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224811AD-3525-4949-BCA0-BE21448AB0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0215" y="6204193"/>
            <a:ext cx="2445455" cy="419744"/>
          </a:xfrm>
        </p:spPr>
        <p:txBody>
          <a:bodyPr anchor="b"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BE894E8-1B14-054B-85E3-A6DD81D94A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351078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D2AE253F-88DF-234E-8D3C-9B79AAD9AF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401448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4EBFE81A-8019-7F46-B099-6D47823901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2855" y="5417148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04D977A-318C-2A4F-9693-532F6D65D9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68251" y="3479937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6454D8E-1F12-2742-8DB2-0AC21B6D4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68251" y="3774926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35FED65-0FB0-AB44-B4D1-D399385C78F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68251" y="4529823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90BFAC46-BC1F-D741-A51F-40C34AE2BA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68251" y="4824813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5A2A061-769E-9245-8639-A31B7DD112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68251" y="5540205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99A07E36-112B-B94B-B6F8-59AFB5B151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68251" y="5835194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FA4340-C723-A040-804F-746189DFD75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954735" y="3016251"/>
            <a:ext cx="3705983" cy="367495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6350662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lau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392FAB-E498-F448-A9FE-C6C388EAE000}"/>
              </a:ext>
            </a:extLst>
          </p:cNvPr>
          <p:cNvSpPr/>
          <p:nvPr userDrawn="1"/>
        </p:nvSpPr>
        <p:spPr>
          <a:xfrm>
            <a:off x="5232864" y="1225953"/>
            <a:ext cx="2202501" cy="56867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79BF71-38B8-514C-B3D5-FBD26BCA0AB4}"/>
              </a:ext>
            </a:extLst>
          </p:cNvPr>
          <p:cNvGrpSpPr/>
          <p:nvPr userDrawn="1"/>
        </p:nvGrpSpPr>
        <p:grpSpPr>
          <a:xfrm>
            <a:off x="6877531" y="1230809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1" name="Ellipsi 24">
              <a:extLst>
                <a:ext uri="{FF2B5EF4-FFF2-40B4-BE49-F238E27FC236}">
                  <a16:creationId xmlns:a16="http://schemas.microsoft.com/office/drawing/2014/main" id="{CBD0C6A5-DDD0-F640-A6C4-2EF3A89504C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Kuva 25">
              <a:extLst>
                <a:ext uri="{FF2B5EF4-FFF2-40B4-BE49-F238E27FC236}">
                  <a16:creationId xmlns:a16="http://schemas.microsoft.com/office/drawing/2014/main" id="{D831D806-7B2E-3E44-AAF8-425952FD3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67A93B-8ACC-294E-A7D5-F0D5D5FB35FE}"/>
              </a:ext>
            </a:extLst>
          </p:cNvPr>
          <p:cNvGrpSpPr/>
          <p:nvPr userDrawn="1"/>
        </p:nvGrpSpPr>
        <p:grpSpPr>
          <a:xfrm>
            <a:off x="5232866" y="1230809"/>
            <a:ext cx="568717" cy="563815"/>
            <a:chOff x="3186318" y="2620807"/>
            <a:chExt cx="426538" cy="422861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4" name="Ellipsi 21">
              <a:extLst>
                <a:ext uri="{FF2B5EF4-FFF2-40B4-BE49-F238E27FC236}">
                  <a16:creationId xmlns:a16="http://schemas.microsoft.com/office/drawing/2014/main" id="{6625C1F6-308F-BA4C-81F4-9E525052AC78}"/>
                </a:ext>
              </a:extLst>
            </p:cNvPr>
            <p:cNvSpPr/>
            <p:nvPr/>
          </p:nvSpPr>
          <p:spPr>
            <a:xfrm>
              <a:off x="3186318" y="2620807"/>
              <a:ext cx="426538" cy="422861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24" descr="Heart with solid fill">
              <a:extLst>
                <a:ext uri="{FF2B5EF4-FFF2-40B4-BE49-F238E27FC236}">
                  <a16:creationId xmlns:a16="http://schemas.microsoft.com/office/drawing/2014/main" id="{E6AA9E71-4EE1-1946-8E09-106F0DB3D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0593" y="2702125"/>
              <a:ext cx="297988" cy="260225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 userDrawn="1"/>
        </p:nvCxnSpPr>
        <p:spPr>
          <a:xfrm flipH="1">
            <a:off x="6303143" y="698903"/>
            <a:ext cx="10883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F0AF-4FEF-A144-908E-F48EF465E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0530" y="2053646"/>
            <a:ext cx="5165636" cy="45648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172796">
              <a:lnSpc>
                <a:spcPct val="100000"/>
              </a:lnSpc>
              <a:spcBef>
                <a:spcPts val="800"/>
              </a:spcBef>
              <a:defRPr sz="1067"/>
            </a:lvl3pPr>
            <a:lvl4pPr marL="172796">
              <a:lnSpc>
                <a:spcPct val="100000"/>
              </a:lnSpc>
              <a:spcBef>
                <a:spcPts val="800"/>
              </a:spcBef>
              <a:defRPr sz="1067"/>
            </a:lvl4pPr>
            <a:lvl5pPr marL="172796">
              <a:lnSpc>
                <a:spcPct val="100000"/>
              </a:lnSpc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39" y="1346207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37CEA24-621A-CD4B-B844-8C1000CFC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6392" y="1365224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18BD152-45CF-7048-9F3B-276F4C463F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7802" y="2053646"/>
            <a:ext cx="5165636" cy="45648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172796">
              <a:lnSpc>
                <a:spcPct val="100000"/>
              </a:lnSpc>
              <a:spcBef>
                <a:spcPts val="800"/>
              </a:spcBef>
              <a:defRPr sz="1067"/>
            </a:lvl3pPr>
            <a:lvl4pPr marL="172796">
              <a:lnSpc>
                <a:spcPct val="100000"/>
              </a:lnSpc>
              <a:spcBef>
                <a:spcPts val="800"/>
              </a:spcBef>
              <a:defRPr sz="1067"/>
            </a:lvl4pPr>
            <a:lvl5pPr marL="172796">
              <a:lnSpc>
                <a:spcPct val="100000"/>
              </a:lnSpc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1319794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laute nost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392FAB-E498-F448-A9FE-C6C388EAE000}"/>
              </a:ext>
            </a:extLst>
          </p:cNvPr>
          <p:cNvSpPr/>
          <p:nvPr userDrawn="1"/>
        </p:nvSpPr>
        <p:spPr>
          <a:xfrm>
            <a:off x="5232864" y="1225953"/>
            <a:ext cx="2202501" cy="56867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79BF71-38B8-514C-B3D5-FBD26BCA0AB4}"/>
              </a:ext>
            </a:extLst>
          </p:cNvPr>
          <p:cNvGrpSpPr/>
          <p:nvPr userDrawn="1"/>
        </p:nvGrpSpPr>
        <p:grpSpPr>
          <a:xfrm>
            <a:off x="6877531" y="1230809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1" name="Ellipsi 24">
              <a:extLst>
                <a:ext uri="{FF2B5EF4-FFF2-40B4-BE49-F238E27FC236}">
                  <a16:creationId xmlns:a16="http://schemas.microsoft.com/office/drawing/2014/main" id="{CBD0C6A5-DDD0-F640-A6C4-2EF3A89504C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Kuva 25">
              <a:extLst>
                <a:ext uri="{FF2B5EF4-FFF2-40B4-BE49-F238E27FC236}">
                  <a16:creationId xmlns:a16="http://schemas.microsoft.com/office/drawing/2014/main" id="{D831D806-7B2E-3E44-AAF8-425952FD3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67A93B-8ACC-294E-A7D5-F0D5D5FB35FE}"/>
              </a:ext>
            </a:extLst>
          </p:cNvPr>
          <p:cNvGrpSpPr/>
          <p:nvPr userDrawn="1"/>
        </p:nvGrpSpPr>
        <p:grpSpPr>
          <a:xfrm>
            <a:off x="5232866" y="1230809"/>
            <a:ext cx="568717" cy="563815"/>
            <a:chOff x="3186318" y="2620807"/>
            <a:chExt cx="426538" cy="422861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4" name="Ellipsi 21">
              <a:extLst>
                <a:ext uri="{FF2B5EF4-FFF2-40B4-BE49-F238E27FC236}">
                  <a16:creationId xmlns:a16="http://schemas.microsoft.com/office/drawing/2014/main" id="{6625C1F6-308F-BA4C-81F4-9E525052AC78}"/>
                </a:ext>
              </a:extLst>
            </p:cNvPr>
            <p:cNvSpPr/>
            <p:nvPr/>
          </p:nvSpPr>
          <p:spPr>
            <a:xfrm>
              <a:off x="3186318" y="2620807"/>
              <a:ext cx="426538" cy="422861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24" descr="Heart with solid fill">
              <a:extLst>
                <a:ext uri="{FF2B5EF4-FFF2-40B4-BE49-F238E27FC236}">
                  <a16:creationId xmlns:a16="http://schemas.microsoft.com/office/drawing/2014/main" id="{E6AA9E71-4EE1-1946-8E09-106F0DB3D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0593" y="2702125"/>
              <a:ext cx="297988" cy="260225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 userDrawn="1"/>
        </p:nvCxnSpPr>
        <p:spPr>
          <a:xfrm flipH="1">
            <a:off x="6303143" y="698903"/>
            <a:ext cx="10883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39" y="1346207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37CEA24-621A-CD4B-B844-8C1000CFC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6392" y="1365224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9FCF5D4-D1E6-EA43-B840-2D24F21D2E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758" y="2650962"/>
            <a:ext cx="5164289" cy="391567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24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BE856E9-E1CB-6E47-91DB-F2A793D8A0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3656" y="2654518"/>
            <a:ext cx="5164289" cy="391567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24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899018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 userDrawn="1"/>
        </p:nvCxnSpPr>
        <p:spPr>
          <a:xfrm>
            <a:off x="1322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 userDrawn="1"/>
        </p:nvCxnSpPr>
        <p:spPr>
          <a:xfrm flipH="1">
            <a:off x="10139913" y="-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2">
            <a:extLst>
              <a:ext uri="{FF2B5EF4-FFF2-40B4-BE49-F238E27FC236}">
                <a16:creationId xmlns:a16="http://schemas.microsoft.com/office/drawing/2014/main" id="{EE264EAB-C9B4-1747-80B1-78D34D482A06}"/>
              </a:ext>
            </a:extLst>
          </p:cNvPr>
          <p:cNvSpPr txBox="1"/>
          <p:nvPr userDrawn="1"/>
        </p:nvSpPr>
        <p:spPr>
          <a:xfrm>
            <a:off x="10139914" y="437251"/>
            <a:ext cx="1741461" cy="30795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rgbClr val="3C3C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83517C-69A2-3E42-ABC0-4D7C505A3DAE}" type="datetime1">
              <a:rPr lang="fi-FI" sz="1200" smtClean="0">
                <a:solidFill>
                  <a:schemeClr val="bg1"/>
                </a:solidFill>
              </a:rPr>
              <a:pPr algn="ctr"/>
              <a:t>9.2.2026</a:t>
            </a:fld>
            <a:endParaRPr lang="fi-FI" sz="12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 userDrawn="1"/>
        </p:nvCxnSpPr>
        <p:spPr>
          <a:xfrm>
            <a:off x="1322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 userDrawn="1"/>
        </p:nvCxnSpPr>
        <p:spPr>
          <a:xfrm>
            <a:off x="-1321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C4D4384-46AB-608D-4F26-4F62743E01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5423" y="4644730"/>
            <a:ext cx="1431655" cy="18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74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lau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8C2C18-BE3E-B141-8D0D-B94520AB0B12}"/>
              </a:ext>
            </a:extLst>
          </p:cNvPr>
          <p:cNvGrpSpPr/>
          <p:nvPr userDrawn="1"/>
        </p:nvGrpSpPr>
        <p:grpSpPr>
          <a:xfrm>
            <a:off x="3707008" y="1217434"/>
            <a:ext cx="5212683" cy="572335"/>
            <a:chOff x="2827342" y="913075"/>
            <a:chExt cx="3909512" cy="42925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2C7D875-40BE-544B-B2E8-6AF2685EF05D}"/>
                </a:ext>
              </a:extLst>
            </p:cNvPr>
            <p:cNvSpPr/>
            <p:nvPr userDrawn="1"/>
          </p:nvSpPr>
          <p:spPr>
            <a:xfrm>
              <a:off x="4578773" y="915822"/>
              <a:ext cx="2158081" cy="42650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36DFF">
                    <a:alpha val="80000"/>
                  </a:srgbClr>
                </a:gs>
                <a:gs pos="100000">
                  <a:srgbClr val="FFD6A9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65C3CE1-467B-D845-BBBA-A689F4CC58D0}"/>
                </a:ext>
              </a:extLst>
            </p:cNvPr>
            <p:cNvSpPr/>
            <p:nvPr userDrawn="1"/>
          </p:nvSpPr>
          <p:spPr>
            <a:xfrm>
              <a:off x="2834536" y="915824"/>
              <a:ext cx="2170771" cy="4265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AD9C">
                    <a:alpha val="79891"/>
                  </a:srgbClr>
                </a:gs>
                <a:gs pos="100000">
                  <a:srgbClr val="FFD6A9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79BF71-38B8-514C-B3D5-FBD26BCA0AB4}"/>
                </a:ext>
              </a:extLst>
            </p:cNvPr>
            <p:cNvGrpSpPr/>
            <p:nvPr userDrawn="1"/>
          </p:nvGrpSpPr>
          <p:grpSpPr>
            <a:xfrm>
              <a:off x="6310316" y="913075"/>
              <a:ext cx="426538" cy="422861"/>
              <a:chOff x="2785932" y="3551438"/>
              <a:chExt cx="579268" cy="574274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1" name="Ellipsi 24">
                <a:extLst>
                  <a:ext uri="{FF2B5EF4-FFF2-40B4-BE49-F238E27FC236}">
                    <a16:creationId xmlns:a16="http://schemas.microsoft.com/office/drawing/2014/main" id="{CBD0C6A5-DDD0-F640-A6C4-2EF3A89504CF}"/>
                  </a:ext>
                </a:extLst>
              </p:cNvPr>
              <p:cNvSpPr/>
              <p:nvPr/>
            </p:nvSpPr>
            <p:spPr>
              <a:xfrm>
                <a:off x="2785932" y="3551438"/>
                <a:ext cx="579268" cy="574274"/>
              </a:xfrm>
              <a:prstGeom prst="ellipse">
                <a:avLst/>
              </a:prstGeom>
              <a:solidFill>
                <a:srgbClr val="F36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" name="Kuva 25">
                <a:extLst>
                  <a:ext uri="{FF2B5EF4-FFF2-40B4-BE49-F238E27FC236}">
                    <a16:creationId xmlns:a16="http://schemas.microsoft.com/office/drawing/2014/main" id="{D831D806-7B2E-3E44-AAF8-425952FD3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408" y="3656809"/>
                <a:ext cx="406612" cy="406612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267A93B-8ACC-294E-A7D5-F0D5D5FB35FE}"/>
                </a:ext>
              </a:extLst>
            </p:cNvPr>
            <p:cNvGrpSpPr/>
            <p:nvPr userDrawn="1"/>
          </p:nvGrpSpPr>
          <p:grpSpPr>
            <a:xfrm>
              <a:off x="2827342" y="913076"/>
              <a:ext cx="426538" cy="422861"/>
              <a:chOff x="3186318" y="2620807"/>
              <a:chExt cx="426538" cy="422861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4" name="Ellipsi 21">
                <a:extLst>
                  <a:ext uri="{FF2B5EF4-FFF2-40B4-BE49-F238E27FC236}">
                    <a16:creationId xmlns:a16="http://schemas.microsoft.com/office/drawing/2014/main" id="{6625C1F6-308F-BA4C-81F4-9E525052AC78}"/>
                  </a:ext>
                </a:extLst>
              </p:cNvPr>
              <p:cNvSpPr/>
              <p:nvPr/>
            </p:nvSpPr>
            <p:spPr>
              <a:xfrm>
                <a:off x="3186318" y="2620807"/>
                <a:ext cx="426538" cy="422861"/>
              </a:xfrm>
              <a:prstGeom prst="ellipse">
                <a:avLst/>
              </a:prstGeom>
              <a:solidFill>
                <a:srgbClr val="00AD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Graphic 24" descr="Heart with solid fill">
                <a:extLst>
                  <a:ext uri="{FF2B5EF4-FFF2-40B4-BE49-F238E27FC236}">
                    <a16:creationId xmlns:a16="http://schemas.microsoft.com/office/drawing/2014/main" id="{E6AA9E71-4EE1-1946-8E09-106F0DB3D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250593" y="2702125"/>
                <a:ext cx="297988" cy="260225"/>
              </a:xfrm>
              <a:prstGeom prst="rect">
                <a:avLst/>
              </a:prstGeom>
            </p:spPr>
          </p:pic>
        </p:grp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 userDrawn="1"/>
        </p:nvCxnSpPr>
        <p:spPr>
          <a:xfrm flipH="1">
            <a:off x="8168940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F0AF-4FEF-A144-908E-F48EF465E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0531" y="2053646"/>
            <a:ext cx="3317100" cy="4564869"/>
          </a:xfrm>
          <a:noFill/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544597">
              <a:spcBef>
                <a:spcPts val="800"/>
              </a:spcBef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40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6ED509E-BCCF-B847-A7C2-C456B6678FAE}"/>
              </a:ext>
            </a:extLst>
          </p:cNvPr>
          <p:cNvCxnSpPr/>
          <p:nvPr userDrawn="1"/>
        </p:nvCxnSpPr>
        <p:spPr>
          <a:xfrm flipH="1">
            <a:off x="4453287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B6609FF-A743-8842-8452-A022926BE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6110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C94CED2-19A1-6C4A-A678-D7AF138EC3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6258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1C24AA3-3BF7-7646-A549-119446EE2F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5669" y="2053646"/>
            <a:ext cx="3317100" cy="4564869"/>
          </a:xfrm>
          <a:noFill/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544597">
              <a:spcBef>
                <a:spcPts val="800"/>
              </a:spcBef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9B7A746-EDD8-7643-A8F7-2322F61FF6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322" y="2053646"/>
            <a:ext cx="3317100" cy="4564869"/>
          </a:xfrm>
          <a:noFill/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544597">
              <a:spcBef>
                <a:spcPts val="800"/>
              </a:spcBef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83149336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laute nost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8C2C18-BE3E-B141-8D0D-B94520AB0B12}"/>
              </a:ext>
            </a:extLst>
          </p:cNvPr>
          <p:cNvGrpSpPr/>
          <p:nvPr userDrawn="1"/>
        </p:nvGrpSpPr>
        <p:grpSpPr>
          <a:xfrm>
            <a:off x="3707008" y="1217434"/>
            <a:ext cx="5212683" cy="572335"/>
            <a:chOff x="2827342" y="913075"/>
            <a:chExt cx="3909512" cy="42925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2C7D875-40BE-544B-B2E8-6AF2685EF05D}"/>
                </a:ext>
              </a:extLst>
            </p:cNvPr>
            <p:cNvSpPr/>
            <p:nvPr userDrawn="1"/>
          </p:nvSpPr>
          <p:spPr>
            <a:xfrm>
              <a:off x="4578773" y="915822"/>
              <a:ext cx="2158081" cy="42650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36DFF">
                    <a:alpha val="80000"/>
                  </a:srgbClr>
                </a:gs>
                <a:gs pos="100000">
                  <a:srgbClr val="FFD6A9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65C3CE1-467B-D845-BBBA-A689F4CC58D0}"/>
                </a:ext>
              </a:extLst>
            </p:cNvPr>
            <p:cNvSpPr/>
            <p:nvPr userDrawn="1"/>
          </p:nvSpPr>
          <p:spPr>
            <a:xfrm>
              <a:off x="2834536" y="915824"/>
              <a:ext cx="2170771" cy="4265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AD9C">
                    <a:alpha val="79891"/>
                  </a:srgbClr>
                </a:gs>
                <a:gs pos="100000">
                  <a:srgbClr val="FFD6A9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79BF71-38B8-514C-B3D5-FBD26BCA0AB4}"/>
                </a:ext>
              </a:extLst>
            </p:cNvPr>
            <p:cNvGrpSpPr/>
            <p:nvPr userDrawn="1"/>
          </p:nvGrpSpPr>
          <p:grpSpPr>
            <a:xfrm>
              <a:off x="6310316" y="913075"/>
              <a:ext cx="426538" cy="422861"/>
              <a:chOff x="2785932" y="3551438"/>
              <a:chExt cx="579268" cy="574274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1" name="Ellipsi 24">
                <a:extLst>
                  <a:ext uri="{FF2B5EF4-FFF2-40B4-BE49-F238E27FC236}">
                    <a16:creationId xmlns:a16="http://schemas.microsoft.com/office/drawing/2014/main" id="{CBD0C6A5-DDD0-F640-A6C4-2EF3A89504CF}"/>
                  </a:ext>
                </a:extLst>
              </p:cNvPr>
              <p:cNvSpPr/>
              <p:nvPr/>
            </p:nvSpPr>
            <p:spPr>
              <a:xfrm>
                <a:off x="2785932" y="3551438"/>
                <a:ext cx="579268" cy="574274"/>
              </a:xfrm>
              <a:prstGeom prst="ellipse">
                <a:avLst/>
              </a:prstGeom>
              <a:solidFill>
                <a:srgbClr val="F36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" name="Kuva 25">
                <a:extLst>
                  <a:ext uri="{FF2B5EF4-FFF2-40B4-BE49-F238E27FC236}">
                    <a16:creationId xmlns:a16="http://schemas.microsoft.com/office/drawing/2014/main" id="{D831D806-7B2E-3E44-AAF8-425952FD3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408" y="3656809"/>
                <a:ext cx="406612" cy="406612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267A93B-8ACC-294E-A7D5-F0D5D5FB35FE}"/>
                </a:ext>
              </a:extLst>
            </p:cNvPr>
            <p:cNvGrpSpPr/>
            <p:nvPr userDrawn="1"/>
          </p:nvGrpSpPr>
          <p:grpSpPr>
            <a:xfrm>
              <a:off x="2827342" y="913076"/>
              <a:ext cx="426538" cy="422861"/>
              <a:chOff x="3186318" y="2620807"/>
              <a:chExt cx="426538" cy="422861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4" name="Ellipsi 21">
                <a:extLst>
                  <a:ext uri="{FF2B5EF4-FFF2-40B4-BE49-F238E27FC236}">
                    <a16:creationId xmlns:a16="http://schemas.microsoft.com/office/drawing/2014/main" id="{6625C1F6-308F-BA4C-81F4-9E525052AC78}"/>
                  </a:ext>
                </a:extLst>
              </p:cNvPr>
              <p:cNvSpPr/>
              <p:nvPr/>
            </p:nvSpPr>
            <p:spPr>
              <a:xfrm>
                <a:off x="3186318" y="2620807"/>
                <a:ext cx="426538" cy="422861"/>
              </a:xfrm>
              <a:prstGeom prst="ellipse">
                <a:avLst/>
              </a:prstGeom>
              <a:solidFill>
                <a:srgbClr val="00AD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Graphic 24" descr="Heart with solid fill">
                <a:extLst>
                  <a:ext uri="{FF2B5EF4-FFF2-40B4-BE49-F238E27FC236}">
                    <a16:creationId xmlns:a16="http://schemas.microsoft.com/office/drawing/2014/main" id="{E6AA9E71-4EE1-1946-8E09-106F0DB3D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250593" y="2702125"/>
                <a:ext cx="297988" cy="260225"/>
              </a:xfrm>
              <a:prstGeom prst="rect">
                <a:avLst/>
              </a:prstGeom>
            </p:spPr>
          </p:pic>
        </p:grp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 userDrawn="1"/>
        </p:nvCxnSpPr>
        <p:spPr>
          <a:xfrm flipH="1">
            <a:off x="8168940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40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6ED509E-BCCF-B847-A7C2-C456B6678FAE}"/>
              </a:ext>
            </a:extLst>
          </p:cNvPr>
          <p:cNvCxnSpPr/>
          <p:nvPr userDrawn="1"/>
        </p:nvCxnSpPr>
        <p:spPr>
          <a:xfrm flipH="1">
            <a:off x="4453287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B6609FF-A743-8842-8452-A022926BE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6110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C94CED2-19A1-6C4A-A678-D7AF138EC3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6258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D0A3DF72-921F-074A-9FB3-898D9AFF72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3693" y="2053647"/>
            <a:ext cx="3317105" cy="45648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C6A718B-76EB-134C-B65A-40430460BA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56182" y="2053646"/>
            <a:ext cx="3317105" cy="45648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B0C8A8CE-50B9-8240-85E2-B22DDB6C89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71830" y="2053646"/>
            <a:ext cx="3317105" cy="45648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671501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gra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4916153" cy="41801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5916C6D1-44FE-1242-B304-C944234E29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3709" y="2159725"/>
            <a:ext cx="4916153" cy="41801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1" y="933191"/>
            <a:ext cx="10176140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4660875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10176129" cy="41801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1" y="933191"/>
            <a:ext cx="10176140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3581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 ja 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7122989" cy="41801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2" y="933191"/>
            <a:ext cx="7122997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E7D9EB-3CD1-0543-92C1-CBC0B3EE89D6}"/>
              </a:ext>
            </a:extLst>
          </p:cNvPr>
          <p:cNvCxnSpPr/>
          <p:nvPr userDrawn="1"/>
        </p:nvCxnSpPr>
        <p:spPr>
          <a:xfrm flipH="1">
            <a:off x="8858363" y="698893"/>
            <a:ext cx="0" cy="615910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613C8A1-D42E-8E46-B00C-DC60E79B0329}"/>
              </a:ext>
            </a:extLst>
          </p:cNvPr>
          <p:cNvSpPr/>
          <p:nvPr userDrawn="1"/>
        </p:nvSpPr>
        <p:spPr>
          <a:xfrm>
            <a:off x="8524265" y="933345"/>
            <a:ext cx="668195" cy="668195"/>
          </a:xfrm>
          <a:prstGeom prst="ellipse">
            <a:avLst/>
          </a:prstGeom>
          <a:solidFill>
            <a:srgbClr val="FFD6A9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 descr="Lights On outline">
            <a:extLst>
              <a:ext uri="{FF2B5EF4-FFF2-40B4-BE49-F238E27FC236}">
                <a16:creationId xmlns:a16="http://schemas.microsoft.com/office/drawing/2014/main" id="{D8D5B2FE-DF72-DB44-9604-F3E11BE98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875" y="1039955"/>
            <a:ext cx="454975" cy="454975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B7CEAF2-FB95-7F44-93FC-13542FFE69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2461" y="1950722"/>
            <a:ext cx="2352568" cy="43891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7BFA8D5-5EF6-9C4C-9281-3A7CC5C470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92461" y="1601540"/>
            <a:ext cx="2352559" cy="2872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12796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 ja 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22" y="0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7122989" cy="41801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2" y="933191"/>
            <a:ext cx="7122997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A7C98D-F8D5-FA4A-A34E-566086FB211A}"/>
              </a:ext>
            </a:extLst>
          </p:cNvPr>
          <p:cNvSpPr txBox="1"/>
          <p:nvPr userDrawn="1"/>
        </p:nvSpPr>
        <p:spPr>
          <a:xfrm>
            <a:off x="8884857" y="525150"/>
            <a:ext cx="1088115" cy="82067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fi-FI" sz="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FI" sz="5333">
              <a:solidFill>
                <a:srgbClr val="3C3C3B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168B17-0F63-DB4D-AE9F-C06068B8DEF5}"/>
              </a:ext>
            </a:extLst>
          </p:cNvPr>
          <p:cNvSpPr/>
          <p:nvPr userDrawn="1"/>
        </p:nvSpPr>
        <p:spPr>
          <a:xfrm rot="3119145">
            <a:off x="9152162" y="438773"/>
            <a:ext cx="304173" cy="1527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BA5660-F027-4A4A-BB4A-9320668DA0C3}"/>
              </a:ext>
            </a:extLst>
          </p:cNvPr>
          <p:cNvSpPr txBox="1"/>
          <p:nvPr userDrawn="1"/>
        </p:nvSpPr>
        <p:spPr>
          <a:xfrm>
            <a:off x="8884857" y="2581758"/>
            <a:ext cx="1088115" cy="82067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fi-FI" sz="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FI" sz="5333">
              <a:solidFill>
                <a:srgbClr val="3C3C3B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3DC4A4-D633-8742-8C0E-1E0ECE8D581A}"/>
              </a:ext>
            </a:extLst>
          </p:cNvPr>
          <p:cNvSpPr/>
          <p:nvPr userDrawn="1"/>
        </p:nvSpPr>
        <p:spPr>
          <a:xfrm rot="3119145">
            <a:off x="9160342" y="2490303"/>
            <a:ext cx="304173" cy="1527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847F16-764D-B14B-A7ED-36B9CFFA3978}"/>
              </a:ext>
            </a:extLst>
          </p:cNvPr>
          <p:cNvSpPr txBox="1"/>
          <p:nvPr userDrawn="1"/>
        </p:nvSpPr>
        <p:spPr>
          <a:xfrm>
            <a:off x="8887808" y="4641010"/>
            <a:ext cx="1088115" cy="82067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fi-FI" sz="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FI" sz="5333">
              <a:solidFill>
                <a:srgbClr val="3C3C3B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93E932-9C1A-9B48-A5CC-E2E38CDCB341}"/>
              </a:ext>
            </a:extLst>
          </p:cNvPr>
          <p:cNvSpPr/>
          <p:nvPr userDrawn="1"/>
        </p:nvSpPr>
        <p:spPr>
          <a:xfrm rot="3119145">
            <a:off x="9152162" y="4546566"/>
            <a:ext cx="304173" cy="1527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C1668A-4FC7-AE4A-A881-9A3038EE42A7}"/>
              </a:ext>
            </a:extLst>
          </p:cNvPr>
          <p:cNvCxnSpPr/>
          <p:nvPr userDrawn="1"/>
        </p:nvCxnSpPr>
        <p:spPr>
          <a:xfrm flipV="1">
            <a:off x="8857863" y="701323"/>
            <a:ext cx="840220" cy="65728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FFEDFE-90FB-9A4B-A8AA-0887C81B9B09}"/>
              </a:ext>
            </a:extLst>
          </p:cNvPr>
          <p:cNvCxnSpPr/>
          <p:nvPr userDrawn="1"/>
        </p:nvCxnSpPr>
        <p:spPr>
          <a:xfrm flipV="1">
            <a:off x="8856517" y="2755683"/>
            <a:ext cx="840220" cy="65728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DDE18-6AE2-774B-8AB8-FFDEFD85F992}"/>
              </a:ext>
            </a:extLst>
          </p:cNvPr>
          <p:cNvCxnSpPr/>
          <p:nvPr userDrawn="1"/>
        </p:nvCxnSpPr>
        <p:spPr>
          <a:xfrm flipV="1">
            <a:off x="8856517" y="4812113"/>
            <a:ext cx="840220" cy="65728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75B33F-E40C-4A4B-B7DE-D73C8247C013}"/>
              </a:ext>
            </a:extLst>
          </p:cNvPr>
          <p:cNvCxnSpPr/>
          <p:nvPr userDrawn="1"/>
        </p:nvCxnSpPr>
        <p:spPr>
          <a:xfrm flipH="1">
            <a:off x="8858363" y="1863309"/>
            <a:ext cx="0" cy="4994692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D13163-CCE2-E347-8026-275E40BAEDA7}"/>
              </a:ext>
            </a:extLst>
          </p:cNvPr>
          <p:cNvCxnSpPr/>
          <p:nvPr userDrawn="1"/>
        </p:nvCxnSpPr>
        <p:spPr>
          <a:xfrm flipH="1">
            <a:off x="8858345" y="2755503"/>
            <a:ext cx="3024355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F13EDDC-0A66-2E4E-B5B3-C8AD132FB337}"/>
              </a:ext>
            </a:extLst>
          </p:cNvPr>
          <p:cNvCxnSpPr/>
          <p:nvPr userDrawn="1"/>
        </p:nvCxnSpPr>
        <p:spPr>
          <a:xfrm flipH="1">
            <a:off x="8858345" y="4812112"/>
            <a:ext cx="3024355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E7D9EB-3CD1-0543-92C1-CBC0B3EE89D6}"/>
              </a:ext>
            </a:extLst>
          </p:cNvPr>
          <p:cNvCxnSpPr/>
          <p:nvPr userDrawn="1"/>
        </p:nvCxnSpPr>
        <p:spPr>
          <a:xfrm flipH="1">
            <a:off x="8858363" y="698893"/>
            <a:ext cx="0" cy="615910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AB92FE-C952-CB44-A512-F5C82ABBEE37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B7CEAF2-FB95-7F44-93FC-13542FFE69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2829" y="1277277"/>
            <a:ext cx="2393353" cy="11800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E2C9AAA-A69A-DD4B-A1C7-C3081836E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73846" y="3368813"/>
            <a:ext cx="2393353" cy="11800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25C4FC7-7800-B243-BDC8-E02BDFB176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73846" y="5419775"/>
            <a:ext cx="2393353" cy="11800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7595289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e graafia ja 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80A89CC-9515-E343-8C3D-4EB0632BA8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731" y="3974309"/>
            <a:ext cx="3088912" cy="234772"/>
          </a:xfrm>
        </p:spPr>
        <p:txBody>
          <a:bodyPr anchor="t"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0" y="1271052"/>
            <a:ext cx="5200988" cy="23055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31" y="929841"/>
            <a:ext cx="3088912" cy="234772"/>
          </a:xfrm>
        </p:spPr>
        <p:txBody>
          <a:bodyPr anchor="t"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E68FEA-B69B-074F-B4BD-0AB388787B91}"/>
              </a:ext>
            </a:extLst>
          </p:cNvPr>
          <p:cNvCxnSpPr/>
          <p:nvPr userDrawn="1"/>
        </p:nvCxnSpPr>
        <p:spPr>
          <a:xfrm flipH="1">
            <a:off x="6310828" y="703768"/>
            <a:ext cx="0" cy="615423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D8754E-4850-854A-9107-2C646FC908A4}"/>
              </a:ext>
            </a:extLst>
          </p:cNvPr>
          <p:cNvCxnSpPr/>
          <p:nvPr userDrawn="1"/>
        </p:nvCxnSpPr>
        <p:spPr>
          <a:xfrm flipH="1" flipV="1">
            <a:off x="747623" y="3775476"/>
            <a:ext cx="11136400" cy="781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7273DD-3CD2-E34E-9062-0D371C976773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2BBB3B1-40B1-9340-A393-E76625DA42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7258" y="929839"/>
            <a:ext cx="3105101" cy="234772"/>
          </a:xfrm>
        </p:spPr>
        <p:txBody>
          <a:bodyPr anchor="t"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5141B81-E8E0-0A48-A45E-CCF7D3AC68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941" y="3974308"/>
            <a:ext cx="5200932" cy="264345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Content Placeholder 16">
            <a:extLst>
              <a:ext uri="{FF2B5EF4-FFF2-40B4-BE49-F238E27FC236}">
                <a16:creationId xmlns:a16="http://schemas.microsoft.com/office/drawing/2014/main" id="{44383712-8086-EF45-9B1D-54BB5CC3EC9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07430" y="1271052"/>
            <a:ext cx="5190465" cy="23055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Content Placeholder 16">
            <a:extLst>
              <a:ext uri="{FF2B5EF4-FFF2-40B4-BE49-F238E27FC236}">
                <a16:creationId xmlns:a16="http://schemas.microsoft.com/office/drawing/2014/main" id="{F0E1E3A5-7717-4740-88AB-767B32D8D5B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23730" y="4319985"/>
            <a:ext cx="5200988" cy="23055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7313007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 ja kysym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1" y="1175264"/>
            <a:ext cx="5003860" cy="5164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2175066-FC1F-A94B-B7CC-2580C584F3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721" y="933190"/>
            <a:ext cx="4386396" cy="540663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0848845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 ja nosto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31" y="2367966"/>
            <a:ext cx="4667015" cy="38485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D6F6AFD-F77B-ED4A-9E10-01084CF964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721" y="2794687"/>
            <a:ext cx="4667015" cy="3545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00" b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207769A-6D4D-664D-82D6-9F2D2DFFA5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3799" y="1711855"/>
            <a:ext cx="4068868" cy="4069187"/>
          </a:xfrm>
          <a:custGeom>
            <a:avLst/>
            <a:gdLst>
              <a:gd name="connsiteX0" fmla="*/ 1526085 w 3051651"/>
              <a:gd name="connsiteY0" fmla="*/ 0 h 3051890"/>
              <a:gd name="connsiteX1" fmla="*/ 3044291 w 3051651"/>
              <a:gd name="connsiteY1" fmla="*/ 1370052 h 3051890"/>
              <a:gd name="connsiteX2" fmla="*/ 3051651 w 3051651"/>
              <a:gd name="connsiteY2" fmla="*/ 1515807 h 3051890"/>
              <a:gd name="connsiteX3" fmla="*/ 3051651 w 3051651"/>
              <a:gd name="connsiteY3" fmla="*/ 1536364 h 3051890"/>
              <a:gd name="connsiteX4" fmla="*/ 3044291 w 3051651"/>
              <a:gd name="connsiteY4" fmla="*/ 1682118 h 3051890"/>
              <a:gd name="connsiteX5" fmla="*/ 1682118 w 3051651"/>
              <a:gd name="connsiteY5" fmla="*/ 3044291 h 3051890"/>
              <a:gd name="connsiteX6" fmla="*/ 1531630 w 3051651"/>
              <a:gd name="connsiteY6" fmla="*/ 3051890 h 3051890"/>
              <a:gd name="connsiteX7" fmla="*/ 1520540 w 3051651"/>
              <a:gd name="connsiteY7" fmla="*/ 3051890 h 3051890"/>
              <a:gd name="connsiteX8" fmla="*/ 1370052 w 3051651"/>
              <a:gd name="connsiteY8" fmla="*/ 3044291 h 3051890"/>
              <a:gd name="connsiteX9" fmla="*/ 0 w 3051651"/>
              <a:gd name="connsiteY9" fmla="*/ 1526085 h 3051890"/>
              <a:gd name="connsiteX10" fmla="*/ 1526085 w 3051651"/>
              <a:gd name="connsiteY10" fmla="*/ 0 h 305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1651" h="3051890">
                <a:moveTo>
                  <a:pt x="1526085" y="0"/>
                </a:moveTo>
                <a:cubicBezTo>
                  <a:pt x="2316241" y="0"/>
                  <a:pt x="2966140" y="600515"/>
                  <a:pt x="3044291" y="1370052"/>
                </a:cubicBezTo>
                <a:lnTo>
                  <a:pt x="3051651" y="1515807"/>
                </a:lnTo>
                <a:lnTo>
                  <a:pt x="3051651" y="1536364"/>
                </a:lnTo>
                <a:lnTo>
                  <a:pt x="3044291" y="1682118"/>
                </a:lnTo>
                <a:cubicBezTo>
                  <a:pt x="2971350" y="2400353"/>
                  <a:pt x="2400353" y="2971350"/>
                  <a:pt x="1682118" y="3044291"/>
                </a:cubicBezTo>
                <a:lnTo>
                  <a:pt x="1531630" y="3051890"/>
                </a:lnTo>
                <a:lnTo>
                  <a:pt x="1520540" y="3051890"/>
                </a:lnTo>
                <a:lnTo>
                  <a:pt x="1370052" y="3044291"/>
                </a:lnTo>
                <a:cubicBezTo>
                  <a:pt x="600515" y="2966140"/>
                  <a:pt x="0" y="2316241"/>
                  <a:pt x="0" y="1526085"/>
                </a:cubicBezTo>
                <a:cubicBezTo>
                  <a:pt x="0" y="683252"/>
                  <a:pt x="683252" y="0"/>
                  <a:pt x="15260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1837760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ljä donit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82086" y="2264228"/>
            <a:ext cx="1847476" cy="18842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1" y="933191"/>
            <a:ext cx="10176140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30F17A4-E526-3746-9328-516BCF5081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834" y="4548757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268875C-D0AB-A74E-86D1-67E9DA0ED2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82087" y="2896563"/>
            <a:ext cx="1847475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1" name="Content Placeholder 16">
            <a:extLst>
              <a:ext uri="{FF2B5EF4-FFF2-40B4-BE49-F238E27FC236}">
                <a16:creationId xmlns:a16="http://schemas.microsoft.com/office/drawing/2014/main" id="{FBD38B96-4713-4C4A-8CEE-52A1F414A5E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46973" y="2264228"/>
            <a:ext cx="1847476" cy="18842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5BB8624-FB79-D747-B4B9-30ECAC760D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52721" y="4548757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4" name="Content Placeholder 16">
            <a:extLst>
              <a:ext uri="{FF2B5EF4-FFF2-40B4-BE49-F238E27FC236}">
                <a16:creationId xmlns:a16="http://schemas.microsoft.com/office/drawing/2014/main" id="{356F8523-6E59-2C4B-92CB-D242EEC7C07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189631" y="2264228"/>
            <a:ext cx="1847476" cy="18842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F5F708F-5984-0946-819F-BAF07BA3D5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5379" y="4548757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7" name="Content Placeholder 16">
            <a:extLst>
              <a:ext uri="{FF2B5EF4-FFF2-40B4-BE49-F238E27FC236}">
                <a16:creationId xmlns:a16="http://schemas.microsoft.com/office/drawing/2014/main" id="{4429645E-CCF8-BE41-95C9-46450AF6BAC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544371" y="2264228"/>
            <a:ext cx="1847476" cy="18842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2B88221-6480-D64A-9792-232AA0160D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50119" y="4548757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1463B7F-93A5-1D4B-8CDD-042E079DD5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44368" y="2896563"/>
            <a:ext cx="1847480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F9303901-1AA7-4449-AD99-64BF22E8B4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2721" y="2896563"/>
            <a:ext cx="1841148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51470CE-A1B3-064C-A030-C7C9F2FC58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5379" y="2896563"/>
            <a:ext cx="1847479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5163313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283" b="5315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CB9AECA-8373-714F-BA3A-0F8D6F0BC171}"/>
              </a:ext>
            </a:extLst>
          </p:cNvPr>
          <p:cNvSpPr/>
          <p:nvPr userDrawn="1"/>
        </p:nvSpPr>
        <p:spPr>
          <a:xfrm>
            <a:off x="-3964" y="-2"/>
            <a:ext cx="12192000" cy="6858001"/>
          </a:xfrm>
          <a:prstGeom prst="rect">
            <a:avLst/>
          </a:prstGeom>
          <a:gradFill flip="none" rotWithShape="1">
            <a:gsLst>
              <a:gs pos="64000">
                <a:schemeClr val="tx1">
                  <a:alpha val="0"/>
                </a:schemeClr>
              </a:gs>
              <a:gs pos="100000">
                <a:schemeClr val="tx1">
                  <a:alpha val="71066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 userDrawn="1"/>
        </p:nvCxnSpPr>
        <p:spPr>
          <a:xfrm>
            <a:off x="1322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 userDrawn="1"/>
        </p:nvCxnSpPr>
        <p:spPr>
          <a:xfrm flipH="1">
            <a:off x="10139913" y="-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2">
            <a:extLst>
              <a:ext uri="{FF2B5EF4-FFF2-40B4-BE49-F238E27FC236}">
                <a16:creationId xmlns:a16="http://schemas.microsoft.com/office/drawing/2014/main" id="{EE264EAB-C9B4-1747-80B1-78D34D482A06}"/>
              </a:ext>
            </a:extLst>
          </p:cNvPr>
          <p:cNvSpPr txBox="1"/>
          <p:nvPr userDrawn="1"/>
        </p:nvSpPr>
        <p:spPr>
          <a:xfrm>
            <a:off x="10139914" y="437251"/>
            <a:ext cx="1741461" cy="30795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rgbClr val="3C3C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83517C-69A2-3E42-ABC0-4D7C505A3DAE}" type="datetime1">
              <a:rPr lang="fi-FI" sz="1200" smtClean="0">
                <a:solidFill>
                  <a:schemeClr val="bg1"/>
                </a:solidFill>
              </a:rPr>
              <a:pPr algn="ctr"/>
              <a:t>9.2.2026</a:t>
            </a:fld>
            <a:endParaRPr lang="fi-FI" sz="12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 userDrawn="1"/>
        </p:nvCxnSpPr>
        <p:spPr>
          <a:xfrm>
            <a:off x="1322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 userDrawn="1"/>
        </p:nvCxnSpPr>
        <p:spPr>
          <a:xfrm>
            <a:off x="-1321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BE2C81A-43EF-76F8-5EC4-F8EB9C589D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5423" y="4644730"/>
            <a:ext cx="1431655" cy="18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58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AB877F2-0B2E-9545-9092-67E4CEEE1990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D91284-2ED4-1848-98F2-A2392038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4815673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23732" y="1194065"/>
            <a:ext cx="4861169" cy="5178436"/>
          </a:xfrm>
        </p:spPr>
        <p:txBody>
          <a:bodyPr/>
          <a:lstStyle>
            <a:lvl1pPr>
              <a:defRPr sz="3333"/>
            </a:lvl1pPr>
            <a:lvl2pPr>
              <a:defRPr sz="2933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67940" y="1194065"/>
            <a:ext cx="4861169" cy="5178436"/>
          </a:xfrm>
        </p:spPr>
        <p:txBody>
          <a:bodyPr/>
          <a:lstStyle>
            <a:lvl1pPr>
              <a:defRPr sz="3333"/>
            </a:lvl1pPr>
            <a:lvl2pPr>
              <a:defRPr sz="2933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5E475F64-8286-0E40-A313-272BA9BEEA35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AAE098C-C837-6546-9204-D16583452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773090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23732" y="1287529"/>
            <a:ext cx="4861169" cy="63976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1"/>
            </a:lvl1pPr>
            <a:lvl2pPr marL="544230" indent="0">
              <a:buNone/>
              <a:defRPr sz="2400" b="1"/>
            </a:lvl2pPr>
            <a:lvl3pPr marL="1088462" indent="0">
              <a:buNone/>
              <a:defRPr sz="2133" b="1"/>
            </a:lvl3pPr>
            <a:lvl4pPr marL="1632693" indent="0">
              <a:buNone/>
              <a:defRPr sz="1867" b="1"/>
            </a:lvl4pPr>
            <a:lvl5pPr marL="2176923" indent="0">
              <a:buNone/>
              <a:defRPr sz="1867" b="1"/>
            </a:lvl5pPr>
            <a:lvl6pPr marL="2721155" indent="0">
              <a:buNone/>
              <a:defRPr sz="1867" b="1"/>
            </a:lvl6pPr>
            <a:lvl7pPr marL="3265385" indent="0">
              <a:buNone/>
              <a:defRPr sz="1867" b="1"/>
            </a:lvl7pPr>
            <a:lvl8pPr marL="3809617" indent="0">
              <a:buNone/>
              <a:defRPr sz="1867" b="1"/>
            </a:lvl8pPr>
            <a:lvl9pPr marL="4353847" indent="0">
              <a:buNone/>
              <a:defRPr sz="1867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23732" y="2174874"/>
            <a:ext cx="4861169" cy="419762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67940" y="1287529"/>
            <a:ext cx="4861169" cy="63976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1"/>
            </a:lvl1pPr>
            <a:lvl2pPr marL="544230" indent="0">
              <a:buNone/>
              <a:defRPr sz="2400" b="1"/>
            </a:lvl2pPr>
            <a:lvl3pPr marL="1088462" indent="0">
              <a:buNone/>
              <a:defRPr sz="2133" b="1"/>
            </a:lvl3pPr>
            <a:lvl4pPr marL="1632693" indent="0">
              <a:buNone/>
              <a:defRPr sz="1867" b="1"/>
            </a:lvl4pPr>
            <a:lvl5pPr marL="2176923" indent="0">
              <a:buNone/>
              <a:defRPr sz="1867" b="1"/>
            </a:lvl5pPr>
            <a:lvl6pPr marL="2721155" indent="0">
              <a:buNone/>
              <a:defRPr sz="1867" b="1"/>
            </a:lvl6pPr>
            <a:lvl7pPr marL="3265385" indent="0">
              <a:buNone/>
              <a:defRPr sz="1867" b="1"/>
            </a:lvl7pPr>
            <a:lvl8pPr marL="3809617" indent="0">
              <a:buNone/>
              <a:defRPr sz="1867" b="1"/>
            </a:lvl8pPr>
            <a:lvl9pPr marL="4353847" indent="0">
              <a:buNone/>
              <a:defRPr sz="1867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67940" y="2174874"/>
            <a:ext cx="4861169" cy="419762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80017C01-F5D3-0C4B-96C1-02E8C25A1523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BD6C87E-15FC-684D-A674-9760B0F78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1957447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99" b="7799"/>
          <a:stretch>
            <a:fillRect/>
          </a:stretch>
        </p:blipFill>
        <p:spPr>
          <a:xfrm>
            <a:off x="3964" y="2"/>
            <a:ext cx="12192000" cy="685800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84BFC3-186A-F945-8A78-BF307BD8ED95}"/>
              </a:ext>
            </a:extLst>
          </p:cNvPr>
          <p:cNvSpPr/>
          <p:nvPr/>
        </p:nvSpPr>
        <p:spPr>
          <a:xfrm>
            <a:off x="5285" y="2"/>
            <a:ext cx="12192000" cy="6858001"/>
          </a:xfrm>
          <a:prstGeom prst="rect">
            <a:avLst/>
          </a:prstGeom>
          <a:gradFill flip="none" rotWithShape="1">
            <a:gsLst>
              <a:gs pos="64000">
                <a:schemeClr val="tx1">
                  <a:alpha val="0"/>
                </a:schemeClr>
              </a:gs>
              <a:gs pos="100000">
                <a:schemeClr val="tx1">
                  <a:alpha val="71066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/>
        </p:nvCxnSpPr>
        <p:spPr>
          <a:xfrm>
            <a:off x="1323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/>
        </p:nvCxnSpPr>
        <p:spPr>
          <a:xfrm flipH="1">
            <a:off x="10139913" y="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2">
            <a:extLst>
              <a:ext uri="{FF2B5EF4-FFF2-40B4-BE49-F238E27FC236}">
                <a16:creationId xmlns:a16="http://schemas.microsoft.com/office/drawing/2014/main" id="{EE264EAB-C9B4-1747-80B1-78D34D482A06}"/>
              </a:ext>
            </a:extLst>
          </p:cNvPr>
          <p:cNvSpPr txBox="1"/>
          <p:nvPr/>
        </p:nvSpPr>
        <p:spPr>
          <a:xfrm>
            <a:off x="10139915" y="437253"/>
            <a:ext cx="1741461" cy="30795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rgbClr val="3C3C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83517C-69A2-3E42-ABC0-4D7C505A3DAE}" type="datetime1">
              <a:rPr lang="fi-FI" sz="1200" smtClean="0">
                <a:solidFill>
                  <a:schemeClr val="bg1"/>
                </a:solidFill>
              </a:rPr>
              <a:pPr algn="ctr"/>
              <a:t>9.2.2026</a:t>
            </a:fld>
            <a:endParaRPr lang="fi-FI" sz="12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/>
        </p:nvCxnSpPr>
        <p:spPr>
          <a:xfrm>
            <a:off x="1323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/>
        </p:nvCxnSpPr>
        <p:spPr>
          <a:xfrm>
            <a:off x="-1320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7" y="881477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17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EA1E2E7-FCB5-CD52-3DB6-90AB95582B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5423" y="4644730"/>
            <a:ext cx="1431655" cy="18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99" b="7799"/>
          <a:stretch>
            <a:fillRect/>
          </a:stretch>
        </p:blipFill>
        <p:spPr>
          <a:xfrm>
            <a:off x="0" y="2"/>
            <a:ext cx="12192000" cy="68580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/>
        </p:nvCxnSpPr>
        <p:spPr>
          <a:xfrm>
            <a:off x="1323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/>
        </p:nvCxnSpPr>
        <p:spPr>
          <a:xfrm flipH="1">
            <a:off x="10139913" y="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2">
            <a:extLst>
              <a:ext uri="{FF2B5EF4-FFF2-40B4-BE49-F238E27FC236}">
                <a16:creationId xmlns:a16="http://schemas.microsoft.com/office/drawing/2014/main" id="{EE264EAB-C9B4-1747-80B1-78D34D482A06}"/>
              </a:ext>
            </a:extLst>
          </p:cNvPr>
          <p:cNvSpPr txBox="1"/>
          <p:nvPr/>
        </p:nvSpPr>
        <p:spPr>
          <a:xfrm>
            <a:off x="10139915" y="437253"/>
            <a:ext cx="1741461" cy="30795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rgbClr val="3C3C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83517C-69A2-3E42-ABC0-4D7C505A3DAE}" type="datetime1">
              <a:rPr lang="fi-FI" sz="1200" smtClean="0">
                <a:solidFill>
                  <a:schemeClr val="bg1"/>
                </a:solidFill>
              </a:rPr>
              <a:pPr algn="ctr"/>
              <a:t>9.2.2026</a:t>
            </a:fld>
            <a:endParaRPr lang="fi-FI" sz="12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/>
        </p:nvCxnSpPr>
        <p:spPr>
          <a:xfrm>
            <a:off x="1323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/>
        </p:nvCxnSpPr>
        <p:spPr>
          <a:xfrm>
            <a:off x="-1320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7" y="881477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17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DC2DF17-E760-299E-D646-7D1F4D65DE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5423" y="4644730"/>
            <a:ext cx="1431655" cy="18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70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83" b="5315"/>
          <a:stretch>
            <a:fillRect/>
          </a:stretch>
        </p:blipFill>
        <p:spPr>
          <a:xfrm>
            <a:off x="0" y="2"/>
            <a:ext cx="12192000" cy="68580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CB9AECA-8373-714F-BA3A-0F8D6F0BC171}"/>
              </a:ext>
            </a:extLst>
          </p:cNvPr>
          <p:cNvSpPr/>
          <p:nvPr/>
        </p:nvSpPr>
        <p:spPr>
          <a:xfrm>
            <a:off x="-3964" y="-1"/>
            <a:ext cx="12192000" cy="6858001"/>
          </a:xfrm>
          <a:prstGeom prst="rect">
            <a:avLst/>
          </a:prstGeom>
          <a:gradFill flip="none" rotWithShape="1">
            <a:gsLst>
              <a:gs pos="64000">
                <a:schemeClr val="tx1">
                  <a:alpha val="0"/>
                </a:schemeClr>
              </a:gs>
              <a:gs pos="100000">
                <a:schemeClr val="tx1">
                  <a:alpha val="71066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/>
        </p:nvCxnSpPr>
        <p:spPr>
          <a:xfrm>
            <a:off x="1323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/>
        </p:nvCxnSpPr>
        <p:spPr>
          <a:xfrm flipH="1">
            <a:off x="10139913" y="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2">
            <a:extLst>
              <a:ext uri="{FF2B5EF4-FFF2-40B4-BE49-F238E27FC236}">
                <a16:creationId xmlns:a16="http://schemas.microsoft.com/office/drawing/2014/main" id="{EE264EAB-C9B4-1747-80B1-78D34D482A06}"/>
              </a:ext>
            </a:extLst>
          </p:cNvPr>
          <p:cNvSpPr txBox="1"/>
          <p:nvPr/>
        </p:nvSpPr>
        <p:spPr>
          <a:xfrm>
            <a:off x="10139915" y="437253"/>
            <a:ext cx="1741461" cy="30795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rgbClr val="3C3C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83517C-69A2-3E42-ABC0-4D7C505A3DAE}" type="datetime1">
              <a:rPr lang="fi-FI" sz="1200" smtClean="0">
                <a:solidFill>
                  <a:schemeClr val="bg1"/>
                </a:solidFill>
              </a:rPr>
              <a:pPr algn="ctr"/>
              <a:t>9.2.2026</a:t>
            </a:fld>
            <a:endParaRPr lang="fi-FI" sz="12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/>
        </p:nvCxnSpPr>
        <p:spPr>
          <a:xfrm>
            <a:off x="1323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/>
        </p:nvCxnSpPr>
        <p:spPr>
          <a:xfrm>
            <a:off x="-1320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7" y="881477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17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A95D7C3-C365-BC16-6A2C-08B0154C9C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5423" y="4644730"/>
            <a:ext cx="1431655" cy="18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0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99" b="7799"/>
          <a:stretch>
            <a:fillRect/>
          </a:stretch>
        </p:blipFill>
        <p:spPr>
          <a:xfrm>
            <a:off x="-4" y="2"/>
            <a:ext cx="12192000" cy="68580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8D5AC8B-0A1A-5446-B2F5-0273FF1D4D4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64000">
                <a:schemeClr val="tx1">
                  <a:alpha val="0"/>
                </a:schemeClr>
              </a:gs>
              <a:gs pos="100000">
                <a:schemeClr val="tx1">
                  <a:alpha val="71066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/>
        </p:nvCxnSpPr>
        <p:spPr>
          <a:xfrm>
            <a:off x="1323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/>
        </p:nvCxnSpPr>
        <p:spPr>
          <a:xfrm flipH="1">
            <a:off x="10139913" y="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2">
            <a:extLst>
              <a:ext uri="{FF2B5EF4-FFF2-40B4-BE49-F238E27FC236}">
                <a16:creationId xmlns:a16="http://schemas.microsoft.com/office/drawing/2014/main" id="{EE264EAB-C9B4-1747-80B1-78D34D482A06}"/>
              </a:ext>
            </a:extLst>
          </p:cNvPr>
          <p:cNvSpPr txBox="1"/>
          <p:nvPr/>
        </p:nvSpPr>
        <p:spPr>
          <a:xfrm>
            <a:off x="10139915" y="437253"/>
            <a:ext cx="1741461" cy="30795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rgbClr val="3C3C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83517C-69A2-3E42-ABC0-4D7C505A3DAE}" type="datetime1">
              <a:rPr lang="fi-FI" sz="1200" smtClean="0">
                <a:solidFill>
                  <a:schemeClr val="bg1"/>
                </a:solidFill>
              </a:rPr>
              <a:pPr algn="ctr"/>
              <a:t>9.2.2026</a:t>
            </a:fld>
            <a:endParaRPr lang="fi-FI" sz="12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/>
        </p:nvCxnSpPr>
        <p:spPr>
          <a:xfrm>
            <a:off x="1323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/>
        </p:nvCxnSpPr>
        <p:spPr>
          <a:xfrm>
            <a:off x="-1320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7" y="881477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17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60335DA-D43A-3431-1196-62EE48E7A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5423" y="4644730"/>
            <a:ext cx="1431655" cy="18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09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isält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Päivämäärän paikkamerkki 2">
            <a:extLst>
              <a:ext uri="{FF2B5EF4-FFF2-40B4-BE49-F238E27FC236}">
                <a16:creationId xmlns:a16="http://schemas.microsoft.com/office/drawing/2014/main" id="{A6B1B9FD-6796-884F-A65C-4381E8C3C5B1}"/>
              </a:ext>
            </a:extLst>
          </p:cNvPr>
          <p:cNvSpPr txBox="1"/>
          <p:nvPr/>
        </p:nvSpPr>
        <p:spPr>
          <a:xfrm rot="5400000">
            <a:off x="11630171" y="6177348"/>
            <a:ext cx="814356" cy="30930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83517C-69A2-3E42-ABC0-4D7C505A3DAE}" type="datetime1">
              <a:rPr lang="fi-FI" sz="933" smtClean="0"/>
              <a:t>9.2.2026</a:t>
            </a:fld>
            <a:endParaRPr lang="fi-FI" sz="933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76A848-E0F2-B048-B7A6-BA4A1C67B463}"/>
              </a:ext>
            </a:extLst>
          </p:cNvPr>
          <p:cNvGrpSpPr/>
          <p:nvPr/>
        </p:nvGrpSpPr>
        <p:grpSpPr>
          <a:xfrm>
            <a:off x="9892679" y="869908"/>
            <a:ext cx="276509" cy="379656"/>
            <a:chOff x="358159" y="1091845"/>
            <a:chExt cx="448038" cy="61517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98373D-5F7A-1F4C-B17E-1058D3B86188}"/>
                </a:ext>
              </a:extLst>
            </p:cNvPr>
            <p:cNvSpPr/>
            <p:nvPr/>
          </p:nvSpPr>
          <p:spPr>
            <a:xfrm>
              <a:off x="358159" y="1176314"/>
              <a:ext cx="448038" cy="44803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6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BEB0E9-BFD7-E04E-9DAD-C3B12E9B4B8D}"/>
                </a:ext>
              </a:extLst>
            </p:cNvPr>
            <p:cNvSpPr txBox="1"/>
            <p:nvPr/>
          </p:nvSpPr>
          <p:spPr>
            <a:xfrm>
              <a:off x="358159" y="1091845"/>
              <a:ext cx="448038" cy="61517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1625478">
                <a:spcBef>
                  <a:spcPts val="400"/>
                </a:spcBef>
                <a:buClr>
                  <a:srgbClr val="F49600"/>
                </a:buClr>
              </a:pPr>
              <a:r>
                <a:rPr lang="fi-FI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85CE5B-3E69-DB42-8B1C-7C1A593309CA}"/>
              </a:ext>
            </a:extLst>
          </p:cNvPr>
          <p:cNvCxnSpPr/>
          <p:nvPr/>
        </p:nvCxnSpPr>
        <p:spPr>
          <a:xfrm flipH="1">
            <a:off x="9705427" y="694059"/>
            <a:ext cx="0" cy="616330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6424A-6889-E44C-8F7C-587F5CE533CC}"/>
              </a:ext>
            </a:extLst>
          </p:cNvPr>
          <p:cNvCxnSpPr/>
          <p:nvPr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BB49E4-0851-EF45-AD05-3139BB0D261C}"/>
              </a:ext>
            </a:extLst>
          </p:cNvPr>
          <p:cNvCxnSpPr/>
          <p:nvPr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65F4DF-D46F-BB40-9F2B-5DB009159102}"/>
              </a:ext>
            </a:extLst>
          </p:cNvPr>
          <p:cNvCxnSpPr/>
          <p:nvPr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D1BEF5-3BC3-0441-8C61-21931BD0639F}"/>
              </a:ext>
            </a:extLst>
          </p:cNvPr>
          <p:cNvCxnSpPr/>
          <p:nvPr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84746B-F5E6-B544-B8F2-342A4773CC4E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36FA9B1-075F-B045-ABF2-292350443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2047" y="112265"/>
            <a:ext cx="521119" cy="477479"/>
          </a:xfrm>
          <a:prstGeom prst="rect">
            <a:avLst/>
          </a:prstGeom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4CF0910C-867D-9C4E-A183-C020DD8DBA3E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932026" y="865797"/>
            <a:ext cx="8640233" cy="4184651"/>
          </a:xfrm>
        </p:spPr>
        <p:txBody>
          <a:bodyPr/>
          <a:lstStyle/>
          <a:p>
            <a:r>
              <a:rPr lang="fi-FI"/>
              <a:t>Lisää taulukko napsauttamalla kuvaketta</a:t>
            </a:r>
            <a:endParaRPr lang="en-FI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2A67E0F-CF5E-DE41-AE3E-294D98F422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9676" y="1902291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1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E8D40CEF-F716-D542-A8EC-B3F66FABB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9676" y="3338258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1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CBD04488-6D6D-DC4C-99E9-A5459C4BF7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9676" y="4774225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1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2713C1-C33D-8642-9F14-BA92790B6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76267" y="865799"/>
            <a:ext cx="1600511" cy="399143"/>
          </a:xfrm>
        </p:spPr>
        <p:txBody>
          <a:bodyPr anchor="ctr">
            <a:no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>
              <a:defRPr sz="1467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0" name="Dian numeron paikkamerkki 5">
            <a:extLst>
              <a:ext uri="{FF2B5EF4-FFF2-40B4-BE49-F238E27FC236}">
                <a16:creationId xmlns:a16="http://schemas.microsoft.com/office/drawing/2014/main" id="{EE2E2915-83D4-C740-83AE-178984F24F7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5D181C43-9647-FF48-815C-56602C216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4766969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isält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Päivämäärän paikkamerkki 2">
            <a:extLst>
              <a:ext uri="{FF2B5EF4-FFF2-40B4-BE49-F238E27FC236}">
                <a16:creationId xmlns:a16="http://schemas.microsoft.com/office/drawing/2014/main" id="{A6B1B9FD-6796-884F-A65C-4381E8C3C5B1}"/>
              </a:ext>
            </a:extLst>
          </p:cNvPr>
          <p:cNvSpPr txBox="1"/>
          <p:nvPr/>
        </p:nvSpPr>
        <p:spPr>
          <a:xfrm rot="5400000">
            <a:off x="11630171" y="6177348"/>
            <a:ext cx="814356" cy="30930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83517C-69A2-3E42-ABC0-4D7C505A3DAE}" type="datetime1">
              <a:rPr lang="fi-FI" sz="933" smtClean="0"/>
              <a:t>9.2.2026</a:t>
            </a:fld>
            <a:endParaRPr lang="fi-FI" sz="933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76A848-E0F2-B048-B7A6-BA4A1C67B463}"/>
              </a:ext>
            </a:extLst>
          </p:cNvPr>
          <p:cNvGrpSpPr/>
          <p:nvPr/>
        </p:nvGrpSpPr>
        <p:grpSpPr>
          <a:xfrm>
            <a:off x="9892679" y="869908"/>
            <a:ext cx="276509" cy="379656"/>
            <a:chOff x="358159" y="1091845"/>
            <a:chExt cx="448038" cy="61517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98373D-5F7A-1F4C-B17E-1058D3B86188}"/>
                </a:ext>
              </a:extLst>
            </p:cNvPr>
            <p:cNvSpPr/>
            <p:nvPr/>
          </p:nvSpPr>
          <p:spPr>
            <a:xfrm>
              <a:off x="358159" y="1176314"/>
              <a:ext cx="448038" cy="44803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6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BEB0E9-BFD7-E04E-9DAD-C3B12E9B4B8D}"/>
                </a:ext>
              </a:extLst>
            </p:cNvPr>
            <p:cNvSpPr txBox="1"/>
            <p:nvPr/>
          </p:nvSpPr>
          <p:spPr>
            <a:xfrm>
              <a:off x="358159" y="1091845"/>
              <a:ext cx="448038" cy="61517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1625478">
                <a:spcBef>
                  <a:spcPts val="400"/>
                </a:spcBef>
                <a:buClr>
                  <a:srgbClr val="F49600"/>
                </a:buClr>
              </a:pPr>
              <a:r>
                <a:rPr lang="fi-FI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85CE5B-3E69-DB42-8B1C-7C1A593309CA}"/>
              </a:ext>
            </a:extLst>
          </p:cNvPr>
          <p:cNvCxnSpPr/>
          <p:nvPr/>
        </p:nvCxnSpPr>
        <p:spPr>
          <a:xfrm flipH="1">
            <a:off x="9705427" y="694059"/>
            <a:ext cx="0" cy="616330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6424A-6889-E44C-8F7C-587F5CE533CC}"/>
              </a:ext>
            </a:extLst>
          </p:cNvPr>
          <p:cNvCxnSpPr/>
          <p:nvPr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BB49E4-0851-EF45-AD05-3139BB0D261C}"/>
              </a:ext>
            </a:extLst>
          </p:cNvPr>
          <p:cNvCxnSpPr/>
          <p:nvPr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65F4DF-D46F-BB40-9F2B-5DB009159102}"/>
              </a:ext>
            </a:extLst>
          </p:cNvPr>
          <p:cNvCxnSpPr/>
          <p:nvPr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D1BEF5-3BC3-0441-8C61-21931BD0639F}"/>
              </a:ext>
            </a:extLst>
          </p:cNvPr>
          <p:cNvCxnSpPr/>
          <p:nvPr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84746B-F5E6-B544-B8F2-342A4773CC4E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36FA9B1-075F-B045-ABF2-292350443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2047" y="112265"/>
            <a:ext cx="521119" cy="477479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2A67E0F-CF5E-DE41-AE3E-294D98F422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9676" y="1902291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1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E8D40CEF-F716-D542-A8EC-B3F66FABB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9676" y="3338258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1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CBD04488-6D6D-DC4C-99E9-A5459C4BF7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9676" y="4774225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1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2713C1-C33D-8642-9F14-BA92790B6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76267" y="865799"/>
            <a:ext cx="1600511" cy="399143"/>
          </a:xfrm>
        </p:spPr>
        <p:txBody>
          <a:bodyPr anchor="ctr">
            <a:no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>
              <a:defRPr sz="1467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7C4978-F54E-5D4F-858C-7299C48CD04C}"/>
              </a:ext>
            </a:extLst>
          </p:cNvPr>
          <p:cNvGrpSpPr/>
          <p:nvPr/>
        </p:nvGrpSpPr>
        <p:grpSpPr>
          <a:xfrm>
            <a:off x="3726897" y="694060"/>
            <a:ext cx="2989264" cy="6163941"/>
            <a:chOff x="2795173" y="139700"/>
            <a:chExt cx="2241948" cy="51435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3372133-F71D-144C-8562-1DADB1024EFF}"/>
                </a:ext>
              </a:extLst>
            </p:cNvPr>
            <p:cNvCxnSpPr/>
            <p:nvPr/>
          </p:nvCxnSpPr>
          <p:spPr>
            <a:xfrm flipH="1">
              <a:off x="2795173" y="139700"/>
              <a:ext cx="0" cy="51435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E4D60F7-7994-2D4D-B33D-661F651D50FC}"/>
                </a:ext>
              </a:extLst>
            </p:cNvPr>
            <p:cNvCxnSpPr/>
            <p:nvPr/>
          </p:nvCxnSpPr>
          <p:spPr>
            <a:xfrm flipH="1">
              <a:off x="5037121" y="139700"/>
              <a:ext cx="0" cy="51435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C41AF3-BCFD-B14A-BEE2-AFF2DFFB3962}"/>
              </a:ext>
            </a:extLst>
          </p:cNvPr>
          <p:cNvCxnSpPr/>
          <p:nvPr/>
        </p:nvCxnSpPr>
        <p:spPr>
          <a:xfrm>
            <a:off x="-9" y="3775063"/>
            <a:ext cx="9705436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61ED1-A5D2-4C41-A686-A52C231539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3732" y="884307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BBF182-430E-9D4D-9878-4B19C62B17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8956" y="2050238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2B76AF6-30EC-074F-900E-303B667642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07671" y="886760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988365E-0848-6D4F-BAA4-63E7CF57A9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02896" y="2052692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F56E9F1C-A59A-0D46-8CD3-AD8882FFF3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8188" y="891843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DFCB626B-F7F3-DF4B-8B0B-4F3E4A5F8C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3412" y="2057774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65389EEF-128D-7D45-8A8E-34572C6FA9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956" y="3960456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583672C4-A941-EA4C-BD61-EE14EDEE53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183" y="5126388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6C6D46C-6F4B-E54A-930D-0F0133D880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2895" y="3962909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49F44BCD-C13D-3B44-8531-1C71FBD459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98120" y="5128841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4EEC95A-44CA-404D-968F-CF2CE59394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03412" y="3967992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FA0C7C3-1701-764D-9778-660C44BCCB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98639" y="5133924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0" name="Dian numeron paikkamerkki 5">
            <a:extLst>
              <a:ext uri="{FF2B5EF4-FFF2-40B4-BE49-F238E27FC236}">
                <a16:creationId xmlns:a16="http://schemas.microsoft.com/office/drawing/2014/main" id="{09E1EBBC-ED7B-054E-B64A-3DE4F28499D2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07733D0E-8AB5-5943-BEC3-2C62BB281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56209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tkimuksen toteu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5B0E4911-7427-7148-BF98-1A1C76C707A1}"/>
              </a:ext>
            </a:extLst>
          </p:cNvPr>
          <p:cNvSpPr txBox="1"/>
          <p:nvPr/>
        </p:nvSpPr>
        <p:spPr>
          <a:xfrm rot="5400000">
            <a:off x="10616472" y="5163650"/>
            <a:ext cx="2844800" cy="30625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D1B0BA-DFBC-D641-B9D5-1AD4C7CF57BF}"/>
              </a:ext>
            </a:extLst>
          </p:cNvPr>
          <p:cNvCxnSpPr/>
          <p:nvPr/>
        </p:nvCxnSpPr>
        <p:spPr>
          <a:xfrm>
            <a:off x="9519297" y="2311243"/>
            <a:ext cx="782592" cy="0"/>
          </a:xfrm>
          <a:prstGeom prst="line">
            <a:avLst/>
          </a:prstGeom>
          <a:ln w="1270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E96BD5-CF0D-A543-AB49-B2139A406F66}"/>
              </a:ext>
            </a:extLst>
          </p:cNvPr>
          <p:cNvCxnSpPr/>
          <p:nvPr/>
        </p:nvCxnSpPr>
        <p:spPr>
          <a:xfrm flipH="1">
            <a:off x="7916796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68E081C-32F7-A34F-A722-82DD9CD187D7}"/>
              </a:ext>
            </a:extLst>
          </p:cNvPr>
          <p:cNvCxnSpPr/>
          <p:nvPr/>
        </p:nvCxnSpPr>
        <p:spPr>
          <a:xfrm flipH="1">
            <a:off x="3950893" y="3650520"/>
            <a:ext cx="0" cy="320748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3345BD-4382-524D-9BFE-C98D4A964590}"/>
              </a:ext>
            </a:extLst>
          </p:cNvPr>
          <p:cNvCxnSpPr/>
          <p:nvPr/>
        </p:nvCxnSpPr>
        <p:spPr>
          <a:xfrm>
            <a:off x="-9" y="3650520"/>
            <a:ext cx="11882709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4127" y="1247168"/>
            <a:ext cx="6326167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00434-E18F-624A-B6B0-C68F0852E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9049" y="1822197"/>
            <a:ext cx="6331247" cy="13987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33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7B9CB9D-A50C-D64A-B80B-0CB8C8DF5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4127" y="4190041"/>
            <a:ext cx="2386815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D75FB47-EC9C-2844-9137-D8EFDC4AA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049" y="4765071"/>
            <a:ext cx="2388731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28DC7720-A0C2-9C4A-99B4-3742B35C5C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31" y="4182025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2D97073D-2708-8042-BB4E-8301CB74E8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2154" y="4757055"/>
            <a:ext cx="3128137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35926738-FD72-5548-8B77-0CCF67EB7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3767" y="4205784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0F3C2483-2294-544D-8BED-8DBC2CB3E0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6221" y="4765071"/>
            <a:ext cx="3128137" cy="839008"/>
          </a:xfrm>
        </p:spPr>
        <p:txBody>
          <a:bodyPr>
            <a:noAutofit/>
          </a:bodyPr>
          <a:lstStyle>
            <a:lvl1pPr marL="0" indent="0">
              <a:buNone/>
              <a:defRPr sz="5867" b="1"/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B9CE4D4E-AFD1-0D42-BCA6-4332EE5F25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25007" y="1253921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6A8027BA-A0E9-9C42-B34B-A678CF5853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6221" y="5618668"/>
            <a:ext cx="3128137" cy="8336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fi-FI"/>
              <a:t>Muokkaa tekstin napsauttamalla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80C277C3-3B32-8847-B62E-6C98D805E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1931" y="1952153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A976B6C1-C44E-2C42-8095-F2824C521F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29758" y="1962329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BB973D7F-35D5-9F4A-8073-77E7FD57D3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1931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D1EA366F-B117-EA46-B1B4-3976DF18D4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29758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60AF75FD-2F4E-6845-B285-9E626EA386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92155" y="2383660"/>
            <a:ext cx="1018956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067" b="0"/>
            </a:lvl1pPr>
          </a:lstStyle>
          <a:p>
            <a:pPr lvl="0"/>
            <a:r>
              <a:rPr lang="en-GB" err="1"/>
              <a:t>pvm</a:t>
            </a:r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030973-210B-E011-33CC-10102BE1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838139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-4" y="1"/>
            <a:ext cx="12192000" cy="68580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8D5AC8B-0A1A-5446-B2F5-0273FF1D4D45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64000">
                <a:schemeClr val="tx1">
                  <a:alpha val="0"/>
                </a:schemeClr>
              </a:gs>
              <a:gs pos="100000">
                <a:schemeClr val="tx1">
                  <a:alpha val="71066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 userDrawn="1"/>
        </p:nvCxnSpPr>
        <p:spPr>
          <a:xfrm>
            <a:off x="1322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 userDrawn="1"/>
        </p:nvCxnSpPr>
        <p:spPr>
          <a:xfrm flipH="1">
            <a:off x="10139913" y="-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2">
            <a:extLst>
              <a:ext uri="{FF2B5EF4-FFF2-40B4-BE49-F238E27FC236}">
                <a16:creationId xmlns:a16="http://schemas.microsoft.com/office/drawing/2014/main" id="{EE264EAB-C9B4-1747-80B1-78D34D482A06}"/>
              </a:ext>
            </a:extLst>
          </p:cNvPr>
          <p:cNvSpPr txBox="1"/>
          <p:nvPr userDrawn="1"/>
        </p:nvSpPr>
        <p:spPr>
          <a:xfrm>
            <a:off x="10139914" y="437251"/>
            <a:ext cx="1741461" cy="30795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rgbClr val="3C3C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83517C-69A2-3E42-ABC0-4D7C505A3DAE}" type="datetime1">
              <a:rPr lang="fi-FI" sz="1200" smtClean="0">
                <a:solidFill>
                  <a:schemeClr val="bg1"/>
                </a:solidFill>
              </a:rPr>
              <a:pPr algn="ctr"/>
              <a:t>9.2.2026</a:t>
            </a:fld>
            <a:endParaRPr lang="fi-FI" sz="12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 userDrawn="1"/>
        </p:nvCxnSpPr>
        <p:spPr>
          <a:xfrm>
            <a:off x="1322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 userDrawn="1"/>
        </p:nvCxnSpPr>
        <p:spPr>
          <a:xfrm>
            <a:off x="-1321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C05654E-C985-4217-8393-29C7E3D0D9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5423" y="4644730"/>
            <a:ext cx="1431655" cy="18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32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utkimuksen toteut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3345BD-4382-524D-9BFE-C98D4A964590}"/>
              </a:ext>
            </a:extLst>
          </p:cNvPr>
          <p:cNvCxnSpPr/>
          <p:nvPr/>
        </p:nvCxnSpPr>
        <p:spPr>
          <a:xfrm>
            <a:off x="4202933" y="3650520"/>
            <a:ext cx="7679769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9635" y="1229277"/>
            <a:ext cx="2318912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00434-E18F-624A-B6B0-C68F0852E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4683" y="1785009"/>
            <a:ext cx="2320773" cy="4671775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7B9CB9D-A50C-D64A-B80B-0CB8C8DF5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1236" y="1229277"/>
            <a:ext cx="2258293" cy="324447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D75FB47-EC9C-2844-9137-D8EFDC4AA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6157" y="1785010"/>
            <a:ext cx="2263371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6683C96-6195-584F-BCA5-8BDE6A4024EF}"/>
              </a:ext>
            </a:extLst>
          </p:cNvPr>
          <p:cNvCxnSpPr/>
          <p:nvPr/>
        </p:nvCxnSpPr>
        <p:spPr>
          <a:xfrm flipH="1">
            <a:off x="4202931" y="703769"/>
            <a:ext cx="0" cy="615423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0FAEB1-5BAD-5445-9782-FBC7644268AC}"/>
              </a:ext>
            </a:extLst>
          </p:cNvPr>
          <p:cNvCxnSpPr/>
          <p:nvPr/>
        </p:nvCxnSpPr>
        <p:spPr>
          <a:xfrm flipH="1">
            <a:off x="7668228" y="703769"/>
            <a:ext cx="0" cy="615423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BD342B26-C168-5A49-8A28-D338BD0B4787}"/>
              </a:ext>
            </a:extLst>
          </p:cNvPr>
          <p:cNvSpPr/>
          <p:nvPr/>
        </p:nvSpPr>
        <p:spPr>
          <a:xfrm>
            <a:off x="3873436" y="1031052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pic>
        <p:nvPicPr>
          <p:cNvPr id="58" name="Kuva 7">
            <a:extLst>
              <a:ext uri="{FF2B5EF4-FFF2-40B4-BE49-F238E27FC236}">
                <a16:creationId xmlns:a16="http://schemas.microsoft.com/office/drawing/2014/main" id="{A560B773-48CF-A14D-9B2D-FBFFA8492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467" y="1139083"/>
            <a:ext cx="450356" cy="450356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A998A5-D5AB-6944-9644-73E21E478C6E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03A02E28-26E1-1E47-98A8-B776E73516A2}"/>
              </a:ext>
            </a:extLst>
          </p:cNvPr>
          <p:cNvSpPr/>
          <p:nvPr/>
        </p:nvSpPr>
        <p:spPr>
          <a:xfrm>
            <a:off x="404932" y="1026976"/>
            <a:ext cx="668195" cy="668195"/>
          </a:xfrm>
          <a:prstGeom prst="ellipse">
            <a:avLst/>
          </a:prstGeom>
          <a:solidFill>
            <a:srgbClr val="FFD6A9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1FD9135-8185-6A42-9F1D-2786593A406D}"/>
              </a:ext>
            </a:extLst>
          </p:cNvPr>
          <p:cNvSpPr/>
          <p:nvPr/>
        </p:nvSpPr>
        <p:spPr>
          <a:xfrm>
            <a:off x="7331600" y="1028756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pic>
        <p:nvPicPr>
          <p:cNvPr id="63" name="Kuva 5">
            <a:extLst>
              <a:ext uri="{FF2B5EF4-FFF2-40B4-BE49-F238E27FC236}">
                <a16:creationId xmlns:a16="http://schemas.microsoft.com/office/drawing/2014/main" id="{DA71196C-05EA-F24F-A839-747698EE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0045" y="1215607"/>
            <a:ext cx="449523" cy="292712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F167FFC4-1E21-8A47-9D02-BECFE1D08EF2}"/>
              </a:ext>
            </a:extLst>
          </p:cNvPr>
          <p:cNvSpPr/>
          <p:nvPr/>
        </p:nvSpPr>
        <p:spPr>
          <a:xfrm>
            <a:off x="3866936" y="4002124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pic>
        <p:nvPicPr>
          <p:cNvPr id="65" name="Kuva 8">
            <a:extLst>
              <a:ext uri="{FF2B5EF4-FFF2-40B4-BE49-F238E27FC236}">
                <a16:creationId xmlns:a16="http://schemas.microsoft.com/office/drawing/2014/main" id="{A8F006FD-1691-7E4D-928A-D2D9ED0FC4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5293" y="4165329"/>
            <a:ext cx="329699" cy="340000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4D95FB5A-58AD-E74F-B7C6-2CA383A06CBC}"/>
              </a:ext>
            </a:extLst>
          </p:cNvPr>
          <p:cNvSpPr/>
          <p:nvPr/>
        </p:nvSpPr>
        <p:spPr>
          <a:xfrm>
            <a:off x="7345960" y="4002124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pic>
        <p:nvPicPr>
          <p:cNvPr id="67" name="Kuva 9">
            <a:extLst>
              <a:ext uri="{FF2B5EF4-FFF2-40B4-BE49-F238E27FC236}">
                <a16:creationId xmlns:a16="http://schemas.microsoft.com/office/drawing/2014/main" id="{1244A417-0343-F342-907C-F72D58EA10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1219" y="4169496"/>
            <a:ext cx="375896" cy="331673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711783E-CBF6-9B4A-BB80-28A11F6C38D4}"/>
              </a:ext>
            </a:extLst>
          </p:cNvPr>
          <p:cNvCxnSpPr/>
          <p:nvPr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Bullseye outline">
            <a:extLst>
              <a:ext uri="{FF2B5EF4-FFF2-40B4-BE49-F238E27FC236}">
                <a16:creationId xmlns:a16="http://schemas.microsoft.com/office/drawing/2014/main" id="{E7FEE0CC-300E-6041-BDDF-508924514E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9592" y="1077973"/>
            <a:ext cx="567651" cy="567651"/>
          </a:xfrm>
          <a:prstGeom prst="rect">
            <a:avLst/>
          </a:prstGeom>
        </p:spPr>
      </p:pic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228207EA-BFCF-CE41-BCC6-EBDC0D7BB3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2008" y="1229278"/>
            <a:ext cx="2224216" cy="324447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AA3D3CE-9C15-664C-B477-8DB61D6626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86931" y="1785010"/>
            <a:ext cx="2220020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DAA2E888-118D-5045-A25B-3557B95E6F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5488" y="4205784"/>
            <a:ext cx="2274041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8DF469CC-F643-2343-8EDC-9CD7DDBC115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70408" y="4761518"/>
            <a:ext cx="2274037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2035606E-FA98-C44A-94FD-E6D27FBAD8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71637" y="4205786"/>
            <a:ext cx="2224216" cy="324447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6" name="Text Placeholder 9">
            <a:extLst>
              <a:ext uri="{FF2B5EF4-FFF2-40B4-BE49-F238E27FC236}">
                <a16:creationId xmlns:a16="http://schemas.microsoft.com/office/drawing/2014/main" id="{E9FDF205-AE13-514A-8BDB-26B77CABAC8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66562" y="4761518"/>
            <a:ext cx="2220020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798504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99" b="7799"/>
          <a:stretch>
            <a:fillRect/>
          </a:stretch>
        </p:blipFill>
        <p:spPr>
          <a:xfrm>
            <a:off x="-4" y="2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9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17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047" y="112265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97020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99" b="7799"/>
          <a:stretch>
            <a:fillRect/>
          </a:stretch>
        </p:blipFill>
        <p:spPr>
          <a:xfrm>
            <a:off x="-4" y="2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9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17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047" y="112265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0234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99" b="7799"/>
          <a:stretch>
            <a:fillRect/>
          </a:stretch>
        </p:blipFill>
        <p:spPr>
          <a:xfrm>
            <a:off x="-4" y="2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9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17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047" y="112265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77764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99" b="7799"/>
          <a:stretch>
            <a:fillRect/>
          </a:stretch>
        </p:blipFill>
        <p:spPr>
          <a:xfrm>
            <a:off x="0" y="2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9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17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047" y="112265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3950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eskeiset huomi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9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5333" b="0">
                <a:solidFill>
                  <a:schemeClr val="tx1"/>
                </a:solidFill>
              </a:defRPr>
            </a:lvl1pPr>
            <a:lvl2pPr marL="544217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E6F32-5A55-FA47-8FCB-EBE8BC093038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tsikko 1">
            <a:extLst>
              <a:ext uri="{FF2B5EF4-FFF2-40B4-BE49-F238E27FC236}">
                <a16:creationId xmlns:a16="http://schemas.microsoft.com/office/drawing/2014/main" id="{06C991FC-96DF-1848-98F0-870001B4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1194635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eskeiset huomi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E6F32-5A55-FA47-8FCB-EBE8BC093038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tsikko 1">
            <a:extLst>
              <a:ext uri="{FF2B5EF4-FFF2-40B4-BE49-F238E27FC236}">
                <a16:creationId xmlns:a16="http://schemas.microsoft.com/office/drawing/2014/main" id="{06C991FC-96DF-1848-98F0-870001B4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BAE9E9-8EA5-C04F-842B-CE21ED5EBBBB}"/>
              </a:ext>
            </a:extLst>
          </p:cNvPr>
          <p:cNvSpPr txBox="1"/>
          <p:nvPr/>
        </p:nvSpPr>
        <p:spPr>
          <a:xfrm>
            <a:off x="930098" y="488361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0CEC8A-AF01-894B-B443-6F60AF914F63}"/>
              </a:ext>
            </a:extLst>
          </p:cNvPr>
          <p:cNvSpPr/>
          <p:nvPr/>
        </p:nvSpPr>
        <p:spPr>
          <a:xfrm rot="19825356">
            <a:off x="425933" y="1749104"/>
            <a:ext cx="4065723" cy="74001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A7E04F-12D7-AC48-9DAE-258D3081D738}"/>
              </a:ext>
            </a:extLst>
          </p:cNvPr>
          <p:cNvCxnSpPr/>
          <p:nvPr/>
        </p:nvCxnSpPr>
        <p:spPr>
          <a:xfrm flipV="1">
            <a:off x="737633" y="698903"/>
            <a:ext cx="3464040" cy="196910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0E58CA-A85C-A14A-8CA5-38C260923404}"/>
              </a:ext>
            </a:extLst>
          </p:cNvPr>
          <p:cNvCxnSpPr/>
          <p:nvPr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0D414ED-C496-BE4D-9E55-F5159CA370BB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5565832-8022-9146-B968-578726FE1A65}"/>
              </a:ext>
            </a:extLst>
          </p:cNvPr>
          <p:cNvSpPr txBox="1"/>
          <p:nvPr/>
        </p:nvSpPr>
        <p:spPr>
          <a:xfrm>
            <a:off x="4501969" y="488361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EE9D8E-824A-754D-9D3E-B867936B809C}"/>
              </a:ext>
            </a:extLst>
          </p:cNvPr>
          <p:cNvSpPr/>
          <p:nvPr/>
        </p:nvSpPr>
        <p:spPr>
          <a:xfrm rot="19825356">
            <a:off x="3924636" y="2063612"/>
            <a:ext cx="2839181" cy="578803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A25E9F-82D6-BA4E-A503-F2ADC8BBE1C3}"/>
              </a:ext>
            </a:extLst>
          </p:cNvPr>
          <p:cNvCxnSpPr/>
          <p:nvPr/>
        </p:nvCxnSpPr>
        <p:spPr>
          <a:xfrm flipV="1">
            <a:off x="4201675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93EB49-6608-234A-B114-58CF5A610073}"/>
              </a:ext>
            </a:extLst>
          </p:cNvPr>
          <p:cNvSpPr txBox="1"/>
          <p:nvPr/>
        </p:nvSpPr>
        <p:spPr>
          <a:xfrm>
            <a:off x="7966057" y="488361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6E9B7F-40D9-BA45-9E20-9324132A0697}"/>
              </a:ext>
            </a:extLst>
          </p:cNvPr>
          <p:cNvSpPr/>
          <p:nvPr/>
        </p:nvSpPr>
        <p:spPr>
          <a:xfrm rot="19825356">
            <a:off x="7398357" y="2077004"/>
            <a:ext cx="2793411" cy="62056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FCC0DF-530C-B845-AB7B-08C8A441D5F7}"/>
              </a:ext>
            </a:extLst>
          </p:cNvPr>
          <p:cNvCxnSpPr/>
          <p:nvPr/>
        </p:nvCxnSpPr>
        <p:spPr>
          <a:xfrm flipV="1">
            <a:off x="7665828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4525CC-A1AC-634E-A319-53D5F92F8BE3}"/>
              </a:ext>
            </a:extLst>
          </p:cNvPr>
          <p:cNvCxnSpPr/>
          <p:nvPr/>
        </p:nvCxnSpPr>
        <p:spPr>
          <a:xfrm flipH="1">
            <a:off x="7666369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38F8E2B-FF04-AB46-AB22-3821838ADC23}"/>
              </a:ext>
            </a:extLst>
          </p:cNvPr>
          <p:cNvCxnSpPr/>
          <p:nvPr/>
        </p:nvCxnSpPr>
        <p:spPr>
          <a:xfrm flipH="1">
            <a:off x="4202001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FE866-27D6-C74D-B757-04FA3DF7B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6818" y="2649096"/>
            <a:ext cx="2754569" cy="3812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133"/>
            </a:lvl1pPr>
            <a:lvl2pPr>
              <a:lnSpc>
                <a:spcPct val="100000"/>
              </a:lnSpc>
              <a:spcBef>
                <a:spcPts val="800"/>
              </a:spcBef>
              <a:defRPr sz="1133"/>
            </a:lvl2pPr>
            <a:lvl3pPr>
              <a:lnSpc>
                <a:spcPct val="100000"/>
              </a:lnSpc>
              <a:defRPr sz="933"/>
            </a:lvl3pPr>
            <a:lvl4pPr>
              <a:lnSpc>
                <a:spcPct val="100000"/>
              </a:lnSpc>
              <a:defRPr sz="667"/>
            </a:lvl4pPr>
            <a:lvl5pPr>
              <a:lnSpc>
                <a:spcPct val="100000"/>
              </a:lnSpc>
              <a:defRPr sz="6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4CF75F0-3D5D-5943-97CF-53D6836C50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6904" y="2668007"/>
            <a:ext cx="2754569" cy="3812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133"/>
            </a:lvl1pPr>
            <a:lvl2pPr>
              <a:lnSpc>
                <a:spcPct val="100000"/>
              </a:lnSpc>
              <a:spcBef>
                <a:spcPts val="800"/>
              </a:spcBef>
              <a:defRPr sz="1133"/>
            </a:lvl2pPr>
            <a:lvl3pPr>
              <a:lnSpc>
                <a:spcPct val="100000"/>
              </a:lnSpc>
              <a:defRPr sz="933"/>
            </a:lvl3pPr>
            <a:lvl4pPr>
              <a:lnSpc>
                <a:spcPct val="100000"/>
              </a:lnSpc>
              <a:defRPr sz="667"/>
            </a:lvl4pPr>
            <a:lvl5pPr>
              <a:lnSpc>
                <a:spcPct val="100000"/>
              </a:lnSpc>
              <a:defRPr sz="6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E92833B-21E3-5A4E-BB45-06129F6836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272" y="2668007"/>
            <a:ext cx="2754569" cy="3812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133"/>
            </a:lvl1pPr>
            <a:lvl2pPr>
              <a:lnSpc>
                <a:spcPct val="100000"/>
              </a:lnSpc>
              <a:spcBef>
                <a:spcPts val="800"/>
              </a:spcBef>
              <a:defRPr sz="1133"/>
            </a:lvl2pPr>
            <a:lvl3pPr>
              <a:lnSpc>
                <a:spcPct val="100000"/>
              </a:lnSpc>
              <a:defRPr sz="933"/>
            </a:lvl3pPr>
            <a:lvl4pPr>
              <a:lnSpc>
                <a:spcPct val="100000"/>
              </a:lnSpc>
              <a:defRPr sz="667"/>
            </a:lvl4pPr>
            <a:lvl5pPr>
              <a:lnSpc>
                <a:spcPct val="100000"/>
              </a:lnSpc>
              <a:defRPr sz="6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74793564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Keskeiset huomi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E6F32-5A55-FA47-8FCB-EBE8BC093038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tsikko 1">
            <a:extLst>
              <a:ext uri="{FF2B5EF4-FFF2-40B4-BE49-F238E27FC236}">
                <a16:creationId xmlns:a16="http://schemas.microsoft.com/office/drawing/2014/main" id="{06C991FC-96DF-1848-98F0-870001B4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BAE9E9-8EA5-C04F-842B-CE21ED5EBBBB}"/>
              </a:ext>
            </a:extLst>
          </p:cNvPr>
          <p:cNvSpPr txBox="1"/>
          <p:nvPr/>
        </p:nvSpPr>
        <p:spPr>
          <a:xfrm>
            <a:off x="930098" y="488361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0CEC8A-AF01-894B-B443-6F60AF914F63}"/>
              </a:ext>
            </a:extLst>
          </p:cNvPr>
          <p:cNvSpPr/>
          <p:nvPr/>
        </p:nvSpPr>
        <p:spPr>
          <a:xfrm rot="19825356">
            <a:off x="425933" y="1749104"/>
            <a:ext cx="4065723" cy="74001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A7E04F-12D7-AC48-9DAE-258D3081D738}"/>
              </a:ext>
            </a:extLst>
          </p:cNvPr>
          <p:cNvCxnSpPr/>
          <p:nvPr/>
        </p:nvCxnSpPr>
        <p:spPr>
          <a:xfrm flipV="1">
            <a:off x="737633" y="698903"/>
            <a:ext cx="3464040" cy="196910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0E58CA-A85C-A14A-8CA5-38C260923404}"/>
              </a:ext>
            </a:extLst>
          </p:cNvPr>
          <p:cNvCxnSpPr/>
          <p:nvPr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0D414ED-C496-BE4D-9E55-F5159CA370BB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5565832-8022-9146-B968-578726FE1A65}"/>
              </a:ext>
            </a:extLst>
          </p:cNvPr>
          <p:cNvSpPr txBox="1"/>
          <p:nvPr/>
        </p:nvSpPr>
        <p:spPr>
          <a:xfrm>
            <a:off x="4501969" y="488361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EE9D8E-824A-754D-9D3E-B867936B809C}"/>
              </a:ext>
            </a:extLst>
          </p:cNvPr>
          <p:cNvSpPr/>
          <p:nvPr/>
        </p:nvSpPr>
        <p:spPr>
          <a:xfrm rot="19825356">
            <a:off x="3924636" y="2063612"/>
            <a:ext cx="2839181" cy="578803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A25E9F-82D6-BA4E-A503-F2ADC8BBE1C3}"/>
              </a:ext>
            </a:extLst>
          </p:cNvPr>
          <p:cNvCxnSpPr/>
          <p:nvPr/>
        </p:nvCxnSpPr>
        <p:spPr>
          <a:xfrm flipV="1">
            <a:off x="4201675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93EB49-6608-234A-B114-58CF5A610073}"/>
              </a:ext>
            </a:extLst>
          </p:cNvPr>
          <p:cNvSpPr txBox="1"/>
          <p:nvPr/>
        </p:nvSpPr>
        <p:spPr>
          <a:xfrm>
            <a:off x="7966057" y="488361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6E9B7F-40D9-BA45-9E20-9324132A0697}"/>
              </a:ext>
            </a:extLst>
          </p:cNvPr>
          <p:cNvSpPr/>
          <p:nvPr/>
        </p:nvSpPr>
        <p:spPr>
          <a:xfrm rot="19825356">
            <a:off x="7398357" y="2077004"/>
            <a:ext cx="2793411" cy="62056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FCC0DF-530C-B845-AB7B-08C8A441D5F7}"/>
              </a:ext>
            </a:extLst>
          </p:cNvPr>
          <p:cNvCxnSpPr/>
          <p:nvPr/>
        </p:nvCxnSpPr>
        <p:spPr>
          <a:xfrm flipV="1">
            <a:off x="7665828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4525CC-A1AC-634E-A319-53D5F92F8BE3}"/>
              </a:ext>
            </a:extLst>
          </p:cNvPr>
          <p:cNvCxnSpPr/>
          <p:nvPr/>
        </p:nvCxnSpPr>
        <p:spPr>
          <a:xfrm flipH="1">
            <a:off x="7666369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38F8E2B-FF04-AB46-AB22-3821838ADC23}"/>
              </a:ext>
            </a:extLst>
          </p:cNvPr>
          <p:cNvCxnSpPr/>
          <p:nvPr/>
        </p:nvCxnSpPr>
        <p:spPr>
          <a:xfrm flipH="1">
            <a:off x="4202001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FE866-27D6-C74D-B757-04FA3DF7B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6818" y="2668005"/>
            <a:ext cx="2754569" cy="39345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4CF75F0-3D5D-5943-97CF-53D6836C50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6904" y="2668008"/>
            <a:ext cx="2754569" cy="39345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E92833B-21E3-5A4E-BB45-06129F6836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272" y="2668008"/>
            <a:ext cx="2754569" cy="39345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5688220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Keskeiset huomio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4525" y="713603"/>
            <a:ext cx="8775415" cy="2042044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667" b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A998A5-D5AB-6944-9644-73E21E478C6E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711783E-CBF6-9B4A-BB80-28A11F6C38D4}"/>
              </a:ext>
            </a:extLst>
          </p:cNvPr>
          <p:cNvCxnSpPr/>
          <p:nvPr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413958-372F-434C-AD38-8624FF27EC36}"/>
              </a:ext>
            </a:extLst>
          </p:cNvPr>
          <p:cNvCxnSpPr/>
          <p:nvPr/>
        </p:nvCxnSpPr>
        <p:spPr>
          <a:xfrm flipH="1">
            <a:off x="747624" y="2748844"/>
            <a:ext cx="10383115" cy="0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E4C7FA13-1C37-554C-93F4-5616A8498701}"/>
              </a:ext>
            </a:extLst>
          </p:cNvPr>
          <p:cNvSpPr/>
          <p:nvPr/>
        </p:nvSpPr>
        <p:spPr>
          <a:xfrm>
            <a:off x="403537" y="1387460"/>
            <a:ext cx="668195" cy="668195"/>
          </a:xfrm>
          <a:prstGeom prst="ellipse">
            <a:avLst/>
          </a:prstGeom>
          <a:solidFill>
            <a:srgbClr val="FFD6A9"/>
          </a:solidFill>
          <a:ln>
            <a:noFill/>
          </a:ln>
          <a:effectLst>
            <a:outerShdw blurRad="65992" sx="99628" sy="99628" algn="ctr" rotWithShape="0">
              <a:prstClr val="black">
                <a:alpha val="10408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3F9E7A-437B-3241-8B72-6C2D8827A7E4}"/>
              </a:ext>
            </a:extLst>
          </p:cNvPr>
          <p:cNvSpPr/>
          <p:nvPr/>
        </p:nvSpPr>
        <p:spPr>
          <a:xfrm>
            <a:off x="404841" y="3405748"/>
            <a:ext cx="668195" cy="6681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5992" sx="99628" sy="99628" algn="ctr" rotWithShape="0">
              <a:prstClr val="black">
                <a:alpha val="10408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DA58C7D-E3A8-8345-AAC9-3A1DE57E97D7}"/>
              </a:ext>
            </a:extLst>
          </p:cNvPr>
          <p:cNvSpPr/>
          <p:nvPr/>
        </p:nvSpPr>
        <p:spPr>
          <a:xfrm>
            <a:off x="384117" y="5480916"/>
            <a:ext cx="668195" cy="6681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5992" sx="99628" sy="99628" algn="ctr" rotWithShape="0">
              <a:prstClr val="black">
                <a:alpha val="10408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428A024-D14C-484E-879E-47D36DF7895D}"/>
              </a:ext>
            </a:extLst>
          </p:cNvPr>
          <p:cNvCxnSpPr/>
          <p:nvPr/>
        </p:nvCxnSpPr>
        <p:spPr>
          <a:xfrm flipH="1">
            <a:off x="761169" y="4803421"/>
            <a:ext cx="10383115" cy="0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1BCA949C-802A-6146-BA70-BCC8AAE7C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4524" y="2763556"/>
            <a:ext cx="8775411" cy="204666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667" b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65B98137-718E-C649-A6EA-6317C7241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525" y="4811332"/>
            <a:ext cx="8775411" cy="204666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667" b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062552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P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5B0E4911-7427-7148-BF98-1A1C76C707A1}"/>
              </a:ext>
            </a:extLst>
          </p:cNvPr>
          <p:cNvSpPr txBox="1"/>
          <p:nvPr/>
        </p:nvSpPr>
        <p:spPr>
          <a:xfrm rot="5400000">
            <a:off x="10616472" y="5163650"/>
            <a:ext cx="2844800" cy="30625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6F8F2A-9FC7-124C-AB0F-5F5DC3C96E11}"/>
              </a:ext>
            </a:extLst>
          </p:cNvPr>
          <p:cNvCxnSpPr/>
          <p:nvPr/>
        </p:nvCxnSpPr>
        <p:spPr>
          <a:xfrm flipH="1">
            <a:off x="7731509" y="1861561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4D2333-FB62-DF47-A3EB-0B9220FC6812}"/>
              </a:ext>
            </a:extLst>
          </p:cNvPr>
          <p:cNvCxnSpPr/>
          <p:nvPr/>
        </p:nvCxnSpPr>
        <p:spPr>
          <a:xfrm flipH="1">
            <a:off x="3578943" y="1861561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99DB7F-425E-8545-BD7C-CCEAF2CCA8D6}"/>
              </a:ext>
            </a:extLst>
          </p:cNvPr>
          <p:cNvCxnSpPr/>
          <p:nvPr/>
        </p:nvCxnSpPr>
        <p:spPr>
          <a:xfrm flipH="1">
            <a:off x="755882" y="1870388"/>
            <a:ext cx="11128143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5C51EE7-E66E-3141-A998-92216E6A13B7}"/>
              </a:ext>
            </a:extLst>
          </p:cNvPr>
          <p:cNvSpPr/>
          <p:nvPr/>
        </p:nvSpPr>
        <p:spPr>
          <a:xfrm rot="5400000">
            <a:off x="3465243" y="4900666"/>
            <a:ext cx="1591876" cy="5687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36DFF">
                  <a:alpha val="80000"/>
                </a:srgbClr>
              </a:gs>
              <a:gs pos="100000">
                <a:srgbClr val="FFD6A9"/>
              </a:gs>
            </a:gsLst>
            <a:lin ang="108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C04AA45-58ED-5549-A2D7-1236BB4AA203}"/>
              </a:ext>
            </a:extLst>
          </p:cNvPr>
          <p:cNvSpPr/>
          <p:nvPr/>
        </p:nvSpPr>
        <p:spPr>
          <a:xfrm rot="5400000">
            <a:off x="3456190" y="3853547"/>
            <a:ext cx="1610017" cy="5687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D9C">
                  <a:alpha val="79891"/>
                </a:srgbClr>
              </a:gs>
              <a:gs pos="100000">
                <a:srgbClr val="FFD6A9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C4054B-8ABE-1E49-847F-513B9368CE2F}"/>
              </a:ext>
            </a:extLst>
          </p:cNvPr>
          <p:cNvGrpSpPr/>
          <p:nvPr/>
        </p:nvGrpSpPr>
        <p:grpSpPr>
          <a:xfrm>
            <a:off x="3976371" y="4375021"/>
            <a:ext cx="568717" cy="563815"/>
            <a:chOff x="365831" y="3031499"/>
            <a:chExt cx="413407" cy="409843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2" name="Ellipsi 18">
              <a:extLst>
                <a:ext uri="{FF2B5EF4-FFF2-40B4-BE49-F238E27FC236}">
                  <a16:creationId xmlns:a16="http://schemas.microsoft.com/office/drawing/2014/main" id="{43F3717E-186C-7248-BBD1-F6CD851817C5}"/>
                </a:ext>
              </a:extLst>
            </p:cNvPr>
            <p:cNvSpPr/>
            <p:nvPr/>
          </p:nvSpPr>
          <p:spPr>
            <a:xfrm>
              <a:off x="365831" y="3031499"/>
              <a:ext cx="413407" cy="409843"/>
            </a:xfrm>
            <a:prstGeom prst="ellipse">
              <a:avLst/>
            </a:prstGeom>
            <a:solidFill>
              <a:srgbClr val="FFD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Kuva 19">
              <a:extLst>
                <a:ext uri="{FF2B5EF4-FFF2-40B4-BE49-F238E27FC236}">
                  <a16:creationId xmlns:a16="http://schemas.microsoft.com/office/drawing/2014/main" id="{9F9C8D4B-2760-064A-AD73-56089219C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88" y="3168041"/>
              <a:ext cx="209585" cy="14970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414B19-5352-D648-B13F-FBFA5527499B}"/>
              </a:ext>
            </a:extLst>
          </p:cNvPr>
          <p:cNvGrpSpPr/>
          <p:nvPr/>
        </p:nvGrpSpPr>
        <p:grpSpPr>
          <a:xfrm>
            <a:off x="3976371" y="3332893"/>
            <a:ext cx="568717" cy="563815"/>
            <a:chOff x="2747193" y="2163117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9" name="Ellipsi 21">
              <a:extLst>
                <a:ext uri="{FF2B5EF4-FFF2-40B4-BE49-F238E27FC236}">
                  <a16:creationId xmlns:a16="http://schemas.microsoft.com/office/drawing/2014/main" id="{C89C01ED-D824-8B44-88F6-FDC0C4425BEF}"/>
                </a:ext>
              </a:extLst>
            </p:cNvPr>
            <p:cNvSpPr/>
            <p:nvPr/>
          </p:nvSpPr>
          <p:spPr>
            <a:xfrm>
              <a:off x="2747193" y="2163117"/>
              <a:ext cx="579268" cy="574274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Kuva 22">
              <a:extLst>
                <a:ext uri="{FF2B5EF4-FFF2-40B4-BE49-F238E27FC236}">
                  <a16:creationId xmlns:a16="http://schemas.microsoft.com/office/drawing/2014/main" id="{35790EB7-7C82-9848-BC60-B2B5084C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068" y="2235186"/>
              <a:ext cx="406611" cy="40661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C60E0C2-4414-5E43-85E7-343AA4FD5F9B}"/>
              </a:ext>
            </a:extLst>
          </p:cNvPr>
          <p:cNvGrpSpPr/>
          <p:nvPr/>
        </p:nvGrpSpPr>
        <p:grpSpPr>
          <a:xfrm>
            <a:off x="3976371" y="5417149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52" name="Ellipsi 24">
              <a:extLst>
                <a:ext uri="{FF2B5EF4-FFF2-40B4-BE49-F238E27FC236}">
                  <a16:creationId xmlns:a16="http://schemas.microsoft.com/office/drawing/2014/main" id="{19002A67-6CDD-C74D-9E40-11325141DF6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Kuva 25">
              <a:extLst>
                <a:ext uri="{FF2B5EF4-FFF2-40B4-BE49-F238E27FC236}">
                  <a16:creationId xmlns:a16="http://schemas.microsoft.com/office/drawing/2014/main" id="{D0422D0B-8D4A-C747-8C09-D7A3945F8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A00C7-A801-1B47-8135-7CC953493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723" y="698896"/>
            <a:ext cx="9906733" cy="116089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64109EA-1864-8E49-ABC7-64DC54FC2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822" y="2153156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4FFC4EF9-C56B-8A45-80C9-878DAEDA9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822" y="2595777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92E0A24-1485-3D44-973A-E27AF53A2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4713" y="2153156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C6D8B50D-2E5D-6447-8AD8-35EC72726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4713" y="2595777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46AF2D59-9B90-C141-8EFA-072F79E016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54793" y="2153156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C4F2FD3-A2D8-FE44-80F1-C79C7DA34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54793" y="2595777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803126AF-4C32-9B40-A2D7-23AB80C34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215" y="3304979"/>
            <a:ext cx="2571743" cy="1058952"/>
          </a:xfrm>
        </p:spPr>
        <p:txBody>
          <a:bodyPr anchor="ctr">
            <a:noAutofit/>
          </a:bodyPr>
          <a:lstStyle>
            <a:lvl1pPr marL="0" indent="0">
              <a:buNone/>
              <a:defRPr sz="11733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</a:t>
            </a:r>
            <a:endParaRPr lang="en-FI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BE894E8-1B14-054B-85E3-A6DD81D94A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351080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D2AE253F-88DF-234E-8D3C-9B79AAD9AF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401449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4EBFE81A-8019-7F46-B099-6D47823901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2856" y="5417149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04D977A-318C-2A4F-9693-532F6D65D9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68252" y="3479938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6454D8E-1F12-2742-8DB2-0AC21B6D4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68253" y="3774927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35FED65-0FB0-AB44-B4D1-D399385C78F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68252" y="4529825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90BFAC46-BC1F-D741-A51F-40C34AE2BA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68253" y="4824814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5A2A061-769E-9245-8639-A31B7DD112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68252" y="5540206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99A07E36-112B-B94B-B6F8-59AFB5B151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68253" y="5835195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FA4340-C723-A040-804F-746189DFD75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954737" y="3016252"/>
            <a:ext cx="3705983" cy="367495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336104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sält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Päivämäärän paikkamerkki 2">
            <a:extLst>
              <a:ext uri="{FF2B5EF4-FFF2-40B4-BE49-F238E27FC236}">
                <a16:creationId xmlns:a16="http://schemas.microsoft.com/office/drawing/2014/main" id="{A6B1B9FD-6796-884F-A65C-4381E8C3C5B1}"/>
              </a:ext>
            </a:extLst>
          </p:cNvPr>
          <p:cNvSpPr txBox="1"/>
          <p:nvPr userDrawn="1"/>
        </p:nvSpPr>
        <p:spPr>
          <a:xfrm rot="5400000">
            <a:off x="11630170" y="6177347"/>
            <a:ext cx="814356" cy="30930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83517C-69A2-3E42-ABC0-4D7C505A3DAE}" type="datetime1">
              <a:rPr lang="fi-FI" sz="933" smtClean="0"/>
              <a:t>9.2.2026</a:t>
            </a:fld>
            <a:endParaRPr lang="fi-FI" sz="933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76A848-E0F2-B048-B7A6-BA4A1C67B463}"/>
              </a:ext>
            </a:extLst>
          </p:cNvPr>
          <p:cNvGrpSpPr/>
          <p:nvPr userDrawn="1"/>
        </p:nvGrpSpPr>
        <p:grpSpPr>
          <a:xfrm>
            <a:off x="9892678" y="869909"/>
            <a:ext cx="276509" cy="379656"/>
            <a:chOff x="358159" y="1091845"/>
            <a:chExt cx="448038" cy="61517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98373D-5F7A-1F4C-B17E-1058D3B86188}"/>
                </a:ext>
              </a:extLst>
            </p:cNvPr>
            <p:cNvSpPr/>
            <p:nvPr/>
          </p:nvSpPr>
          <p:spPr>
            <a:xfrm>
              <a:off x="358159" y="1176314"/>
              <a:ext cx="448038" cy="44803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BEB0E9-BFD7-E04E-9DAD-C3B12E9B4B8D}"/>
                </a:ext>
              </a:extLst>
            </p:cNvPr>
            <p:cNvSpPr txBox="1"/>
            <p:nvPr/>
          </p:nvSpPr>
          <p:spPr>
            <a:xfrm>
              <a:off x="358159" y="1091845"/>
              <a:ext cx="448038" cy="61517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1625519">
                <a:spcBef>
                  <a:spcPts val="400"/>
                </a:spcBef>
                <a:buClr>
                  <a:srgbClr val="F49600"/>
                </a:buClr>
              </a:pPr>
              <a:r>
                <a:rPr lang="fi-FI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85CE5B-3E69-DB42-8B1C-7C1A593309CA}"/>
              </a:ext>
            </a:extLst>
          </p:cNvPr>
          <p:cNvCxnSpPr/>
          <p:nvPr userDrawn="1"/>
        </p:nvCxnSpPr>
        <p:spPr>
          <a:xfrm flipH="1">
            <a:off x="9705427" y="694059"/>
            <a:ext cx="0" cy="616330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6424A-6889-E44C-8F7C-587F5CE533CC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BB49E4-0851-EF45-AD05-3139BB0D261C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65F4DF-D46F-BB40-9F2B-5DB009159102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D1BEF5-3BC3-0441-8C61-21931BD0639F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84746B-F5E6-B544-B8F2-342A4773CC4E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36FA9B1-075F-B045-ABF2-292350443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4CF0910C-867D-9C4E-A183-C020DD8DBA3E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932025" y="865797"/>
            <a:ext cx="8640233" cy="4184651"/>
          </a:xfrm>
        </p:spPr>
        <p:txBody>
          <a:bodyPr/>
          <a:lstStyle/>
          <a:p>
            <a:r>
              <a:rPr lang="fi-FI"/>
              <a:t>Lisää taulukko napsauttamalla kuvaketta</a:t>
            </a:r>
            <a:endParaRPr lang="en-FI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2A67E0F-CF5E-DE41-AE3E-294D98F422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9675" y="1902290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E8D40CEF-F716-D542-A8EC-B3F66FABB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9675" y="3338257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CBD04488-6D6D-DC4C-99E9-A5459C4BF7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9675" y="4774223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2713C1-C33D-8642-9F14-BA92790B6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76266" y="865798"/>
            <a:ext cx="1600511" cy="399143"/>
          </a:xfrm>
        </p:spPr>
        <p:txBody>
          <a:bodyPr anchor="ctr">
            <a:no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>
              <a:defRPr sz="1467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0" name="Dian numeron paikkamerkki 5">
            <a:extLst>
              <a:ext uri="{FF2B5EF4-FFF2-40B4-BE49-F238E27FC236}">
                <a16:creationId xmlns:a16="http://schemas.microsoft.com/office/drawing/2014/main" id="{EE2E2915-83D4-C740-83AE-178984F24F7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5D181C43-9647-FF48-815C-56602C216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2703614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lau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392FAB-E498-F448-A9FE-C6C388EAE000}"/>
              </a:ext>
            </a:extLst>
          </p:cNvPr>
          <p:cNvSpPr/>
          <p:nvPr/>
        </p:nvSpPr>
        <p:spPr>
          <a:xfrm>
            <a:off x="5232864" y="1225954"/>
            <a:ext cx="2202501" cy="56867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79BF71-38B8-514C-B3D5-FBD26BCA0AB4}"/>
              </a:ext>
            </a:extLst>
          </p:cNvPr>
          <p:cNvGrpSpPr/>
          <p:nvPr/>
        </p:nvGrpSpPr>
        <p:grpSpPr>
          <a:xfrm>
            <a:off x="6877532" y="1230810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1" name="Ellipsi 24">
              <a:extLst>
                <a:ext uri="{FF2B5EF4-FFF2-40B4-BE49-F238E27FC236}">
                  <a16:creationId xmlns:a16="http://schemas.microsoft.com/office/drawing/2014/main" id="{CBD0C6A5-DDD0-F640-A6C4-2EF3A89504C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Kuva 25">
              <a:extLst>
                <a:ext uri="{FF2B5EF4-FFF2-40B4-BE49-F238E27FC236}">
                  <a16:creationId xmlns:a16="http://schemas.microsoft.com/office/drawing/2014/main" id="{D831D806-7B2E-3E44-AAF8-425952FD3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67A93B-8ACC-294E-A7D5-F0D5D5FB35FE}"/>
              </a:ext>
            </a:extLst>
          </p:cNvPr>
          <p:cNvGrpSpPr/>
          <p:nvPr/>
        </p:nvGrpSpPr>
        <p:grpSpPr>
          <a:xfrm>
            <a:off x="5232867" y="1230810"/>
            <a:ext cx="568717" cy="563815"/>
            <a:chOff x="3186318" y="2620807"/>
            <a:chExt cx="426538" cy="422861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4" name="Ellipsi 21">
              <a:extLst>
                <a:ext uri="{FF2B5EF4-FFF2-40B4-BE49-F238E27FC236}">
                  <a16:creationId xmlns:a16="http://schemas.microsoft.com/office/drawing/2014/main" id="{6625C1F6-308F-BA4C-81F4-9E525052AC78}"/>
                </a:ext>
              </a:extLst>
            </p:cNvPr>
            <p:cNvSpPr/>
            <p:nvPr/>
          </p:nvSpPr>
          <p:spPr>
            <a:xfrm>
              <a:off x="3186318" y="2620807"/>
              <a:ext cx="426538" cy="422861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24" descr="Heart with solid fill">
              <a:extLst>
                <a:ext uri="{FF2B5EF4-FFF2-40B4-BE49-F238E27FC236}">
                  <a16:creationId xmlns:a16="http://schemas.microsoft.com/office/drawing/2014/main" id="{E6AA9E71-4EE1-1946-8E09-106F0DB3D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0593" y="2702125"/>
              <a:ext cx="297988" cy="260225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/>
        </p:nvCxnSpPr>
        <p:spPr>
          <a:xfrm flipH="1">
            <a:off x="6303144" y="698903"/>
            <a:ext cx="10883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F0AF-4FEF-A144-908E-F48EF465E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0531" y="2053647"/>
            <a:ext cx="5165636" cy="45648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67" b="1"/>
            </a:lvl1pPr>
            <a:lvl2pPr marL="220789" indent="-228589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172792">
              <a:lnSpc>
                <a:spcPct val="100000"/>
              </a:lnSpc>
              <a:spcBef>
                <a:spcPts val="800"/>
              </a:spcBef>
              <a:defRPr sz="1067"/>
            </a:lvl3pPr>
            <a:lvl4pPr marL="172792">
              <a:lnSpc>
                <a:spcPct val="100000"/>
              </a:lnSpc>
              <a:spcBef>
                <a:spcPts val="800"/>
              </a:spcBef>
              <a:defRPr sz="1067"/>
            </a:lvl4pPr>
            <a:lvl5pPr marL="172792">
              <a:lnSpc>
                <a:spcPct val="100000"/>
              </a:lnSpc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39" y="1346208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37CEA24-621A-CD4B-B844-8C1000CFC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6392" y="1365225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18BD152-45CF-7048-9F3B-276F4C463F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7803" y="2053647"/>
            <a:ext cx="5165636" cy="45648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67" b="1"/>
            </a:lvl1pPr>
            <a:lvl2pPr marL="220789" indent="-228589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172792">
              <a:lnSpc>
                <a:spcPct val="100000"/>
              </a:lnSpc>
              <a:spcBef>
                <a:spcPts val="800"/>
              </a:spcBef>
              <a:defRPr sz="1067"/>
            </a:lvl3pPr>
            <a:lvl4pPr marL="172792">
              <a:lnSpc>
                <a:spcPct val="100000"/>
              </a:lnSpc>
              <a:spcBef>
                <a:spcPts val="800"/>
              </a:spcBef>
              <a:defRPr sz="1067"/>
            </a:lvl4pPr>
            <a:lvl5pPr marL="172792">
              <a:lnSpc>
                <a:spcPct val="100000"/>
              </a:lnSpc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34392298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laute nost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392FAB-E498-F448-A9FE-C6C388EAE000}"/>
              </a:ext>
            </a:extLst>
          </p:cNvPr>
          <p:cNvSpPr/>
          <p:nvPr/>
        </p:nvSpPr>
        <p:spPr>
          <a:xfrm>
            <a:off x="5232864" y="1225954"/>
            <a:ext cx="2202501" cy="56867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79BF71-38B8-514C-B3D5-FBD26BCA0AB4}"/>
              </a:ext>
            </a:extLst>
          </p:cNvPr>
          <p:cNvGrpSpPr/>
          <p:nvPr/>
        </p:nvGrpSpPr>
        <p:grpSpPr>
          <a:xfrm>
            <a:off x="6877532" y="1230810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1" name="Ellipsi 24">
              <a:extLst>
                <a:ext uri="{FF2B5EF4-FFF2-40B4-BE49-F238E27FC236}">
                  <a16:creationId xmlns:a16="http://schemas.microsoft.com/office/drawing/2014/main" id="{CBD0C6A5-DDD0-F640-A6C4-2EF3A89504C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Kuva 25">
              <a:extLst>
                <a:ext uri="{FF2B5EF4-FFF2-40B4-BE49-F238E27FC236}">
                  <a16:creationId xmlns:a16="http://schemas.microsoft.com/office/drawing/2014/main" id="{D831D806-7B2E-3E44-AAF8-425952FD3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67A93B-8ACC-294E-A7D5-F0D5D5FB35FE}"/>
              </a:ext>
            </a:extLst>
          </p:cNvPr>
          <p:cNvGrpSpPr/>
          <p:nvPr/>
        </p:nvGrpSpPr>
        <p:grpSpPr>
          <a:xfrm>
            <a:off x="5232867" y="1230810"/>
            <a:ext cx="568717" cy="563815"/>
            <a:chOff x="3186318" y="2620807"/>
            <a:chExt cx="426538" cy="422861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4" name="Ellipsi 21">
              <a:extLst>
                <a:ext uri="{FF2B5EF4-FFF2-40B4-BE49-F238E27FC236}">
                  <a16:creationId xmlns:a16="http://schemas.microsoft.com/office/drawing/2014/main" id="{6625C1F6-308F-BA4C-81F4-9E525052AC78}"/>
                </a:ext>
              </a:extLst>
            </p:cNvPr>
            <p:cNvSpPr/>
            <p:nvPr/>
          </p:nvSpPr>
          <p:spPr>
            <a:xfrm>
              <a:off x="3186318" y="2620807"/>
              <a:ext cx="426538" cy="422861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24" descr="Heart with solid fill">
              <a:extLst>
                <a:ext uri="{FF2B5EF4-FFF2-40B4-BE49-F238E27FC236}">
                  <a16:creationId xmlns:a16="http://schemas.microsoft.com/office/drawing/2014/main" id="{E6AA9E71-4EE1-1946-8E09-106F0DB3D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0593" y="2702125"/>
              <a:ext cx="297988" cy="260225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/>
        </p:nvCxnSpPr>
        <p:spPr>
          <a:xfrm flipH="1">
            <a:off x="6303144" y="698903"/>
            <a:ext cx="10883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39" y="1346208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37CEA24-621A-CD4B-B844-8C1000CFC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6392" y="1365225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9FCF5D4-D1E6-EA43-B840-2D24F21D2E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760" y="2650964"/>
            <a:ext cx="5164289" cy="391567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24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BE856E9-E1CB-6E47-91DB-F2A793D8A0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3657" y="2654520"/>
            <a:ext cx="5164289" cy="391567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24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7646502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alau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8C2C18-BE3E-B141-8D0D-B94520AB0B12}"/>
              </a:ext>
            </a:extLst>
          </p:cNvPr>
          <p:cNvGrpSpPr/>
          <p:nvPr/>
        </p:nvGrpSpPr>
        <p:grpSpPr>
          <a:xfrm>
            <a:off x="3707009" y="1217435"/>
            <a:ext cx="5212683" cy="572335"/>
            <a:chOff x="2827342" y="913075"/>
            <a:chExt cx="3909512" cy="42925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2C7D875-40BE-544B-B2E8-6AF2685EF05D}"/>
                </a:ext>
              </a:extLst>
            </p:cNvPr>
            <p:cNvSpPr/>
            <p:nvPr/>
          </p:nvSpPr>
          <p:spPr>
            <a:xfrm>
              <a:off x="4578773" y="915822"/>
              <a:ext cx="2158081" cy="42650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36DFF">
                    <a:alpha val="80000"/>
                  </a:srgbClr>
                </a:gs>
                <a:gs pos="100000">
                  <a:srgbClr val="FFD6A9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60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65C3CE1-467B-D845-BBBA-A689F4CC58D0}"/>
                </a:ext>
              </a:extLst>
            </p:cNvPr>
            <p:cNvSpPr/>
            <p:nvPr/>
          </p:nvSpPr>
          <p:spPr>
            <a:xfrm>
              <a:off x="2834536" y="915824"/>
              <a:ext cx="2170771" cy="4265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AD9C">
                    <a:alpha val="79891"/>
                  </a:srgbClr>
                </a:gs>
                <a:gs pos="100000">
                  <a:srgbClr val="FFD6A9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6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79BF71-38B8-514C-B3D5-FBD26BCA0AB4}"/>
                </a:ext>
              </a:extLst>
            </p:cNvPr>
            <p:cNvGrpSpPr/>
            <p:nvPr/>
          </p:nvGrpSpPr>
          <p:grpSpPr>
            <a:xfrm>
              <a:off x="6310316" y="913075"/>
              <a:ext cx="426538" cy="422861"/>
              <a:chOff x="2785932" y="3551438"/>
              <a:chExt cx="579268" cy="574274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1" name="Ellipsi 24">
                <a:extLst>
                  <a:ext uri="{FF2B5EF4-FFF2-40B4-BE49-F238E27FC236}">
                    <a16:creationId xmlns:a16="http://schemas.microsoft.com/office/drawing/2014/main" id="{CBD0C6A5-DDD0-F640-A6C4-2EF3A89504CF}"/>
                  </a:ext>
                </a:extLst>
              </p:cNvPr>
              <p:cNvSpPr/>
              <p:nvPr/>
            </p:nvSpPr>
            <p:spPr>
              <a:xfrm>
                <a:off x="2785932" y="3551438"/>
                <a:ext cx="579268" cy="574274"/>
              </a:xfrm>
              <a:prstGeom prst="ellipse">
                <a:avLst/>
              </a:prstGeom>
              <a:solidFill>
                <a:srgbClr val="F36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" name="Kuva 25">
                <a:extLst>
                  <a:ext uri="{FF2B5EF4-FFF2-40B4-BE49-F238E27FC236}">
                    <a16:creationId xmlns:a16="http://schemas.microsoft.com/office/drawing/2014/main" id="{D831D806-7B2E-3E44-AAF8-425952FD3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408" y="3656809"/>
                <a:ext cx="406612" cy="406612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267A93B-8ACC-294E-A7D5-F0D5D5FB35FE}"/>
                </a:ext>
              </a:extLst>
            </p:cNvPr>
            <p:cNvGrpSpPr/>
            <p:nvPr/>
          </p:nvGrpSpPr>
          <p:grpSpPr>
            <a:xfrm>
              <a:off x="2827342" y="913076"/>
              <a:ext cx="426538" cy="422861"/>
              <a:chOff x="3186318" y="2620807"/>
              <a:chExt cx="426538" cy="422861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4" name="Ellipsi 21">
                <a:extLst>
                  <a:ext uri="{FF2B5EF4-FFF2-40B4-BE49-F238E27FC236}">
                    <a16:creationId xmlns:a16="http://schemas.microsoft.com/office/drawing/2014/main" id="{6625C1F6-308F-BA4C-81F4-9E525052AC78}"/>
                  </a:ext>
                </a:extLst>
              </p:cNvPr>
              <p:cNvSpPr/>
              <p:nvPr/>
            </p:nvSpPr>
            <p:spPr>
              <a:xfrm>
                <a:off x="3186318" y="2620807"/>
                <a:ext cx="426538" cy="422861"/>
              </a:xfrm>
              <a:prstGeom prst="ellipse">
                <a:avLst/>
              </a:prstGeom>
              <a:solidFill>
                <a:srgbClr val="00AD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Graphic 24" descr="Heart with solid fill">
                <a:extLst>
                  <a:ext uri="{FF2B5EF4-FFF2-40B4-BE49-F238E27FC236}">
                    <a16:creationId xmlns:a16="http://schemas.microsoft.com/office/drawing/2014/main" id="{E6AA9E71-4EE1-1946-8E09-106F0DB3D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250593" y="2702125"/>
                <a:ext cx="297988" cy="260225"/>
              </a:xfrm>
              <a:prstGeom prst="rect">
                <a:avLst/>
              </a:prstGeom>
            </p:spPr>
          </p:pic>
        </p:grp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/>
        </p:nvCxnSpPr>
        <p:spPr>
          <a:xfrm flipH="1">
            <a:off x="8168940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F0AF-4FEF-A144-908E-F48EF465E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0531" y="2053647"/>
            <a:ext cx="3317100" cy="4564869"/>
          </a:xfrm>
          <a:noFill/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467" b="1"/>
            </a:lvl1pPr>
            <a:lvl2pPr marL="220789" indent="-228589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544584">
              <a:spcBef>
                <a:spcPts val="800"/>
              </a:spcBef>
              <a:defRPr sz="1067"/>
            </a:lvl3pPr>
            <a:lvl4pPr marL="896812">
              <a:spcBef>
                <a:spcPts val="800"/>
              </a:spcBef>
              <a:defRPr sz="1067"/>
            </a:lvl4pPr>
            <a:lvl5pPr marL="1345033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41" y="1346207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6ED509E-BCCF-B847-A7C2-C456B6678FAE}"/>
              </a:ext>
            </a:extLst>
          </p:cNvPr>
          <p:cNvCxnSpPr/>
          <p:nvPr/>
        </p:nvCxnSpPr>
        <p:spPr>
          <a:xfrm flipH="1">
            <a:off x="4453287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B6609FF-A743-8842-8452-A022926BE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6112" y="1346207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C94CED2-19A1-6C4A-A678-D7AF138EC3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6260" y="1346207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1C24AA3-3BF7-7646-A549-119446EE2F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5670" y="2053647"/>
            <a:ext cx="3317100" cy="4564869"/>
          </a:xfrm>
          <a:noFill/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467" b="1"/>
            </a:lvl1pPr>
            <a:lvl2pPr marL="220789" indent="-228589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544584">
              <a:spcBef>
                <a:spcPts val="800"/>
              </a:spcBef>
              <a:defRPr sz="1067"/>
            </a:lvl3pPr>
            <a:lvl4pPr marL="896812">
              <a:spcBef>
                <a:spcPts val="800"/>
              </a:spcBef>
              <a:defRPr sz="1067"/>
            </a:lvl4pPr>
            <a:lvl5pPr marL="1345033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9B7A746-EDD8-7643-A8F7-2322F61FF6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323" y="2053647"/>
            <a:ext cx="3317100" cy="4564869"/>
          </a:xfrm>
          <a:noFill/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467" b="1"/>
            </a:lvl1pPr>
            <a:lvl2pPr marL="220789" indent="-228589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544584">
              <a:spcBef>
                <a:spcPts val="800"/>
              </a:spcBef>
              <a:defRPr sz="1067"/>
            </a:lvl3pPr>
            <a:lvl4pPr marL="896812">
              <a:spcBef>
                <a:spcPts val="800"/>
              </a:spcBef>
              <a:defRPr sz="1067"/>
            </a:lvl4pPr>
            <a:lvl5pPr marL="1345033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47980582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alaute nost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8C2C18-BE3E-B141-8D0D-B94520AB0B12}"/>
              </a:ext>
            </a:extLst>
          </p:cNvPr>
          <p:cNvGrpSpPr/>
          <p:nvPr/>
        </p:nvGrpSpPr>
        <p:grpSpPr>
          <a:xfrm>
            <a:off x="3707009" y="1217435"/>
            <a:ext cx="5212683" cy="572335"/>
            <a:chOff x="2827342" y="913075"/>
            <a:chExt cx="3909512" cy="42925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2C7D875-40BE-544B-B2E8-6AF2685EF05D}"/>
                </a:ext>
              </a:extLst>
            </p:cNvPr>
            <p:cNvSpPr/>
            <p:nvPr/>
          </p:nvSpPr>
          <p:spPr>
            <a:xfrm>
              <a:off x="4578773" y="915822"/>
              <a:ext cx="2158081" cy="42650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36DFF">
                    <a:alpha val="80000"/>
                  </a:srgbClr>
                </a:gs>
                <a:gs pos="100000">
                  <a:srgbClr val="FFD6A9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60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65C3CE1-467B-D845-BBBA-A689F4CC58D0}"/>
                </a:ext>
              </a:extLst>
            </p:cNvPr>
            <p:cNvSpPr/>
            <p:nvPr/>
          </p:nvSpPr>
          <p:spPr>
            <a:xfrm>
              <a:off x="2834536" y="915824"/>
              <a:ext cx="2170771" cy="4265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AD9C">
                    <a:alpha val="79891"/>
                  </a:srgbClr>
                </a:gs>
                <a:gs pos="100000">
                  <a:srgbClr val="FFD6A9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6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79BF71-38B8-514C-B3D5-FBD26BCA0AB4}"/>
                </a:ext>
              </a:extLst>
            </p:cNvPr>
            <p:cNvGrpSpPr/>
            <p:nvPr/>
          </p:nvGrpSpPr>
          <p:grpSpPr>
            <a:xfrm>
              <a:off x="6310316" y="913075"/>
              <a:ext cx="426538" cy="422861"/>
              <a:chOff x="2785932" y="3551438"/>
              <a:chExt cx="579268" cy="574274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1" name="Ellipsi 24">
                <a:extLst>
                  <a:ext uri="{FF2B5EF4-FFF2-40B4-BE49-F238E27FC236}">
                    <a16:creationId xmlns:a16="http://schemas.microsoft.com/office/drawing/2014/main" id="{CBD0C6A5-DDD0-F640-A6C4-2EF3A89504CF}"/>
                  </a:ext>
                </a:extLst>
              </p:cNvPr>
              <p:cNvSpPr/>
              <p:nvPr/>
            </p:nvSpPr>
            <p:spPr>
              <a:xfrm>
                <a:off x="2785932" y="3551438"/>
                <a:ext cx="579268" cy="574274"/>
              </a:xfrm>
              <a:prstGeom prst="ellipse">
                <a:avLst/>
              </a:prstGeom>
              <a:solidFill>
                <a:srgbClr val="F36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" name="Kuva 25">
                <a:extLst>
                  <a:ext uri="{FF2B5EF4-FFF2-40B4-BE49-F238E27FC236}">
                    <a16:creationId xmlns:a16="http://schemas.microsoft.com/office/drawing/2014/main" id="{D831D806-7B2E-3E44-AAF8-425952FD3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408" y="3656809"/>
                <a:ext cx="406612" cy="406612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267A93B-8ACC-294E-A7D5-F0D5D5FB35FE}"/>
                </a:ext>
              </a:extLst>
            </p:cNvPr>
            <p:cNvGrpSpPr/>
            <p:nvPr/>
          </p:nvGrpSpPr>
          <p:grpSpPr>
            <a:xfrm>
              <a:off x="2827342" y="913076"/>
              <a:ext cx="426538" cy="422861"/>
              <a:chOff x="3186318" y="2620807"/>
              <a:chExt cx="426538" cy="422861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4" name="Ellipsi 21">
                <a:extLst>
                  <a:ext uri="{FF2B5EF4-FFF2-40B4-BE49-F238E27FC236}">
                    <a16:creationId xmlns:a16="http://schemas.microsoft.com/office/drawing/2014/main" id="{6625C1F6-308F-BA4C-81F4-9E525052AC78}"/>
                  </a:ext>
                </a:extLst>
              </p:cNvPr>
              <p:cNvSpPr/>
              <p:nvPr/>
            </p:nvSpPr>
            <p:spPr>
              <a:xfrm>
                <a:off x="3186318" y="2620807"/>
                <a:ext cx="426538" cy="422861"/>
              </a:xfrm>
              <a:prstGeom prst="ellipse">
                <a:avLst/>
              </a:prstGeom>
              <a:solidFill>
                <a:srgbClr val="00AD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Graphic 24" descr="Heart with solid fill">
                <a:extLst>
                  <a:ext uri="{FF2B5EF4-FFF2-40B4-BE49-F238E27FC236}">
                    <a16:creationId xmlns:a16="http://schemas.microsoft.com/office/drawing/2014/main" id="{E6AA9E71-4EE1-1946-8E09-106F0DB3D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250593" y="2702125"/>
                <a:ext cx="297988" cy="260225"/>
              </a:xfrm>
              <a:prstGeom prst="rect">
                <a:avLst/>
              </a:prstGeom>
            </p:spPr>
          </p:pic>
        </p:grp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/>
        </p:nvCxnSpPr>
        <p:spPr>
          <a:xfrm flipH="1">
            <a:off x="8168940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41" y="1346207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6ED509E-BCCF-B847-A7C2-C456B6678FAE}"/>
              </a:ext>
            </a:extLst>
          </p:cNvPr>
          <p:cNvCxnSpPr/>
          <p:nvPr/>
        </p:nvCxnSpPr>
        <p:spPr>
          <a:xfrm flipH="1">
            <a:off x="4453287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B6609FF-A743-8842-8452-A022926BE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6112" y="1346207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C94CED2-19A1-6C4A-A678-D7AF138EC3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6260" y="1346207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D0A3DF72-921F-074A-9FB3-898D9AFF72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3694" y="2053648"/>
            <a:ext cx="3317105" cy="45648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1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C6A718B-76EB-134C-B65A-40430460BA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56184" y="2053647"/>
            <a:ext cx="3317105" cy="45648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1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B0C8A8CE-50B9-8240-85E2-B22DDB6C89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71832" y="2053647"/>
            <a:ext cx="3317105" cy="45648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1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686698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ksi gra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3" y="2159725"/>
            <a:ext cx="4916153" cy="41801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5916C6D1-44FE-1242-B304-C944234E29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3710" y="2159725"/>
            <a:ext cx="4916153" cy="41801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2" y="933191"/>
            <a:ext cx="10176140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0660349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Yksi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3" y="2159725"/>
            <a:ext cx="10176129" cy="41801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2" y="933191"/>
            <a:ext cx="10176140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20632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Yksi graafi ja 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7122989" cy="41801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3" y="933191"/>
            <a:ext cx="7122997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E7D9EB-3CD1-0543-92C1-CBC0B3EE89D6}"/>
              </a:ext>
            </a:extLst>
          </p:cNvPr>
          <p:cNvCxnSpPr/>
          <p:nvPr/>
        </p:nvCxnSpPr>
        <p:spPr>
          <a:xfrm flipH="1">
            <a:off x="8858363" y="698893"/>
            <a:ext cx="0" cy="615910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613C8A1-D42E-8E46-B00C-DC60E79B0329}"/>
              </a:ext>
            </a:extLst>
          </p:cNvPr>
          <p:cNvSpPr/>
          <p:nvPr/>
        </p:nvSpPr>
        <p:spPr>
          <a:xfrm>
            <a:off x="8524265" y="933345"/>
            <a:ext cx="668195" cy="668195"/>
          </a:xfrm>
          <a:prstGeom prst="ellipse">
            <a:avLst/>
          </a:prstGeom>
          <a:solidFill>
            <a:srgbClr val="FFD6A9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 descr="Lights On outline">
            <a:extLst>
              <a:ext uri="{FF2B5EF4-FFF2-40B4-BE49-F238E27FC236}">
                <a16:creationId xmlns:a16="http://schemas.microsoft.com/office/drawing/2014/main" id="{D8D5B2FE-DF72-DB44-9604-F3E11BE98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877" y="1039957"/>
            <a:ext cx="454975" cy="454975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B7CEAF2-FB95-7F44-93FC-13542FFE69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2461" y="1950723"/>
            <a:ext cx="2352568" cy="43891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7BFA8D5-5EF6-9C4C-9281-3A7CC5C470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92462" y="1601541"/>
            <a:ext cx="2352559" cy="2872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7864455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Yksi graafi ja 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23" y="0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7122989" cy="41801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3" y="933191"/>
            <a:ext cx="7122997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A7C98D-F8D5-FA4A-A34E-566086FB211A}"/>
              </a:ext>
            </a:extLst>
          </p:cNvPr>
          <p:cNvSpPr txBox="1"/>
          <p:nvPr/>
        </p:nvSpPr>
        <p:spPr>
          <a:xfrm>
            <a:off x="8884857" y="525151"/>
            <a:ext cx="1088115" cy="82067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fi-FI" sz="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FI" sz="5333">
              <a:solidFill>
                <a:srgbClr val="3C3C3B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168B17-0F63-DB4D-AE9F-C06068B8DEF5}"/>
              </a:ext>
            </a:extLst>
          </p:cNvPr>
          <p:cNvSpPr/>
          <p:nvPr/>
        </p:nvSpPr>
        <p:spPr>
          <a:xfrm rot="3119145">
            <a:off x="9152163" y="438774"/>
            <a:ext cx="304173" cy="1527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BA5660-F027-4A4A-BB4A-9320668DA0C3}"/>
              </a:ext>
            </a:extLst>
          </p:cNvPr>
          <p:cNvSpPr txBox="1"/>
          <p:nvPr/>
        </p:nvSpPr>
        <p:spPr>
          <a:xfrm>
            <a:off x="8884857" y="2581759"/>
            <a:ext cx="1088115" cy="82067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fi-FI" sz="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FI" sz="5333">
              <a:solidFill>
                <a:srgbClr val="3C3C3B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3DC4A4-D633-8742-8C0E-1E0ECE8D581A}"/>
              </a:ext>
            </a:extLst>
          </p:cNvPr>
          <p:cNvSpPr/>
          <p:nvPr/>
        </p:nvSpPr>
        <p:spPr>
          <a:xfrm rot="3119145">
            <a:off x="9160343" y="2490303"/>
            <a:ext cx="304173" cy="1527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847F16-764D-B14B-A7ED-36B9CFFA3978}"/>
              </a:ext>
            </a:extLst>
          </p:cNvPr>
          <p:cNvSpPr txBox="1"/>
          <p:nvPr/>
        </p:nvSpPr>
        <p:spPr>
          <a:xfrm>
            <a:off x="8887808" y="4641011"/>
            <a:ext cx="1088115" cy="82067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fi-FI" sz="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FI" sz="5333">
              <a:solidFill>
                <a:srgbClr val="3C3C3B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93E932-9C1A-9B48-A5CC-E2E38CDCB341}"/>
              </a:ext>
            </a:extLst>
          </p:cNvPr>
          <p:cNvSpPr/>
          <p:nvPr/>
        </p:nvSpPr>
        <p:spPr>
          <a:xfrm rot="3119145">
            <a:off x="9152163" y="4546566"/>
            <a:ext cx="304173" cy="1527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C1668A-4FC7-AE4A-A881-9A3038EE42A7}"/>
              </a:ext>
            </a:extLst>
          </p:cNvPr>
          <p:cNvCxnSpPr/>
          <p:nvPr/>
        </p:nvCxnSpPr>
        <p:spPr>
          <a:xfrm flipV="1">
            <a:off x="8857863" y="701323"/>
            <a:ext cx="840220" cy="65728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FFEDFE-90FB-9A4B-A8AA-0887C81B9B09}"/>
              </a:ext>
            </a:extLst>
          </p:cNvPr>
          <p:cNvCxnSpPr/>
          <p:nvPr/>
        </p:nvCxnSpPr>
        <p:spPr>
          <a:xfrm flipV="1">
            <a:off x="8856518" y="2755683"/>
            <a:ext cx="840220" cy="65728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DDE18-6AE2-774B-8AB8-FFDEFD85F992}"/>
              </a:ext>
            </a:extLst>
          </p:cNvPr>
          <p:cNvCxnSpPr/>
          <p:nvPr/>
        </p:nvCxnSpPr>
        <p:spPr>
          <a:xfrm flipV="1">
            <a:off x="8856518" y="4812114"/>
            <a:ext cx="840220" cy="65728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75B33F-E40C-4A4B-B7DE-D73C8247C013}"/>
              </a:ext>
            </a:extLst>
          </p:cNvPr>
          <p:cNvCxnSpPr/>
          <p:nvPr/>
        </p:nvCxnSpPr>
        <p:spPr>
          <a:xfrm flipH="1">
            <a:off x="8858363" y="1863310"/>
            <a:ext cx="0" cy="4994692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D13163-CCE2-E347-8026-275E40BAEDA7}"/>
              </a:ext>
            </a:extLst>
          </p:cNvPr>
          <p:cNvCxnSpPr/>
          <p:nvPr/>
        </p:nvCxnSpPr>
        <p:spPr>
          <a:xfrm flipH="1">
            <a:off x="8858345" y="2755503"/>
            <a:ext cx="3024355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F13EDDC-0A66-2E4E-B5B3-C8AD132FB337}"/>
              </a:ext>
            </a:extLst>
          </p:cNvPr>
          <p:cNvCxnSpPr/>
          <p:nvPr/>
        </p:nvCxnSpPr>
        <p:spPr>
          <a:xfrm flipH="1">
            <a:off x="8858345" y="4812112"/>
            <a:ext cx="3024355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E7D9EB-3CD1-0543-92C1-CBC0B3EE89D6}"/>
              </a:ext>
            </a:extLst>
          </p:cNvPr>
          <p:cNvCxnSpPr/>
          <p:nvPr/>
        </p:nvCxnSpPr>
        <p:spPr>
          <a:xfrm flipH="1">
            <a:off x="8858363" y="698893"/>
            <a:ext cx="0" cy="615910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AB92FE-C952-CB44-A512-F5C82ABBEE37}"/>
              </a:ext>
            </a:extLst>
          </p:cNvPr>
          <p:cNvCxnSpPr/>
          <p:nvPr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B7CEAF2-FB95-7F44-93FC-13542FFE69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2830" y="1277277"/>
            <a:ext cx="2393353" cy="11800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E2C9AAA-A69A-DD4B-A1C7-C3081836E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73848" y="3368813"/>
            <a:ext cx="2393353" cy="11800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25C4FC7-7800-B243-BDC8-E02BDFB176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73848" y="5419776"/>
            <a:ext cx="2393353" cy="11800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5231683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olme graafia ja 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80A89CC-9515-E343-8C3D-4EB0632BA8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731" y="3974310"/>
            <a:ext cx="3088912" cy="234772"/>
          </a:xfrm>
        </p:spPr>
        <p:txBody>
          <a:bodyPr anchor="t"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1" y="1271052"/>
            <a:ext cx="5200988" cy="23055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31" y="929842"/>
            <a:ext cx="3088912" cy="234772"/>
          </a:xfrm>
        </p:spPr>
        <p:txBody>
          <a:bodyPr anchor="t"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E68FEA-B69B-074F-B4BD-0AB388787B91}"/>
              </a:ext>
            </a:extLst>
          </p:cNvPr>
          <p:cNvCxnSpPr/>
          <p:nvPr/>
        </p:nvCxnSpPr>
        <p:spPr>
          <a:xfrm flipH="1">
            <a:off x="6310828" y="703769"/>
            <a:ext cx="0" cy="615423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D8754E-4850-854A-9107-2C646FC908A4}"/>
              </a:ext>
            </a:extLst>
          </p:cNvPr>
          <p:cNvCxnSpPr/>
          <p:nvPr/>
        </p:nvCxnSpPr>
        <p:spPr>
          <a:xfrm flipH="1" flipV="1">
            <a:off x="747623" y="3775476"/>
            <a:ext cx="11136400" cy="781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7273DD-3CD2-E34E-9062-0D371C976773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2BBB3B1-40B1-9340-A393-E76625DA42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7259" y="929839"/>
            <a:ext cx="3105101" cy="234772"/>
          </a:xfrm>
        </p:spPr>
        <p:txBody>
          <a:bodyPr anchor="t"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5141B81-E8E0-0A48-A45E-CCF7D3AC68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942" y="3974308"/>
            <a:ext cx="5200932" cy="264345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Content Placeholder 16">
            <a:extLst>
              <a:ext uri="{FF2B5EF4-FFF2-40B4-BE49-F238E27FC236}">
                <a16:creationId xmlns:a16="http://schemas.microsoft.com/office/drawing/2014/main" id="{44383712-8086-EF45-9B1D-54BB5CC3EC9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07432" y="1271052"/>
            <a:ext cx="5190465" cy="23055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Content Placeholder 16">
            <a:extLst>
              <a:ext uri="{FF2B5EF4-FFF2-40B4-BE49-F238E27FC236}">
                <a16:creationId xmlns:a16="http://schemas.microsoft.com/office/drawing/2014/main" id="{F0E1E3A5-7717-4740-88AB-767B32D8D5B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23731" y="4319985"/>
            <a:ext cx="5200988" cy="23055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6790862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Yksi graafi ja kysym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2" y="1175266"/>
            <a:ext cx="5003860" cy="5164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2175066-FC1F-A94B-B7CC-2580C584F3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722" y="933191"/>
            <a:ext cx="4386396" cy="540663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401834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sält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Päivämäärän paikkamerkki 2">
            <a:extLst>
              <a:ext uri="{FF2B5EF4-FFF2-40B4-BE49-F238E27FC236}">
                <a16:creationId xmlns:a16="http://schemas.microsoft.com/office/drawing/2014/main" id="{A6B1B9FD-6796-884F-A65C-4381E8C3C5B1}"/>
              </a:ext>
            </a:extLst>
          </p:cNvPr>
          <p:cNvSpPr txBox="1"/>
          <p:nvPr userDrawn="1"/>
        </p:nvSpPr>
        <p:spPr>
          <a:xfrm rot="5400000">
            <a:off x="11630170" y="6177347"/>
            <a:ext cx="814356" cy="30930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83517C-69A2-3E42-ABC0-4D7C505A3DAE}" type="datetime1">
              <a:rPr lang="fi-FI" sz="933" smtClean="0"/>
              <a:t>9.2.2026</a:t>
            </a:fld>
            <a:endParaRPr lang="fi-FI" sz="933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76A848-E0F2-B048-B7A6-BA4A1C67B463}"/>
              </a:ext>
            </a:extLst>
          </p:cNvPr>
          <p:cNvGrpSpPr/>
          <p:nvPr userDrawn="1"/>
        </p:nvGrpSpPr>
        <p:grpSpPr>
          <a:xfrm>
            <a:off x="9892678" y="869909"/>
            <a:ext cx="276509" cy="379656"/>
            <a:chOff x="358159" y="1091845"/>
            <a:chExt cx="448038" cy="61517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98373D-5F7A-1F4C-B17E-1058D3B86188}"/>
                </a:ext>
              </a:extLst>
            </p:cNvPr>
            <p:cNvSpPr/>
            <p:nvPr/>
          </p:nvSpPr>
          <p:spPr>
            <a:xfrm>
              <a:off x="358159" y="1176314"/>
              <a:ext cx="448038" cy="44803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BEB0E9-BFD7-E04E-9DAD-C3B12E9B4B8D}"/>
                </a:ext>
              </a:extLst>
            </p:cNvPr>
            <p:cNvSpPr txBox="1"/>
            <p:nvPr/>
          </p:nvSpPr>
          <p:spPr>
            <a:xfrm>
              <a:off x="358159" y="1091845"/>
              <a:ext cx="448038" cy="61517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1625519">
                <a:spcBef>
                  <a:spcPts val="400"/>
                </a:spcBef>
                <a:buClr>
                  <a:srgbClr val="F49600"/>
                </a:buClr>
              </a:pPr>
              <a:r>
                <a:rPr lang="fi-FI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85CE5B-3E69-DB42-8B1C-7C1A593309CA}"/>
              </a:ext>
            </a:extLst>
          </p:cNvPr>
          <p:cNvCxnSpPr/>
          <p:nvPr userDrawn="1"/>
        </p:nvCxnSpPr>
        <p:spPr>
          <a:xfrm flipH="1">
            <a:off x="9705427" y="694059"/>
            <a:ext cx="0" cy="616330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6424A-6889-E44C-8F7C-587F5CE533CC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BB49E4-0851-EF45-AD05-3139BB0D261C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65F4DF-D46F-BB40-9F2B-5DB009159102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D1BEF5-3BC3-0441-8C61-21931BD0639F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84746B-F5E6-B544-B8F2-342A4773CC4E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36FA9B1-075F-B045-ABF2-292350443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2A67E0F-CF5E-DE41-AE3E-294D98F422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9675" y="1902290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E8D40CEF-F716-D542-A8EC-B3F66FABB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9675" y="3338257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CBD04488-6D6D-DC4C-99E9-A5459C4BF7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9675" y="4774223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2713C1-C33D-8642-9F14-BA92790B6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76266" y="865798"/>
            <a:ext cx="1600511" cy="399143"/>
          </a:xfrm>
        </p:spPr>
        <p:txBody>
          <a:bodyPr anchor="ctr">
            <a:no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>
              <a:defRPr sz="1467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7C4978-F54E-5D4F-858C-7299C48CD04C}"/>
              </a:ext>
            </a:extLst>
          </p:cNvPr>
          <p:cNvGrpSpPr/>
          <p:nvPr userDrawn="1"/>
        </p:nvGrpSpPr>
        <p:grpSpPr>
          <a:xfrm>
            <a:off x="3726897" y="694059"/>
            <a:ext cx="2989264" cy="6163941"/>
            <a:chOff x="2795173" y="139700"/>
            <a:chExt cx="2241948" cy="51435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3372133-F71D-144C-8562-1DADB1024EFF}"/>
                </a:ext>
              </a:extLst>
            </p:cNvPr>
            <p:cNvCxnSpPr/>
            <p:nvPr/>
          </p:nvCxnSpPr>
          <p:spPr>
            <a:xfrm flipH="1">
              <a:off x="2795173" y="139700"/>
              <a:ext cx="0" cy="51435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E4D60F7-7994-2D4D-B33D-661F651D50FC}"/>
                </a:ext>
              </a:extLst>
            </p:cNvPr>
            <p:cNvCxnSpPr/>
            <p:nvPr/>
          </p:nvCxnSpPr>
          <p:spPr>
            <a:xfrm flipH="1">
              <a:off x="5037121" y="139700"/>
              <a:ext cx="0" cy="51435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C41AF3-BCFD-B14A-BEE2-AFF2DFFB3962}"/>
              </a:ext>
            </a:extLst>
          </p:cNvPr>
          <p:cNvCxnSpPr/>
          <p:nvPr userDrawn="1"/>
        </p:nvCxnSpPr>
        <p:spPr>
          <a:xfrm>
            <a:off x="-9" y="3775063"/>
            <a:ext cx="9705436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61ED1-A5D2-4C41-A686-A52C231539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3731" y="884307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BBF182-430E-9D4D-9878-4B19C62B17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8956" y="2050237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2B76AF6-30EC-074F-900E-303B667642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07670" y="886760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988365E-0848-6D4F-BAA4-63E7CF57A9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02895" y="2052690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F56E9F1C-A59A-0D46-8CD3-AD8882FFF3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8187" y="891843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DFCB626B-F7F3-DF4B-8B0B-4F3E4A5F8C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3412" y="2057773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65389EEF-128D-7D45-8A8E-34572C6FA9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956" y="3960456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583672C4-A941-EA4C-BD61-EE14EDEE53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182" y="5126386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6C6D46C-6F4B-E54A-930D-0F0133D880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2895" y="3962909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49F44BCD-C13D-3B44-8531-1C71FBD459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98120" y="5128840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4EEC95A-44CA-404D-968F-CF2CE59394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03412" y="3967992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FA0C7C3-1701-764D-9778-660C44BCCB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98638" y="5133922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0" name="Dian numeron paikkamerkki 5">
            <a:extLst>
              <a:ext uri="{FF2B5EF4-FFF2-40B4-BE49-F238E27FC236}">
                <a16:creationId xmlns:a16="http://schemas.microsoft.com/office/drawing/2014/main" id="{09E1EBBC-ED7B-054E-B64A-3DE4F28499D2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07733D0E-8AB5-5943-BEC3-2C62BB281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0818807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Yksi graafi ja nosto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33" y="2367967"/>
            <a:ext cx="4667015" cy="38485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D6F6AFD-F77B-ED4A-9E10-01084CF964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722" y="2794687"/>
            <a:ext cx="4667015" cy="3545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00" b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207769A-6D4D-664D-82D6-9F2D2DFFA5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3799" y="1711856"/>
            <a:ext cx="4068868" cy="4069187"/>
          </a:xfrm>
          <a:custGeom>
            <a:avLst/>
            <a:gdLst>
              <a:gd name="connsiteX0" fmla="*/ 1526085 w 3051651"/>
              <a:gd name="connsiteY0" fmla="*/ 0 h 3051890"/>
              <a:gd name="connsiteX1" fmla="*/ 3044291 w 3051651"/>
              <a:gd name="connsiteY1" fmla="*/ 1370052 h 3051890"/>
              <a:gd name="connsiteX2" fmla="*/ 3051651 w 3051651"/>
              <a:gd name="connsiteY2" fmla="*/ 1515807 h 3051890"/>
              <a:gd name="connsiteX3" fmla="*/ 3051651 w 3051651"/>
              <a:gd name="connsiteY3" fmla="*/ 1536364 h 3051890"/>
              <a:gd name="connsiteX4" fmla="*/ 3044291 w 3051651"/>
              <a:gd name="connsiteY4" fmla="*/ 1682118 h 3051890"/>
              <a:gd name="connsiteX5" fmla="*/ 1682118 w 3051651"/>
              <a:gd name="connsiteY5" fmla="*/ 3044291 h 3051890"/>
              <a:gd name="connsiteX6" fmla="*/ 1531630 w 3051651"/>
              <a:gd name="connsiteY6" fmla="*/ 3051890 h 3051890"/>
              <a:gd name="connsiteX7" fmla="*/ 1520540 w 3051651"/>
              <a:gd name="connsiteY7" fmla="*/ 3051890 h 3051890"/>
              <a:gd name="connsiteX8" fmla="*/ 1370052 w 3051651"/>
              <a:gd name="connsiteY8" fmla="*/ 3044291 h 3051890"/>
              <a:gd name="connsiteX9" fmla="*/ 0 w 3051651"/>
              <a:gd name="connsiteY9" fmla="*/ 1526085 h 3051890"/>
              <a:gd name="connsiteX10" fmla="*/ 1526085 w 3051651"/>
              <a:gd name="connsiteY10" fmla="*/ 0 h 305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1651" h="3051890">
                <a:moveTo>
                  <a:pt x="1526085" y="0"/>
                </a:moveTo>
                <a:cubicBezTo>
                  <a:pt x="2316241" y="0"/>
                  <a:pt x="2966140" y="600515"/>
                  <a:pt x="3044291" y="1370052"/>
                </a:cubicBezTo>
                <a:lnTo>
                  <a:pt x="3051651" y="1515807"/>
                </a:lnTo>
                <a:lnTo>
                  <a:pt x="3051651" y="1536364"/>
                </a:lnTo>
                <a:lnTo>
                  <a:pt x="3044291" y="1682118"/>
                </a:lnTo>
                <a:cubicBezTo>
                  <a:pt x="2971350" y="2400353"/>
                  <a:pt x="2400353" y="2971350"/>
                  <a:pt x="1682118" y="3044291"/>
                </a:cubicBezTo>
                <a:lnTo>
                  <a:pt x="1531630" y="3051890"/>
                </a:lnTo>
                <a:lnTo>
                  <a:pt x="1520540" y="3051890"/>
                </a:lnTo>
                <a:lnTo>
                  <a:pt x="1370052" y="3044291"/>
                </a:lnTo>
                <a:cubicBezTo>
                  <a:pt x="600515" y="2966140"/>
                  <a:pt x="0" y="2316241"/>
                  <a:pt x="0" y="1526085"/>
                </a:cubicBezTo>
                <a:cubicBezTo>
                  <a:pt x="0" y="683252"/>
                  <a:pt x="683252" y="0"/>
                  <a:pt x="15260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8959836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eljä donit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82087" y="2264229"/>
            <a:ext cx="1847476" cy="18842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2" y="933191"/>
            <a:ext cx="10176140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30F17A4-E526-3746-9328-516BCF5081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835" y="4548758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75" indent="0">
              <a:spcBef>
                <a:spcPts val="800"/>
              </a:spcBef>
              <a:buNone/>
              <a:defRPr sz="1067"/>
            </a:lvl3pPr>
            <a:lvl4pPr marL="896812">
              <a:spcBef>
                <a:spcPts val="800"/>
              </a:spcBef>
              <a:defRPr sz="1067"/>
            </a:lvl4pPr>
            <a:lvl5pPr marL="1345033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268875C-D0AB-A74E-86D1-67E9DA0ED2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82088" y="2896564"/>
            <a:ext cx="1847475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75" indent="0">
              <a:spcBef>
                <a:spcPts val="800"/>
              </a:spcBef>
              <a:buNone/>
              <a:defRPr sz="1067"/>
            </a:lvl3pPr>
            <a:lvl4pPr marL="896812">
              <a:spcBef>
                <a:spcPts val="800"/>
              </a:spcBef>
              <a:defRPr sz="1067"/>
            </a:lvl4pPr>
            <a:lvl5pPr marL="1345033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1" name="Content Placeholder 16">
            <a:extLst>
              <a:ext uri="{FF2B5EF4-FFF2-40B4-BE49-F238E27FC236}">
                <a16:creationId xmlns:a16="http://schemas.microsoft.com/office/drawing/2014/main" id="{FBD38B96-4713-4C4A-8CEE-52A1F414A5E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46974" y="2264229"/>
            <a:ext cx="1847476" cy="18842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5BB8624-FB79-D747-B4B9-30ECAC760D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52722" y="4548758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75" indent="0">
              <a:spcBef>
                <a:spcPts val="800"/>
              </a:spcBef>
              <a:buNone/>
              <a:defRPr sz="1067"/>
            </a:lvl3pPr>
            <a:lvl4pPr marL="896812">
              <a:spcBef>
                <a:spcPts val="800"/>
              </a:spcBef>
              <a:defRPr sz="1067"/>
            </a:lvl4pPr>
            <a:lvl5pPr marL="1345033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4" name="Content Placeholder 16">
            <a:extLst>
              <a:ext uri="{FF2B5EF4-FFF2-40B4-BE49-F238E27FC236}">
                <a16:creationId xmlns:a16="http://schemas.microsoft.com/office/drawing/2014/main" id="{356F8523-6E59-2C4B-92CB-D242EEC7C07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189631" y="2264229"/>
            <a:ext cx="1847476" cy="18842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F5F708F-5984-0946-819F-BAF07BA3D5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5381" y="4548758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75" indent="0">
              <a:spcBef>
                <a:spcPts val="800"/>
              </a:spcBef>
              <a:buNone/>
              <a:defRPr sz="1067"/>
            </a:lvl3pPr>
            <a:lvl4pPr marL="896812">
              <a:spcBef>
                <a:spcPts val="800"/>
              </a:spcBef>
              <a:defRPr sz="1067"/>
            </a:lvl4pPr>
            <a:lvl5pPr marL="1345033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7" name="Content Placeholder 16">
            <a:extLst>
              <a:ext uri="{FF2B5EF4-FFF2-40B4-BE49-F238E27FC236}">
                <a16:creationId xmlns:a16="http://schemas.microsoft.com/office/drawing/2014/main" id="{4429645E-CCF8-BE41-95C9-46450AF6BAC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544371" y="2264229"/>
            <a:ext cx="1847476" cy="18842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2B88221-6480-D64A-9792-232AA0160D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50121" y="4548758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75" indent="0">
              <a:spcBef>
                <a:spcPts val="800"/>
              </a:spcBef>
              <a:buNone/>
              <a:defRPr sz="1067"/>
            </a:lvl3pPr>
            <a:lvl4pPr marL="896812">
              <a:spcBef>
                <a:spcPts val="800"/>
              </a:spcBef>
              <a:defRPr sz="1067"/>
            </a:lvl4pPr>
            <a:lvl5pPr marL="1345033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1463B7F-93A5-1D4B-8CDD-042E079DD5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44368" y="2896564"/>
            <a:ext cx="1847480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75" indent="0">
              <a:spcBef>
                <a:spcPts val="800"/>
              </a:spcBef>
              <a:buNone/>
              <a:defRPr sz="1067"/>
            </a:lvl3pPr>
            <a:lvl4pPr marL="896812">
              <a:spcBef>
                <a:spcPts val="800"/>
              </a:spcBef>
              <a:defRPr sz="1067"/>
            </a:lvl4pPr>
            <a:lvl5pPr marL="1345033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F9303901-1AA7-4449-AD99-64BF22E8B4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2722" y="2896564"/>
            <a:ext cx="1841148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75" indent="0">
              <a:spcBef>
                <a:spcPts val="800"/>
              </a:spcBef>
              <a:buNone/>
              <a:defRPr sz="1067"/>
            </a:lvl3pPr>
            <a:lvl4pPr marL="896812">
              <a:spcBef>
                <a:spcPts val="800"/>
              </a:spcBef>
              <a:defRPr sz="1067"/>
            </a:lvl4pPr>
            <a:lvl5pPr marL="1345033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51470CE-A1B3-064C-A030-C7C9F2FC58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5381" y="2896564"/>
            <a:ext cx="1847479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75" indent="0">
              <a:spcBef>
                <a:spcPts val="800"/>
              </a:spcBef>
              <a:buNone/>
              <a:defRPr sz="1067"/>
            </a:lvl3pPr>
            <a:lvl4pPr marL="896812">
              <a:spcBef>
                <a:spcPts val="800"/>
              </a:spcBef>
              <a:defRPr sz="1067"/>
            </a:lvl4pPr>
            <a:lvl5pPr marL="1345033">
              <a:spcBef>
                <a:spcPts val="800"/>
              </a:spcBef>
              <a:defRPr sz="10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07106658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AB877F2-0B2E-9545-9092-67E4CEEE1990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D91284-2ED4-1848-98F2-A2392038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7463384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23733" y="1194066"/>
            <a:ext cx="4861169" cy="5178436"/>
          </a:xfrm>
        </p:spPr>
        <p:txBody>
          <a:bodyPr/>
          <a:lstStyle>
            <a:lvl1pPr>
              <a:defRPr sz="3333"/>
            </a:lvl1pPr>
            <a:lvl2pPr>
              <a:defRPr sz="2933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67941" y="1194066"/>
            <a:ext cx="4861169" cy="5178436"/>
          </a:xfrm>
        </p:spPr>
        <p:txBody>
          <a:bodyPr/>
          <a:lstStyle>
            <a:lvl1pPr>
              <a:defRPr sz="3333"/>
            </a:lvl1pPr>
            <a:lvl2pPr>
              <a:defRPr sz="2933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5E475F64-8286-0E40-A313-272BA9BEEA35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AAE098C-C837-6546-9204-D16583452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7670564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23733" y="1287530"/>
            <a:ext cx="4861169" cy="63976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1"/>
            </a:lvl1pPr>
            <a:lvl2pPr marL="544217" indent="0">
              <a:buNone/>
              <a:defRPr sz="2400" b="1"/>
            </a:lvl2pPr>
            <a:lvl3pPr marL="1088435" indent="0">
              <a:buNone/>
              <a:defRPr sz="2133" b="1"/>
            </a:lvl3pPr>
            <a:lvl4pPr marL="1632653" indent="0">
              <a:buNone/>
              <a:defRPr sz="1867" b="1"/>
            </a:lvl4pPr>
            <a:lvl5pPr marL="2176868" indent="0">
              <a:buNone/>
              <a:defRPr sz="1867" b="1"/>
            </a:lvl5pPr>
            <a:lvl6pPr marL="2721087" indent="0">
              <a:buNone/>
              <a:defRPr sz="1867" b="1"/>
            </a:lvl6pPr>
            <a:lvl7pPr marL="3265304" indent="0">
              <a:buNone/>
              <a:defRPr sz="1867" b="1"/>
            </a:lvl7pPr>
            <a:lvl8pPr marL="3809522" indent="0">
              <a:buNone/>
              <a:defRPr sz="1867" b="1"/>
            </a:lvl8pPr>
            <a:lvl9pPr marL="4353738" indent="0">
              <a:buNone/>
              <a:defRPr sz="1867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23733" y="2174876"/>
            <a:ext cx="4861169" cy="419762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67941" y="1287530"/>
            <a:ext cx="4861169" cy="63976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1"/>
            </a:lvl1pPr>
            <a:lvl2pPr marL="544217" indent="0">
              <a:buNone/>
              <a:defRPr sz="2400" b="1"/>
            </a:lvl2pPr>
            <a:lvl3pPr marL="1088435" indent="0">
              <a:buNone/>
              <a:defRPr sz="2133" b="1"/>
            </a:lvl3pPr>
            <a:lvl4pPr marL="1632653" indent="0">
              <a:buNone/>
              <a:defRPr sz="1867" b="1"/>
            </a:lvl4pPr>
            <a:lvl5pPr marL="2176868" indent="0">
              <a:buNone/>
              <a:defRPr sz="1867" b="1"/>
            </a:lvl5pPr>
            <a:lvl6pPr marL="2721087" indent="0">
              <a:buNone/>
              <a:defRPr sz="1867" b="1"/>
            </a:lvl6pPr>
            <a:lvl7pPr marL="3265304" indent="0">
              <a:buNone/>
              <a:defRPr sz="1867" b="1"/>
            </a:lvl7pPr>
            <a:lvl8pPr marL="3809522" indent="0">
              <a:buNone/>
              <a:defRPr sz="1867" b="1"/>
            </a:lvl8pPr>
            <a:lvl9pPr marL="4353738" indent="0">
              <a:buNone/>
              <a:defRPr sz="1867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67941" y="2174876"/>
            <a:ext cx="4861169" cy="419762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80017C01-F5D3-0C4B-96C1-02E8C25A1523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BD6C87E-15FC-684D-A674-9760B0F78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9412210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AILU 3 sisältöä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1373" y="1535117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31373" y="2348884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0"/>
          </p:nvPr>
        </p:nvSpPr>
        <p:spPr>
          <a:xfrm>
            <a:off x="11442716" y="6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84857" y="6378239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2"/>
          </p:nvPr>
        </p:nvSpPr>
        <p:spPr>
          <a:xfrm>
            <a:off x="4225357" y="1525404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solidFill>
                  <a:srgbClr val="FF6A10"/>
                </a:solidFill>
              </a:defRPr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3"/>
          <p:cNvSpPr>
            <a:spLocks noGrp="1"/>
          </p:cNvSpPr>
          <p:nvPr>
            <p:ph sz="half" idx="13"/>
          </p:nvPr>
        </p:nvSpPr>
        <p:spPr>
          <a:xfrm>
            <a:off x="4225357" y="2339172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4"/>
          </p:nvPr>
        </p:nvSpPr>
        <p:spPr>
          <a:xfrm>
            <a:off x="8011189" y="1525404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solidFill>
                  <a:srgbClr val="FF6A10"/>
                </a:solidFill>
              </a:defRPr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Sisällön paikkamerkki 3"/>
          <p:cNvSpPr>
            <a:spLocks noGrp="1"/>
          </p:cNvSpPr>
          <p:nvPr>
            <p:ph sz="half" idx="15"/>
          </p:nvPr>
        </p:nvSpPr>
        <p:spPr>
          <a:xfrm>
            <a:off x="8011189" y="2339172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6516273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46838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98025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 ja sisält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AB877F2-0B2E-9545-9092-67E4CEEE1990}"/>
              </a:ext>
            </a:extLst>
          </p:cNvPr>
          <p:cNvSpPr txBox="1"/>
          <p:nvPr userDrawn="1"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4A11817-BB2F-7267-8439-D35083A084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 rot="5400000">
            <a:off x="9152201" y="3666732"/>
            <a:ext cx="5773339" cy="306256"/>
          </a:xfrm>
        </p:spPr>
        <p:txBody>
          <a:bodyPr anchor="ctr">
            <a:noAutofit/>
          </a:bodyPr>
          <a:lstStyle>
            <a:lvl1pPr marL="0" indent="0" algn="r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F24C4B-300B-DFEA-E339-61995388BF4E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A1E7B4-3869-635D-0BFB-B63E058912DA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80F0BF-4EE5-F9B7-1EF7-BC9DA75886F3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873A96F-B98C-9E11-9FF1-E54DE980D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2047" y="112265"/>
            <a:ext cx="521119" cy="47747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943B0F-59BF-50E5-2F88-7B3CF944F9A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600384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tkimuksen toteut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D1B0BA-DFBC-D641-B9D5-1AD4C7CF57BF}"/>
              </a:ext>
            </a:extLst>
          </p:cNvPr>
          <p:cNvCxnSpPr/>
          <p:nvPr userDrawn="1"/>
        </p:nvCxnSpPr>
        <p:spPr>
          <a:xfrm>
            <a:off x="9519297" y="2311243"/>
            <a:ext cx="782592" cy="0"/>
          </a:xfrm>
          <a:prstGeom prst="line">
            <a:avLst/>
          </a:prstGeom>
          <a:ln w="1270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E96BD5-CF0D-A543-AB49-B2139A406F66}"/>
              </a:ext>
            </a:extLst>
          </p:cNvPr>
          <p:cNvCxnSpPr/>
          <p:nvPr userDrawn="1"/>
        </p:nvCxnSpPr>
        <p:spPr>
          <a:xfrm flipH="1">
            <a:off x="7916796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68E081C-32F7-A34F-A722-82DD9CD187D7}"/>
              </a:ext>
            </a:extLst>
          </p:cNvPr>
          <p:cNvCxnSpPr/>
          <p:nvPr userDrawn="1"/>
        </p:nvCxnSpPr>
        <p:spPr>
          <a:xfrm flipH="1">
            <a:off x="3950893" y="3650520"/>
            <a:ext cx="0" cy="320748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3345BD-4382-524D-9BFE-C98D4A964590}"/>
              </a:ext>
            </a:extLst>
          </p:cNvPr>
          <p:cNvCxnSpPr/>
          <p:nvPr userDrawn="1"/>
        </p:nvCxnSpPr>
        <p:spPr>
          <a:xfrm>
            <a:off x="-9" y="3650520"/>
            <a:ext cx="11882709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4126" y="1247167"/>
            <a:ext cx="6326167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00434-E18F-624A-B6B0-C68F0852E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9047" y="1822197"/>
            <a:ext cx="6331247" cy="13987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33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7B9CB9D-A50C-D64A-B80B-0CB8C8DF5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4126" y="4190040"/>
            <a:ext cx="2386815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D75FB47-EC9C-2844-9137-D8EFDC4AA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048" y="4765070"/>
            <a:ext cx="2388731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28DC7720-A0C2-9C4A-99B4-3742B35C5C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31" y="4182025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2D97073D-2708-8042-BB4E-8301CB74E8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2153" y="4757055"/>
            <a:ext cx="3128137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35926738-FD72-5548-8B77-0CCF67EB7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3767" y="4205784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0F3C2483-2294-544D-8BED-8DBC2CB3E0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6220" y="4765071"/>
            <a:ext cx="3128137" cy="839008"/>
          </a:xfrm>
        </p:spPr>
        <p:txBody>
          <a:bodyPr>
            <a:noAutofit/>
          </a:bodyPr>
          <a:lstStyle>
            <a:lvl1pPr marL="0" indent="0">
              <a:buNone/>
              <a:defRPr sz="5867" b="1"/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B9CE4D4E-AFD1-0D42-BCA6-4332EE5F25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25006" y="1253921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6A8027BA-A0E9-9C42-B34B-A678CF5853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16220" y="5618667"/>
            <a:ext cx="3128137" cy="8336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80C277C3-3B32-8847-B62E-6C98D805E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1931" y="1952153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A976B6C1-C44E-2C42-8095-F2824C521F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29757" y="1962329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BB973D7F-35D5-9F4A-8073-77E7FD57D3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1931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D1EA366F-B117-EA46-B1B4-3976DF18D4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29757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60AF75FD-2F4E-6845-B285-9E626EA386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92154" y="2383659"/>
            <a:ext cx="1018956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067" b="0"/>
            </a:lvl1pPr>
          </a:lstStyle>
          <a:p>
            <a:pPr lvl="0"/>
            <a:r>
              <a:rPr lang="en-GB" err="1"/>
              <a:t>pvm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157132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utkimuksen toteut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3345BD-4382-524D-9BFE-C98D4A964590}"/>
              </a:ext>
            </a:extLst>
          </p:cNvPr>
          <p:cNvCxnSpPr/>
          <p:nvPr userDrawn="1"/>
        </p:nvCxnSpPr>
        <p:spPr>
          <a:xfrm>
            <a:off x="4202932" y="3650520"/>
            <a:ext cx="7679769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9635" y="1229276"/>
            <a:ext cx="2318912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00434-E18F-624A-B6B0-C68F0852E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4682" y="1785007"/>
            <a:ext cx="2320773" cy="4671775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7B9CB9D-A50C-D64A-B80B-0CB8C8DF5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1235" y="1229275"/>
            <a:ext cx="2258293" cy="324447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D75FB47-EC9C-2844-9137-D8EFDC4AA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6157" y="1785009"/>
            <a:ext cx="2263371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6683C96-6195-584F-BCA5-8BDE6A4024EF}"/>
              </a:ext>
            </a:extLst>
          </p:cNvPr>
          <p:cNvCxnSpPr/>
          <p:nvPr userDrawn="1"/>
        </p:nvCxnSpPr>
        <p:spPr>
          <a:xfrm flipH="1">
            <a:off x="4202931" y="703768"/>
            <a:ext cx="0" cy="615423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0FAEB1-5BAD-5445-9782-FBC7644268AC}"/>
              </a:ext>
            </a:extLst>
          </p:cNvPr>
          <p:cNvCxnSpPr/>
          <p:nvPr userDrawn="1"/>
        </p:nvCxnSpPr>
        <p:spPr>
          <a:xfrm flipH="1">
            <a:off x="7668228" y="703768"/>
            <a:ext cx="0" cy="615423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BD342B26-C168-5A49-8A28-D338BD0B4787}"/>
              </a:ext>
            </a:extLst>
          </p:cNvPr>
          <p:cNvSpPr/>
          <p:nvPr userDrawn="1"/>
        </p:nvSpPr>
        <p:spPr>
          <a:xfrm>
            <a:off x="3873436" y="1031052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pic>
        <p:nvPicPr>
          <p:cNvPr id="58" name="Kuva 7">
            <a:extLst>
              <a:ext uri="{FF2B5EF4-FFF2-40B4-BE49-F238E27FC236}">
                <a16:creationId xmlns:a16="http://schemas.microsoft.com/office/drawing/2014/main" id="{A560B773-48CF-A14D-9B2D-FBFFA8492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466" y="1139082"/>
            <a:ext cx="450356" cy="450356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A998A5-D5AB-6944-9644-73E21E478C6E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03A02E28-26E1-1E47-98A8-B776E73516A2}"/>
              </a:ext>
            </a:extLst>
          </p:cNvPr>
          <p:cNvSpPr/>
          <p:nvPr userDrawn="1"/>
        </p:nvSpPr>
        <p:spPr>
          <a:xfrm>
            <a:off x="404931" y="1026975"/>
            <a:ext cx="668195" cy="668195"/>
          </a:xfrm>
          <a:prstGeom prst="ellipse">
            <a:avLst/>
          </a:prstGeom>
          <a:solidFill>
            <a:srgbClr val="FFD6A9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1FD9135-8185-6A42-9F1D-2786593A406D}"/>
              </a:ext>
            </a:extLst>
          </p:cNvPr>
          <p:cNvSpPr/>
          <p:nvPr userDrawn="1"/>
        </p:nvSpPr>
        <p:spPr>
          <a:xfrm>
            <a:off x="7331600" y="1028756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pic>
        <p:nvPicPr>
          <p:cNvPr id="63" name="Kuva 5">
            <a:extLst>
              <a:ext uri="{FF2B5EF4-FFF2-40B4-BE49-F238E27FC236}">
                <a16:creationId xmlns:a16="http://schemas.microsoft.com/office/drawing/2014/main" id="{DA71196C-05EA-F24F-A839-747698EE98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0045" y="1215607"/>
            <a:ext cx="449523" cy="292712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F167FFC4-1E21-8A47-9D02-BECFE1D08EF2}"/>
              </a:ext>
            </a:extLst>
          </p:cNvPr>
          <p:cNvSpPr/>
          <p:nvPr userDrawn="1"/>
        </p:nvSpPr>
        <p:spPr>
          <a:xfrm>
            <a:off x="3866936" y="4002123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pic>
        <p:nvPicPr>
          <p:cNvPr id="65" name="Kuva 8">
            <a:extLst>
              <a:ext uri="{FF2B5EF4-FFF2-40B4-BE49-F238E27FC236}">
                <a16:creationId xmlns:a16="http://schemas.microsoft.com/office/drawing/2014/main" id="{A8F006FD-1691-7E4D-928A-D2D9ED0FC4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5293" y="4165329"/>
            <a:ext cx="329699" cy="340000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4D95FB5A-58AD-E74F-B7C6-2CA383A06CBC}"/>
              </a:ext>
            </a:extLst>
          </p:cNvPr>
          <p:cNvSpPr/>
          <p:nvPr userDrawn="1"/>
        </p:nvSpPr>
        <p:spPr>
          <a:xfrm>
            <a:off x="7345960" y="4002123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pic>
        <p:nvPicPr>
          <p:cNvPr id="67" name="Kuva 9">
            <a:extLst>
              <a:ext uri="{FF2B5EF4-FFF2-40B4-BE49-F238E27FC236}">
                <a16:creationId xmlns:a16="http://schemas.microsoft.com/office/drawing/2014/main" id="{1244A417-0343-F342-907C-F72D58EA10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1219" y="4169494"/>
            <a:ext cx="375896" cy="331673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711783E-CBF6-9B4A-BB80-28A11F6C38D4}"/>
              </a:ext>
            </a:extLst>
          </p:cNvPr>
          <p:cNvCxnSpPr/>
          <p:nvPr userDrawn="1"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Bullseye outline">
            <a:extLst>
              <a:ext uri="{FF2B5EF4-FFF2-40B4-BE49-F238E27FC236}">
                <a16:creationId xmlns:a16="http://schemas.microsoft.com/office/drawing/2014/main" id="{E7FEE0CC-300E-6041-BDDF-508924514ED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9591" y="1077973"/>
            <a:ext cx="567651" cy="567651"/>
          </a:xfrm>
          <a:prstGeom prst="rect">
            <a:avLst/>
          </a:prstGeom>
        </p:spPr>
      </p:pic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228207EA-BFCF-CE41-BCC6-EBDC0D7BB3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2008" y="1229277"/>
            <a:ext cx="2224216" cy="324447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AA3D3CE-9C15-664C-B477-8DB61D6626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86931" y="1785009"/>
            <a:ext cx="2220020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DAA2E888-118D-5045-A25B-3557B95E6F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5486" y="4205784"/>
            <a:ext cx="2274041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8DF469CC-F643-2343-8EDC-9CD7DDBC115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70408" y="4761517"/>
            <a:ext cx="2274037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2035606E-FA98-C44A-94FD-E6D27FBAD8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71637" y="4205785"/>
            <a:ext cx="2224216" cy="324447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6" name="Text Placeholder 9">
            <a:extLst>
              <a:ext uri="{FF2B5EF4-FFF2-40B4-BE49-F238E27FC236}">
                <a16:creationId xmlns:a16="http://schemas.microsoft.com/office/drawing/2014/main" id="{E9FDF205-AE13-514A-8BDB-26B77CABAC8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66561" y="4761517"/>
            <a:ext cx="2220020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925301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-4" y="1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Päivämäärän paikkamerkki 2">
            <a:extLst>
              <a:ext uri="{FF2B5EF4-FFF2-40B4-BE49-F238E27FC236}">
                <a16:creationId xmlns:a16="http://schemas.microsoft.com/office/drawing/2014/main" id="{1415027C-6559-4347-91CA-4A097CE4EA1D}"/>
              </a:ext>
            </a:extLst>
          </p:cNvPr>
          <p:cNvSpPr txBox="1"/>
          <p:nvPr userDrawn="1"/>
        </p:nvSpPr>
        <p:spPr>
          <a:xfrm rot="5400000">
            <a:off x="11630170" y="6177347"/>
            <a:ext cx="814356" cy="30930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83517C-69A2-3E42-ABC0-4D7C505A3DAE}" type="datetime1">
              <a:rPr lang="fi-FI" sz="933" smtClean="0"/>
              <a:t>9.2.2026</a:t>
            </a:fld>
            <a:endParaRPr lang="fi-FI" sz="933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7566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23729" y="1194065"/>
            <a:ext cx="10207008" cy="51784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814DFD99-A3FE-2F4D-9329-9228E72BC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544836" y="3277647"/>
            <a:ext cx="4988073" cy="30625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26615320-9CFA-A64F-A023-7AE0FCDB5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88625" y="166883"/>
            <a:ext cx="298968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857027-099E-9740-966F-CB4612204900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8FB40C-F5E9-5B4A-8596-288FE2939D2F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37CC5E-E9BC-444B-A124-0B67B2F77DA9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F19E60-043E-F44B-9FF9-DCDD44A25984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A4FE76-81FF-324C-9964-9D67E93BB075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4C2D4D3-C5A9-0046-8B12-08261F84B484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11247098" y="111577"/>
            <a:ext cx="519241" cy="47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3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</p:sldLayoutIdLst>
  <p:transition/>
  <p:hf sldNum="0" hdr="0" ftr="0"/>
  <p:txStyles>
    <p:titleStyle>
      <a:lvl1pPr algn="l" defTabSz="544230" rtl="0" eaLnBrk="1" latinLnBrk="0" hangingPunct="1">
        <a:spcBef>
          <a:spcPct val="0"/>
        </a:spcBef>
        <a:buNone/>
        <a:defRPr sz="373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08174" indent="-408174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3867" kern="1200">
          <a:solidFill>
            <a:schemeClr val="tx1"/>
          </a:solidFill>
          <a:latin typeface="Arial"/>
          <a:ea typeface="+mn-ea"/>
          <a:cs typeface="Arial"/>
        </a:defRPr>
      </a:lvl1pPr>
      <a:lvl2pPr marL="884375" indent="-340145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3333" kern="1200">
          <a:solidFill>
            <a:schemeClr val="tx1"/>
          </a:solidFill>
          <a:latin typeface="Arial"/>
          <a:ea typeface="+mn-ea"/>
          <a:cs typeface="Arial"/>
        </a:defRPr>
      </a:lvl2pPr>
      <a:lvl3pPr marL="1360577" indent="-272116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Arial"/>
          <a:ea typeface="+mn-ea"/>
          <a:cs typeface="Arial"/>
        </a:defRPr>
      </a:lvl3pPr>
      <a:lvl4pPr marL="1904808" indent="-272116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449039" indent="-272116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993269" indent="-272116" algn="l" defTabSz="5442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01" indent="-272116" algn="l" defTabSz="5442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31" indent="-272116" algn="l" defTabSz="5442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63" indent="-272116" algn="l" defTabSz="5442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30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462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693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923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155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385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617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3847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23729" y="1194066"/>
            <a:ext cx="10207008" cy="51784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814DFD99-A3FE-2F4D-9329-9228E72BC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544837" y="3277648"/>
            <a:ext cx="4988073" cy="30625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26615320-9CFA-A64F-A023-7AE0FCDB5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88625" y="166884"/>
            <a:ext cx="298968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857027-099E-9740-966F-CB4612204900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8FB40C-F5E9-5B4A-8596-288FE2939D2F}"/>
              </a:ext>
            </a:extLst>
          </p:cNvPr>
          <p:cNvCxnSpPr/>
          <p:nvPr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37CC5E-E9BC-444B-A124-0B67B2F77DA9}"/>
              </a:ext>
            </a:extLst>
          </p:cNvPr>
          <p:cNvCxnSpPr/>
          <p:nvPr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F19E60-043E-F44B-9FF9-DCDD44A25984}"/>
              </a:ext>
            </a:extLst>
          </p:cNvPr>
          <p:cNvCxnSpPr/>
          <p:nvPr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A4FE76-81FF-324C-9964-9D67E93BB075}"/>
              </a:ext>
            </a:extLst>
          </p:cNvPr>
          <p:cNvCxnSpPr/>
          <p:nvPr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4C2D4D3-C5A9-0046-8B12-08261F84B484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247100" y="111578"/>
            <a:ext cx="519241" cy="47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1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  <p:sldLayoutId id="2147483761" r:id="rId35"/>
    <p:sldLayoutId id="2147483762" r:id="rId36"/>
  </p:sldLayoutIdLst>
  <p:transition/>
  <p:hf hdr="0" ftr="0" dt="0"/>
  <p:txStyles>
    <p:titleStyle>
      <a:lvl1pPr algn="l" defTabSz="544217" rtl="0" eaLnBrk="1" latinLnBrk="0" hangingPunct="1">
        <a:spcBef>
          <a:spcPct val="0"/>
        </a:spcBef>
        <a:buNone/>
        <a:defRPr sz="373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08164" indent="-408164" algn="l" defTabSz="544217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3867" kern="1200">
          <a:solidFill>
            <a:schemeClr val="tx1"/>
          </a:solidFill>
          <a:latin typeface="Arial"/>
          <a:ea typeface="+mn-ea"/>
          <a:cs typeface="Arial"/>
        </a:defRPr>
      </a:lvl1pPr>
      <a:lvl2pPr marL="884353" indent="-340137" algn="l" defTabSz="544217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3333" kern="1200">
          <a:solidFill>
            <a:schemeClr val="tx1"/>
          </a:solidFill>
          <a:latin typeface="Arial"/>
          <a:ea typeface="+mn-ea"/>
          <a:cs typeface="Arial"/>
        </a:defRPr>
      </a:lvl2pPr>
      <a:lvl3pPr marL="1360543" indent="-272109" algn="l" defTabSz="544217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Arial"/>
          <a:ea typeface="+mn-ea"/>
          <a:cs typeface="Arial"/>
        </a:defRPr>
      </a:lvl3pPr>
      <a:lvl4pPr marL="1904760" indent="-272109" algn="l" defTabSz="544217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448977" indent="-272109" algn="l" defTabSz="544217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993195" indent="-272109" algn="l" defTabSz="54421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413" indent="-272109" algn="l" defTabSz="54421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629" indent="-272109" algn="l" defTabSz="54421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847" indent="-272109" algn="l" defTabSz="54421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442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17" algn="l" defTabSz="5442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435" algn="l" defTabSz="5442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653" algn="l" defTabSz="5442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868" algn="l" defTabSz="5442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087" algn="l" defTabSz="5442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304" algn="l" defTabSz="5442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522" algn="l" defTabSz="5442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3738" algn="l" defTabSz="54421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chart" Target="../charts/chart1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32.png"/><Relationship Id="rId7" Type="http://schemas.openxmlformats.org/officeDocument/2006/relationships/chart" Target="../charts/chart6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726335-46EC-C044-970A-1BB37094A5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noProof="1"/>
              <a:t>Raportti | Suomen Punainen Risti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C7E6C-7798-0949-80CB-944EED324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noProof="1"/>
              <a:t>Vapaaehtois- barometri</a:t>
            </a:r>
          </a:p>
        </p:txBody>
      </p:sp>
      <p:pic>
        <p:nvPicPr>
          <p:cNvPr id="8" name="Kuva 7" descr="Kuva, joka sisältää kohteen teksti, Fontti, Grafiikka, valkoinen&#10;&#10;Kuvaus luotu automaattisesti">
            <a:extLst>
              <a:ext uri="{FF2B5EF4-FFF2-40B4-BE49-F238E27FC236}">
                <a16:creationId xmlns:a16="http://schemas.microsoft.com/office/drawing/2014/main" id="{90C8ADF3-FFAB-277A-1F45-3C11228CD2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307" y="5811079"/>
            <a:ext cx="1555339" cy="650739"/>
          </a:xfrm>
          <a:prstGeom prst="rect">
            <a:avLst/>
          </a:prstGeom>
        </p:spPr>
      </p:pic>
      <p:pic>
        <p:nvPicPr>
          <p:cNvPr id="10" name="Kuva 9" descr="Kuva, joka sisältää kohteen Grafiikka, Fontti, ympyrä, symboli&#10;&#10;Kuvaus luotu automaattisesti">
            <a:extLst>
              <a:ext uri="{FF2B5EF4-FFF2-40B4-BE49-F238E27FC236}">
                <a16:creationId xmlns:a16="http://schemas.microsoft.com/office/drawing/2014/main" id="{4EADD9B7-7F2D-AE46-FC88-12C65DE803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106" y="4317385"/>
            <a:ext cx="1486756" cy="149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3319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2CA763-AC07-D54E-A06A-C2D1D4AC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5" y="-3"/>
            <a:ext cx="10873208" cy="698896"/>
          </a:xfrm>
        </p:spPr>
        <p:txBody>
          <a:bodyPr/>
          <a:lstStyle/>
          <a:p>
            <a:r>
              <a:rPr lang="de-DE" sz="1800" noProof="1">
                <a:latin typeface="Arial" panose="020B0604020202020204" pitchFamily="34" charset="0"/>
                <a:cs typeface="Arial" panose="020B0604020202020204" pitchFamily="34" charset="0"/>
              </a:rPr>
              <a:t>Kuinka paljon seuraavat tekijät helpottaisivat osallistumistasi Punaisen Ristin vapaaehtoistoimintaan? </a:t>
            </a:r>
            <a:endParaRPr lang="de-DE" sz="1800" noProof="1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3868B3C-5081-6DD6-C9E0-DA86FD7B7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778" y="44619"/>
            <a:ext cx="609653" cy="609653"/>
          </a:xfrm>
          <a:prstGeom prst="rect">
            <a:avLst/>
          </a:prstGeom>
        </p:spPr>
      </p:pic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A0E31C5F-78C8-CCFA-9495-CF1AF5EF28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/>
          <a:lstStyle/>
          <a:p>
            <a:r>
              <a:rPr lang="de-DE" noProof="1"/>
              <a:t>SPR Vapaaehtoisbarometri</a:t>
            </a:r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4D003E98-5939-17CB-5A87-C46BBDAD1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45133"/>
              </p:ext>
            </p:extLst>
          </p:nvPr>
        </p:nvGraphicFramePr>
        <p:xfrm>
          <a:off x="191344" y="548681"/>
          <a:ext cx="9145016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CF603EB1-FC78-C577-CC27-6F901A5F4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8252723"/>
              </p:ext>
            </p:extLst>
          </p:nvPr>
        </p:nvGraphicFramePr>
        <p:xfrm>
          <a:off x="9336360" y="548681"/>
          <a:ext cx="2549382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Ellipsi 3">
            <a:extLst>
              <a:ext uri="{FF2B5EF4-FFF2-40B4-BE49-F238E27FC236}">
                <a16:creationId xmlns:a16="http://schemas.microsoft.com/office/drawing/2014/main" id="{DC4EFA5C-760F-A426-67B4-20B6F10B8DEE}"/>
              </a:ext>
            </a:extLst>
          </p:cNvPr>
          <p:cNvSpPr/>
          <p:nvPr/>
        </p:nvSpPr>
        <p:spPr>
          <a:xfrm>
            <a:off x="11038585" y="693217"/>
            <a:ext cx="540900" cy="465117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DA8B15A9-79DB-0D37-310D-9C67A94BD6D6}"/>
              </a:ext>
            </a:extLst>
          </p:cNvPr>
          <p:cNvSpPr/>
          <p:nvPr/>
        </p:nvSpPr>
        <p:spPr>
          <a:xfrm>
            <a:off x="10200456" y="5229200"/>
            <a:ext cx="864097" cy="1274440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09700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2CA763-AC07-D54E-A06A-C2D1D4AC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5" y="-3"/>
            <a:ext cx="10639120" cy="698896"/>
          </a:xfrm>
        </p:spPr>
        <p:txBody>
          <a:bodyPr/>
          <a:lstStyle/>
          <a:p>
            <a:r>
              <a:rPr lang="de-DE" sz="2000" noProof="1">
                <a:latin typeface="Arial" panose="020B0604020202020204" pitchFamily="34" charset="0"/>
                <a:cs typeface="Arial" panose="020B0604020202020204" pitchFamily="34" charset="0"/>
              </a:rPr>
              <a:t>2025 uudet kysymykset (1/2)</a:t>
            </a:r>
            <a:endParaRPr lang="de-DE" sz="2000" noProof="1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3868B3C-5081-6DD6-C9E0-DA86FD7B7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778" y="44619"/>
            <a:ext cx="609653" cy="609653"/>
          </a:xfrm>
          <a:prstGeom prst="rect">
            <a:avLst/>
          </a:prstGeom>
        </p:spPr>
      </p:pic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A0E31C5F-78C8-CCFA-9495-CF1AF5EF28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/>
          <a:lstStyle/>
          <a:p>
            <a:r>
              <a:rPr lang="de-DE" noProof="1"/>
              <a:t>SPR Vapaaehtoisbarometri</a:t>
            </a:r>
          </a:p>
        </p:txBody>
      </p:sp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938932EE-4537-55EF-B163-71EB6192B3EC}"/>
              </a:ext>
            </a:extLst>
          </p:cNvPr>
          <p:cNvGraphicFramePr/>
          <p:nvPr/>
        </p:nvGraphicFramePr>
        <p:xfrm>
          <a:off x="797258" y="845803"/>
          <a:ext cx="5154726" cy="5607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DE44028D-30A8-5CFC-2494-EFDAAF2AAC8A}"/>
              </a:ext>
            </a:extLst>
          </p:cNvPr>
          <p:cNvGraphicFramePr/>
          <p:nvPr/>
        </p:nvGraphicFramePr>
        <p:xfrm>
          <a:off x="6240016" y="845802"/>
          <a:ext cx="5154726" cy="5607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llipsi 2">
            <a:extLst>
              <a:ext uri="{FF2B5EF4-FFF2-40B4-BE49-F238E27FC236}">
                <a16:creationId xmlns:a16="http://schemas.microsoft.com/office/drawing/2014/main" id="{249C74BB-8792-31BE-0A88-F517625797C8}"/>
              </a:ext>
            </a:extLst>
          </p:cNvPr>
          <p:cNvSpPr/>
          <p:nvPr/>
        </p:nvSpPr>
        <p:spPr>
          <a:xfrm>
            <a:off x="5494081" y="2636912"/>
            <a:ext cx="510499" cy="554360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0332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8C978-8D0A-8AB7-A1E7-24DCFD95F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378FEC-9E53-FABC-DEB0-36299918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5" y="-3"/>
            <a:ext cx="10639120" cy="698896"/>
          </a:xfrm>
        </p:spPr>
        <p:txBody>
          <a:bodyPr/>
          <a:lstStyle/>
          <a:p>
            <a:r>
              <a:rPr lang="de-DE" sz="2000" noProof="1">
                <a:latin typeface="Arial" panose="020B0604020202020204" pitchFamily="34" charset="0"/>
                <a:cs typeface="Arial" panose="020B0604020202020204" pitchFamily="34" charset="0"/>
              </a:rPr>
              <a:t>2025 uudet kysymykset (2/2) – Esitetty vain digiraati ja sekasin –chat vastaajille, N=105</a:t>
            </a:r>
            <a:endParaRPr lang="de-DE" sz="2000" noProof="1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8D6E9EB-7215-17AF-70C2-09EF199EAD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778" y="44619"/>
            <a:ext cx="609653" cy="609653"/>
          </a:xfrm>
          <a:prstGeom prst="rect">
            <a:avLst/>
          </a:prstGeom>
        </p:spPr>
      </p:pic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DB3CC16F-0749-E02A-AC74-16053A285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/>
          <a:lstStyle/>
          <a:p>
            <a:r>
              <a:rPr lang="de-DE" noProof="1"/>
              <a:t>SPR Vapaaehtoisbarometri</a:t>
            </a:r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99315312-200A-71E1-DB28-6A10C47659B8}"/>
              </a:ext>
            </a:extLst>
          </p:cNvPr>
          <p:cNvGraphicFramePr/>
          <p:nvPr/>
        </p:nvGraphicFramePr>
        <p:xfrm>
          <a:off x="88928" y="1700808"/>
          <a:ext cx="914501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1FA93361-4AED-DDEC-7130-3F7E45B81FD3}"/>
              </a:ext>
            </a:extLst>
          </p:cNvPr>
          <p:cNvGraphicFramePr/>
          <p:nvPr/>
        </p:nvGraphicFramePr>
        <p:xfrm>
          <a:off x="9233944" y="1700808"/>
          <a:ext cx="254938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569216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>
              <a:spcAft>
                <a:spcPct val="0"/>
              </a:spcAft>
              <a:defRPr/>
            </a:pPr>
            <a:r>
              <a:rPr lang="de-DE" sz="3200" noProof="1">
                <a:solidFill>
                  <a:srgbClr val="3C3C3B"/>
                </a:solidFill>
              </a:rPr>
              <a:t>Tulosten tulkintaa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797B786-71BE-4A67-B192-73010C62665F}"/>
              </a:ext>
            </a:extLst>
          </p:cNvPr>
          <p:cNvSpPr txBox="1"/>
          <p:nvPr/>
        </p:nvSpPr>
        <p:spPr>
          <a:xfrm>
            <a:off x="3177909" y="2996544"/>
            <a:ext cx="856895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noProof="1">
                <a:solidFill>
                  <a:srgbClr val="3C3C3B"/>
                </a:solidFill>
                <a:latin typeface="Arial" panose="020B0604020202020204" pitchFamily="34" charset="0"/>
                <a:cs typeface="Arial"/>
              </a:rPr>
              <a:t>Jos jakauma on tiiviissä kasassa, vastaajilla on suhteellisen yhtenäinen käsitys arvioitavasta toiminnasta.</a:t>
            </a:r>
            <a:br>
              <a:rPr lang="de-DE" sz="1400" noProof="1">
                <a:solidFill>
                  <a:srgbClr val="3C3C3B"/>
                </a:solidFill>
                <a:latin typeface="Arial" panose="020B0604020202020204" pitchFamily="34" charset="0"/>
                <a:cs typeface="Arial"/>
              </a:rPr>
            </a:br>
            <a:r>
              <a:rPr lang="de-DE" sz="1400" noProof="1">
                <a:solidFill>
                  <a:srgbClr val="3C3C3B"/>
                </a:solidFill>
                <a:latin typeface="Arial" panose="020B0604020202020204" pitchFamily="34" charset="0"/>
                <a:cs typeface="Arial"/>
              </a:rPr>
              <a:t>Jos arviot ovat hajallaan, toiminta vaihtelee riippuen henkilöstä ja tilanteesta.</a:t>
            </a:r>
            <a:br>
              <a:rPr lang="de-DE" sz="1400" noProof="1">
                <a:solidFill>
                  <a:srgbClr val="3C3C3B"/>
                </a:solidFill>
                <a:latin typeface="Arial" panose="020B0604020202020204" pitchFamily="34" charset="0"/>
                <a:cs typeface="Arial"/>
              </a:rPr>
            </a:br>
            <a:r>
              <a:rPr lang="de-DE" sz="1400" noProof="1">
                <a:solidFill>
                  <a:srgbClr val="3C3C3B"/>
                </a:solidFill>
                <a:latin typeface="Arial" panose="020B0604020202020204" pitchFamily="34" charset="0"/>
                <a:cs typeface="Arial"/>
              </a:rPr>
              <a:t>Jos arviot ovat asteikon ääripäissä, toiminta on hyvin kaksijakoista.</a:t>
            </a:r>
            <a:br>
              <a:rPr lang="de-DE" sz="1400" noProof="1">
                <a:solidFill>
                  <a:srgbClr val="3C3C3B"/>
                </a:solidFill>
                <a:latin typeface="Arial" panose="020B0604020202020204" pitchFamily="34" charset="0"/>
                <a:cs typeface="Arial"/>
              </a:rPr>
            </a:br>
            <a:br>
              <a:rPr lang="de-DE" sz="1400" noProof="1">
                <a:solidFill>
                  <a:srgbClr val="3C3C3B"/>
                </a:solidFill>
                <a:latin typeface="Arial" panose="020B0604020202020204" pitchFamily="34" charset="0"/>
                <a:cs typeface="Arial"/>
              </a:rPr>
            </a:br>
            <a:endParaRPr lang="de-DE" sz="1400" noProof="1">
              <a:solidFill>
                <a:srgbClr val="3C3C3B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7" name="Nuoli: Viisikulmio 6">
            <a:extLst>
              <a:ext uri="{FF2B5EF4-FFF2-40B4-BE49-F238E27FC236}">
                <a16:creationId xmlns:a16="http://schemas.microsoft.com/office/drawing/2014/main" id="{5BD4FA6E-9F2F-44E8-88C6-F11FE6036BC1}"/>
              </a:ext>
            </a:extLst>
          </p:cNvPr>
          <p:cNvSpPr/>
          <p:nvPr/>
        </p:nvSpPr>
        <p:spPr>
          <a:xfrm>
            <a:off x="682056" y="2160752"/>
            <a:ext cx="2212483" cy="511361"/>
          </a:xfrm>
          <a:prstGeom prst="homePlat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>
              <a:spcBef>
                <a:spcPct val="0"/>
              </a:spcBef>
              <a:spcAft>
                <a:spcPct val="0"/>
              </a:spcAft>
              <a:defRPr/>
            </a:pPr>
            <a:endParaRPr lang="de-DE" noProof="1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AB2AD4F-978B-4039-9983-E1A730EC63AC}"/>
              </a:ext>
            </a:extLst>
          </p:cNvPr>
          <p:cNvSpPr txBox="1"/>
          <p:nvPr/>
        </p:nvSpPr>
        <p:spPr>
          <a:xfrm>
            <a:off x="682056" y="2261344"/>
            <a:ext cx="2356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KESKIARVOT</a:t>
            </a:r>
          </a:p>
        </p:txBody>
      </p:sp>
      <p:sp>
        <p:nvSpPr>
          <p:cNvPr id="9" name="Nuoli: Viisikulmio 8">
            <a:extLst>
              <a:ext uri="{FF2B5EF4-FFF2-40B4-BE49-F238E27FC236}">
                <a16:creationId xmlns:a16="http://schemas.microsoft.com/office/drawing/2014/main" id="{43BCFDBB-63C9-4900-A8A7-9404A3D31541}"/>
              </a:ext>
            </a:extLst>
          </p:cNvPr>
          <p:cNvSpPr/>
          <p:nvPr/>
        </p:nvSpPr>
        <p:spPr>
          <a:xfrm>
            <a:off x="688644" y="3128021"/>
            <a:ext cx="2212483" cy="511361"/>
          </a:xfrm>
          <a:prstGeom prst="homePlat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>
              <a:spcBef>
                <a:spcPct val="0"/>
              </a:spcBef>
              <a:spcAft>
                <a:spcPct val="0"/>
              </a:spcAft>
              <a:defRPr/>
            </a:pPr>
            <a:endParaRPr lang="de-DE" noProof="1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38A2CE6-84BA-4E93-8A31-74DA9CCF20CA}"/>
              </a:ext>
            </a:extLst>
          </p:cNvPr>
          <p:cNvSpPr txBox="1"/>
          <p:nvPr/>
        </p:nvSpPr>
        <p:spPr>
          <a:xfrm>
            <a:off x="688644" y="3229810"/>
            <a:ext cx="2356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PROSENTTIJAKAUMAT</a:t>
            </a:r>
          </a:p>
        </p:txBody>
      </p:sp>
      <p:sp>
        <p:nvSpPr>
          <p:cNvPr id="12" name="Nuoli: Viisikulmio 11">
            <a:extLst>
              <a:ext uri="{FF2B5EF4-FFF2-40B4-BE49-F238E27FC236}">
                <a16:creationId xmlns:a16="http://schemas.microsoft.com/office/drawing/2014/main" id="{33886BC4-9E7B-4464-9F3F-B82B8A19755D}"/>
              </a:ext>
            </a:extLst>
          </p:cNvPr>
          <p:cNvSpPr/>
          <p:nvPr/>
        </p:nvSpPr>
        <p:spPr>
          <a:xfrm>
            <a:off x="679541" y="4235445"/>
            <a:ext cx="2212483" cy="511361"/>
          </a:xfrm>
          <a:prstGeom prst="homePlat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>
              <a:spcBef>
                <a:spcPct val="0"/>
              </a:spcBef>
              <a:spcAft>
                <a:spcPct val="0"/>
              </a:spcAft>
              <a:defRPr/>
            </a:pPr>
            <a:endParaRPr lang="de-DE" noProof="1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A52BD63-C9AA-41FD-BCD9-83DB0F76E090}"/>
              </a:ext>
            </a:extLst>
          </p:cNvPr>
          <p:cNvSpPr txBox="1"/>
          <p:nvPr/>
        </p:nvSpPr>
        <p:spPr>
          <a:xfrm>
            <a:off x="679540" y="4336037"/>
            <a:ext cx="2356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NPS-INDEKSI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C6AE60A-B69C-4790-82F7-3882EDF23186}" type="slidenum">
              <a:rPr lang="de-DE" noProof="1" smtClean="0">
                <a:solidFill>
                  <a:srgbClr val="3C3C3B"/>
                </a:solidFill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 noProof="1">
              <a:solidFill>
                <a:srgbClr val="3C3C3B"/>
              </a:solidFill>
            </a:endParaRPr>
          </a:p>
        </p:txBody>
      </p:sp>
      <p:sp>
        <p:nvSpPr>
          <p:cNvPr id="3" name="Nuoli: Viisikulmio 2">
            <a:extLst>
              <a:ext uri="{FF2B5EF4-FFF2-40B4-BE49-F238E27FC236}">
                <a16:creationId xmlns:a16="http://schemas.microsoft.com/office/drawing/2014/main" id="{FE9CB2A6-145F-88B8-E07D-A7D9882722BB}"/>
              </a:ext>
            </a:extLst>
          </p:cNvPr>
          <p:cNvSpPr/>
          <p:nvPr/>
        </p:nvSpPr>
        <p:spPr>
          <a:xfrm>
            <a:off x="694579" y="1063602"/>
            <a:ext cx="2194034" cy="511361"/>
          </a:xfrm>
          <a:prstGeom prst="homePlat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>
              <a:spcBef>
                <a:spcPct val="0"/>
              </a:spcBef>
              <a:spcAft>
                <a:spcPct val="0"/>
              </a:spcAft>
              <a:defRPr/>
            </a:pPr>
            <a:endParaRPr lang="de-DE" noProof="1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F34C4D0-4C42-D46F-1999-EF0EFA28D4B8}"/>
              </a:ext>
            </a:extLst>
          </p:cNvPr>
          <p:cNvSpPr txBox="1"/>
          <p:nvPr/>
        </p:nvSpPr>
        <p:spPr>
          <a:xfrm>
            <a:off x="694576" y="1164193"/>
            <a:ext cx="2356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ARVIOINTIASTEIKKO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9EDA75D-FAE1-C171-58C2-118D7A19B6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583" y="42327"/>
            <a:ext cx="642168" cy="642168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8ECBCC8A-0798-FE03-26B7-00812B563E64}"/>
              </a:ext>
            </a:extLst>
          </p:cNvPr>
          <p:cNvSpPr txBox="1"/>
          <p:nvPr/>
        </p:nvSpPr>
        <p:spPr>
          <a:xfrm>
            <a:off x="3165393" y="3998984"/>
            <a:ext cx="85521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b="1" noProof="1">
                <a:solidFill>
                  <a:srgbClr val="3C3C3B"/>
                </a:solidFill>
                <a:latin typeface="Arial" panose="020B0604020202020204" pitchFamily="34" charset="0"/>
                <a:cs typeface="Arial"/>
              </a:rPr>
              <a:t>(Net Promoter Score)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noProof="1">
                <a:solidFill>
                  <a:srgbClr val="3C3C3B"/>
                </a:solidFill>
                <a:latin typeface="Arial" panose="020B0604020202020204" pitchFamily="34" charset="0"/>
                <a:cs typeface="Arial"/>
              </a:rPr>
              <a:t>Tuloksissa esitetään sekä indeksi että vastausten jakaantuminen (Suosittelijat, Neutraalit, Arvostelijat).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noProof="1">
                <a:solidFill>
                  <a:srgbClr val="3C3C3B"/>
                </a:solidFill>
                <a:latin typeface="Arial" panose="020B0604020202020204" pitchFamily="34" charset="0"/>
                <a:cs typeface="Arial"/>
              </a:rPr>
              <a:t>Indeksi lasketaan vähentämällä Suosittelijoiden prosenttiosuudesta Arvostelijoiden prosenttiosuus.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noProof="1">
                <a:solidFill>
                  <a:srgbClr val="3C3C3B"/>
                </a:solidFill>
                <a:latin typeface="Arial" panose="020B0604020202020204" pitchFamily="34" charset="0"/>
                <a:cs typeface="Arial"/>
              </a:rPr>
              <a:t>Indeksi voi olla välillä -100 … +100. </a:t>
            </a:r>
          </a:p>
          <a:p>
            <a:endParaRPr lang="de-DE" noProof="1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E7D59857-3C65-698A-473D-3CAE81600A04}"/>
              </a:ext>
            </a:extLst>
          </p:cNvPr>
          <p:cNvSpPr txBox="1"/>
          <p:nvPr/>
        </p:nvSpPr>
        <p:spPr>
          <a:xfrm>
            <a:off x="3182385" y="1913953"/>
            <a:ext cx="302521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de-DE" sz="1400" i="0" noProof="1">
                <a:effectLst/>
                <a:latin typeface="Arial" panose="020B0604020202020204" pitchFamily="34" charset="0"/>
              </a:rPr>
              <a:t>8,5 tai yli &gt; Erinomainen taso</a:t>
            </a:r>
            <a:br>
              <a:rPr lang="de-DE" sz="1400" i="0" noProof="1">
                <a:effectLst/>
                <a:latin typeface="Arial" panose="020B0604020202020204" pitchFamily="34" charset="0"/>
              </a:rPr>
            </a:br>
            <a:r>
              <a:rPr lang="de-DE" sz="1400" i="0" noProof="1">
                <a:effectLst/>
                <a:latin typeface="Arial" panose="020B0604020202020204" pitchFamily="34" charset="0"/>
              </a:rPr>
              <a:t>7,0 - 8,4 &gt; Hyvä taso</a:t>
            </a:r>
            <a:br>
              <a:rPr lang="de-DE" sz="1400" i="0" noProof="1">
                <a:effectLst/>
                <a:latin typeface="Arial" panose="020B0604020202020204" pitchFamily="34" charset="0"/>
              </a:rPr>
            </a:br>
            <a:r>
              <a:rPr lang="de-DE" sz="1400" i="0" noProof="1">
                <a:effectLst/>
                <a:latin typeface="Arial" panose="020B0604020202020204" pitchFamily="34" charset="0"/>
              </a:rPr>
              <a:t>6,0 - 6,9 &gt; Tyydyttävä taso</a:t>
            </a:r>
            <a:br>
              <a:rPr lang="de-DE" sz="1400" i="0" noProof="1">
                <a:effectLst/>
                <a:latin typeface="Arial" panose="020B0604020202020204" pitchFamily="34" charset="0"/>
              </a:rPr>
            </a:br>
            <a:r>
              <a:rPr lang="de-DE" sz="1400" i="0" noProof="1">
                <a:effectLst/>
                <a:latin typeface="Arial" panose="020B0604020202020204" pitchFamily="34" charset="0"/>
              </a:rPr>
              <a:t>Alle 6,0 &gt; Kehittämistarpeita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de-DE" sz="1400" noProof="1">
                <a:solidFill>
                  <a:srgbClr val="3C3C3B"/>
                </a:solidFill>
                <a:latin typeface="Arial" panose="020B0604020202020204" pitchFamily="34" charset="0"/>
                <a:cs typeface="Arial"/>
              </a:rPr>
            </a:br>
            <a:br>
              <a:rPr lang="de-DE" sz="1400" noProof="1">
                <a:solidFill>
                  <a:srgbClr val="3C3C3B"/>
                </a:solidFill>
                <a:latin typeface="Arial" panose="020B0604020202020204" pitchFamily="34" charset="0"/>
                <a:cs typeface="Arial"/>
              </a:rPr>
            </a:br>
            <a:endParaRPr lang="de-DE" sz="1400" noProof="1">
              <a:solidFill>
                <a:srgbClr val="3C3C3B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4E2C2EB9-9F7F-11CC-03B4-70768BDCBF01}"/>
              </a:ext>
            </a:extLst>
          </p:cNvPr>
          <p:cNvSpPr txBox="1"/>
          <p:nvPr/>
        </p:nvSpPr>
        <p:spPr>
          <a:xfrm>
            <a:off x="6783667" y="1913953"/>
            <a:ext cx="30252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de-DE" sz="1400" i="0" noProof="1">
                <a:effectLst/>
                <a:latin typeface="Arial" panose="020B0604020202020204" pitchFamily="34" charset="0"/>
              </a:rPr>
              <a:t>3,5 tai yli &gt; Erinomainen taso</a:t>
            </a:r>
            <a:br>
              <a:rPr lang="de-DE" sz="1400" i="0" noProof="1">
                <a:effectLst/>
                <a:latin typeface="Arial" panose="020B0604020202020204" pitchFamily="34" charset="0"/>
              </a:rPr>
            </a:br>
            <a:r>
              <a:rPr lang="de-DE" sz="1400" i="0" noProof="1">
                <a:effectLst/>
                <a:latin typeface="Arial" panose="020B0604020202020204" pitchFamily="34" charset="0"/>
              </a:rPr>
              <a:t>2,9 - 3,4 &gt; Hyvä taso</a:t>
            </a:r>
            <a:br>
              <a:rPr lang="de-DE" sz="1400" i="0" noProof="1">
                <a:effectLst/>
                <a:latin typeface="Arial" panose="020B0604020202020204" pitchFamily="34" charset="0"/>
              </a:rPr>
            </a:br>
            <a:r>
              <a:rPr lang="de-DE" sz="1400" i="0" noProof="1">
                <a:effectLst/>
                <a:latin typeface="Arial" panose="020B0604020202020204" pitchFamily="34" charset="0"/>
              </a:rPr>
              <a:t>2,4 - 2,8 &gt; Tyydyttävä taso</a:t>
            </a:r>
            <a:br>
              <a:rPr lang="de-DE" sz="1400" i="0" noProof="1">
                <a:effectLst/>
                <a:latin typeface="Arial" panose="020B0604020202020204" pitchFamily="34" charset="0"/>
              </a:rPr>
            </a:br>
            <a:r>
              <a:rPr lang="de-DE" sz="1400" i="0" noProof="1">
                <a:effectLst/>
                <a:latin typeface="Arial" panose="020B0604020202020204" pitchFamily="34" charset="0"/>
              </a:rPr>
              <a:t>Alle 2,3 &gt; Kehittämistarpeita</a:t>
            </a:r>
            <a:br>
              <a:rPr lang="de-DE" sz="1400" noProof="1">
                <a:solidFill>
                  <a:srgbClr val="3C3C3B"/>
                </a:solidFill>
                <a:latin typeface="Arial" panose="020B0604020202020204" pitchFamily="34" charset="0"/>
                <a:cs typeface="Arial"/>
              </a:rPr>
            </a:br>
            <a:br>
              <a:rPr lang="de-DE" sz="1400" noProof="1">
                <a:solidFill>
                  <a:srgbClr val="3C3C3B"/>
                </a:solidFill>
                <a:latin typeface="Arial" panose="020B0604020202020204" pitchFamily="34" charset="0"/>
                <a:cs typeface="Arial"/>
              </a:rPr>
            </a:br>
            <a:endParaRPr lang="de-DE" sz="1400" noProof="1">
              <a:solidFill>
                <a:srgbClr val="3C3C3B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1BCB5E88-E3A5-6C34-6EB2-10127936508B}"/>
              </a:ext>
            </a:extLst>
          </p:cNvPr>
          <p:cNvSpPr txBox="1"/>
          <p:nvPr/>
        </p:nvSpPr>
        <p:spPr>
          <a:xfrm>
            <a:off x="3194670" y="1489843"/>
            <a:ext cx="8157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noProof="1"/>
              <a:t>4 = erittäin huono ... 10 = erittäin hyvä            1 = erittäin huono ... 4 = erittäin hyvä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7123936C-79D6-45E5-B4F4-9259AB0F5D8F}"/>
              </a:ext>
            </a:extLst>
          </p:cNvPr>
          <p:cNvSpPr txBox="1"/>
          <p:nvPr/>
        </p:nvSpPr>
        <p:spPr>
          <a:xfrm>
            <a:off x="3182385" y="781205"/>
            <a:ext cx="6812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noProof="1"/>
              <a:t>Kyselyllä on käytetty kahta asteikkoa:</a:t>
            </a:r>
          </a:p>
          <a:p>
            <a:endParaRPr lang="de-DE" sz="1400" b="1" noProof="1"/>
          </a:p>
          <a:p>
            <a:r>
              <a:rPr lang="de-DE" sz="1400" b="1" noProof="1"/>
              <a:t>Asteikko 4-10                                                  Asteikko 1-4</a:t>
            </a:r>
          </a:p>
        </p:txBody>
      </p:sp>
      <p:sp>
        <p:nvSpPr>
          <p:cNvPr id="22" name="Nuoli: Viisikulmio 21">
            <a:extLst>
              <a:ext uri="{FF2B5EF4-FFF2-40B4-BE49-F238E27FC236}">
                <a16:creationId xmlns:a16="http://schemas.microsoft.com/office/drawing/2014/main" id="{D892FF0C-5334-5AD6-A64C-04D26BB48786}"/>
              </a:ext>
            </a:extLst>
          </p:cNvPr>
          <p:cNvSpPr/>
          <p:nvPr/>
        </p:nvSpPr>
        <p:spPr>
          <a:xfrm>
            <a:off x="676129" y="5290393"/>
            <a:ext cx="2212483" cy="772170"/>
          </a:xfrm>
          <a:prstGeom prst="homePlat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>
              <a:spcBef>
                <a:spcPct val="0"/>
              </a:spcBef>
              <a:spcAft>
                <a:spcPct val="0"/>
              </a:spcAft>
              <a:defRPr/>
            </a:pPr>
            <a:endParaRPr lang="de-DE" noProof="1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09E97570-0764-7D1B-E1F7-702ADB778990}"/>
              </a:ext>
            </a:extLst>
          </p:cNvPr>
          <p:cNvSpPr txBox="1"/>
          <p:nvPr/>
        </p:nvSpPr>
        <p:spPr>
          <a:xfrm>
            <a:off x="676128" y="5390986"/>
            <a:ext cx="2356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N-LUKU JA SUODATTIMET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F66BBF8F-F5C1-A918-1377-839E93AF705D}"/>
              </a:ext>
            </a:extLst>
          </p:cNvPr>
          <p:cNvSpPr txBox="1"/>
          <p:nvPr/>
        </p:nvSpPr>
        <p:spPr>
          <a:xfrm>
            <a:off x="3173421" y="5165233"/>
            <a:ext cx="855219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b="1" noProof="1">
                <a:solidFill>
                  <a:srgbClr val="3C3C3B"/>
                </a:solidFill>
                <a:latin typeface="Arial" panose="020B0604020202020204" pitchFamily="34" charset="0"/>
                <a:cs typeface="Arial"/>
              </a:rPr>
              <a:t>N-luku: 3946 (</a:t>
            </a:r>
            <a:r>
              <a:rPr lang="de-DE" sz="1400" noProof="1">
                <a:solidFill>
                  <a:srgbClr val="3C3C3B"/>
                </a:solidFill>
                <a:latin typeface="Arial" panose="020B0604020202020204" pitchFamily="34" charset="0"/>
                <a:cs typeface="Arial"/>
              </a:rPr>
              <a:t>V. 2024 N-luku 3574, v. 2023 N-luku 3942</a:t>
            </a:r>
            <a:r>
              <a:rPr lang="de-DE" sz="1400" b="1" noProof="1">
                <a:solidFill>
                  <a:srgbClr val="3C3C3B"/>
                </a:solidFill>
                <a:latin typeface="Arial" panose="020B0604020202020204" pitchFamily="34" charset="0"/>
                <a:cs typeface="Arial"/>
              </a:rPr>
              <a:t>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noProof="1">
                <a:solidFill>
                  <a:srgbClr val="3C3C3B"/>
                </a:solidFill>
                <a:latin typeface="Arial" panose="020B0604020202020204" pitchFamily="34" charset="0"/>
                <a:cs typeface="Arial"/>
              </a:rPr>
              <a:t>Raportilla käytetyt suodattimet: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noProof="1">
                <a:solidFill>
                  <a:srgbClr val="3C3C3B"/>
                </a:solidFill>
                <a:latin typeface="Arial" panose="020B0604020202020204" pitchFamily="34" charset="0"/>
                <a:cs typeface="Arial"/>
              </a:rPr>
              <a:t>Kierros: 2025/12</a:t>
            </a:r>
          </a:p>
          <a:p>
            <a:endParaRPr lang="de-DE" noProof="1"/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3CF17372-F883-E84E-E250-7575113CFD4C}"/>
              </a:ext>
            </a:extLst>
          </p:cNvPr>
          <p:cNvSpPr txBox="1"/>
          <p:nvPr/>
        </p:nvSpPr>
        <p:spPr>
          <a:xfrm rot="5400000">
            <a:off x="9614945" y="3203988"/>
            <a:ext cx="4847851" cy="3062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423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kumimoji="0" lang="de-DE" sz="933" b="0" i="0" u="none" strike="noStrike" kern="1200" cap="none" spc="0" normalizeH="0" baseline="0" noProof="1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SPR Vapaaehtoisbarometri</a:t>
            </a:r>
          </a:p>
        </p:txBody>
      </p:sp>
    </p:spTree>
    <p:extLst>
      <p:ext uri="{BB962C8B-B14F-4D97-AF65-F5344CB8AC3E}">
        <p14:creationId xmlns:p14="http://schemas.microsoft.com/office/powerpoint/2010/main" val="40775067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426A141A-6236-8E42-92FA-861C36C4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/>
              <a:t>Suosittelutodennäköisyys (NPS)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79B8F9D-C1EC-424A-A16F-A22D1011B4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noProof="1"/>
              <a:t>SPR Vapaaehtoisbarometri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A591218-0767-FB4A-993E-B54864353A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noProof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Kuinka todennäköisesti suosittelisit vapaaehtoistoimintaa tuttavillesi ja läheisillesi? </a:t>
            </a:r>
            <a:br>
              <a:rPr lang="de-DE" sz="1467" noProof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67" b="0" noProof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(asteikko 0-10, missä 0=hyvin epätodennäköisesti ja 10=erittäin todennäköisesti)</a:t>
            </a:r>
            <a:endParaRPr lang="de-DE" sz="1200" b="0" noProof="1">
              <a:solidFill>
                <a:srgbClr val="3C3C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E13B56-1CBB-5842-952F-A5E1AC76B5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noProof="1"/>
              <a:t>NPS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FB27373-E062-3C4E-BA54-0909CCE64A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kern="0" noProof="1">
                <a:solidFill>
                  <a:srgbClr val="3C3C3B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(Kaikki valitut vastaajat yhteensä, N=</a:t>
            </a:r>
            <a:r>
              <a:rPr lang="de-DE" sz="800" b="0" i="0" noProof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3946</a:t>
            </a:r>
            <a:r>
              <a:rPr lang="de-DE" kern="0" noProof="1">
                <a:solidFill>
                  <a:srgbClr val="3C3C3B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)</a:t>
            </a:r>
          </a:p>
          <a:p>
            <a:endParaRPr lang="de-DE" noProof="1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C174C59-8739-C048-87F2-322E2A219D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noProof="1"/>
              <a:t>NPS jakauma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AAD789A-64CC-0B44-B0EB-3B2D2378F9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kern="0" noProof="1">
                <a:solidFill>
                  <a:srgbClr val="3C3C3B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(Kaikki valitut vastaajat yhteensä, N=</a:t>
            </a:r>
            <a:r>
              <a:rPr lang="de-DE" sz="800" b="0" i="0" noProof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3946</a:t>
            </a:r>
            <a:r>
              <a:rPr lang="de-DE" kern="0" noProof="1">
                <a:solidFill>
                  <a:srgbClr val="3C3C3B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)</a:t>
            </a:r>
          </a:p>
          <a:p>
            <a:endParaRPr lang="de-DE" noProof="1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D9CC86B3-037B-8743-AECE-CAF63C248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noProof="1"/>
              <a:t>NPS jakauma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68756825-6D68-6D4B-9FD6-5CB2CE999F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kern="0" noProof="1">
                <a:solidFill>
                  <a:srgbClr val="3C3C3B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(%-osuus vastaajista yhteensä, N=</a:t>
            </a:r>
            <a:r>
              <a:rPr lang="de-DE" sz="800" b="0" i="0" noProof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3946</a:t>
            </a:r>
            <a:r>
              <a:rPr lang="de-DE" kern="0" noProof="1">
                <a:solidFill>
                  <a:srgbClr val="3C3C3B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)</a:t>
            </a:r>
          </a:p>
          <a:p>
            <a:endParaRPr lang="de-DE" noProof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96E776-6B15-944E-9E6D-FA5ADD8E1B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sz="4000" noProof="1"/>
              <a:t>58</a:t>
            </a:r>
          </a:p>
          <a:p>
            <a:r>
              <a:rPr lang="de-DE" sz="2400" noProof="1"/>
              <a:t>(v. 2024 – 58)</a:t>
            </a:r>
            <a:br>
              <a:rPr lang="de-DE" sz="2400" noProof="1"/>
            </a:br>
            <a:r>
              <a:rPr lang="de-DE" sz="2400" noProof="1"/>
              <a:t>(v. 2023 – 59)</a:t>
            </a:r>
          </a:p>
          <a:p>
            <a:endParaRPr lang="de-DE" sz="2400" noProof="1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37B02C7E-2FD1-C34E-AE61-CA3A7EB250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noProof="1"/>
              <a:t>66 %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AEAC856B-95B1-4C42-9B10-C706E53C6F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noProof="1"/>
              <a:t>27 %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D36E22D4-1A33-B640-BB35-F1681AC536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noProof="1"/>
              <a:t>7 %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1DB5EB5F-06FC-4F41-BDA5-CB27E35042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noProof="1"/>
              <a:t>Suosittelijat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2C809231-8B30-D14F-8AC3-FF0E326F99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noProof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(NPS arvosanat 9-10)</a:t>
            </a:r>
            <a:endParaRPr lang="de-DE" noProof="1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ED122308-6EEF-C241-ABA7-5B71ECBB69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noProof="1"/>
              <a:t>Neutraalit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9C3A8558-4FDB-AB45-AC81-4D3780B80F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noProof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(NPS arvosanat 7-8)</a:t>
            </a:r>
            <a:endParaRPr lang="de-DE" noProof="1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2386CF78-84E9-324F-B10D-7D0280668F3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 noProof="1"/>
              <a:t>Kriittiset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EBCBD3F1-AF46-5D41-BD77-ED957CB1F4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noProof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(NPS arvosanat 0-6)</a:t>
            </a:r>
            <a:endParaRPr lang="de-DE" noProof="1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1758489-B4AD-1E41-8A11-7876A4BADA76}"/>
              </a:ext>
            </a:extLst>
          </p:cNvPr>
          <p:cNvCxnSpPr/>
          <p:nvPr/>
        </p:nvCxnSpPr>
        <p:spPr>
          <a:xfrm flipH="1">
            <a:off x="7731509" y="1861560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1605810-27D9-5042-95CE-3D7F93EA726F}"/>
              </a:ext>
            </a:extLst>
          </p:cNvPr>
          <p:cNvCxnSpPr/>
          <p:nvPr/>
        </p:nvCxnSpPr>
        <p:spPr>
          <a:xfrm flipH="1">
            <a:off x="3578943" y="1861560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145D324-9BE0-5540-B0FD-144F0372FAE5}"/>
              </a:ext>
            </a:extLst>
          </p:cNvPr>
          <p:cNvCxnSpPr/>
          <p:nvPr/>
        </p:nvCxnSpPr>
        <p:spPr>
          <a:xfrm flipH="1">
            <a:off x="755881" y="1870388"/>
            <a:ext cx="11128143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EB43CA3-03FE-7447-BE56-99E2ACEC2B1C}"/>
              </a:ext>
            </a:extLst>
          </p:cNvPr>
          <p:cNvSpPr/>
          <p:nvPr/>
        </p:nvSpPr>
        <p:spPr>
          <a:xfrm rot="5400000">
            <a:off x="3458191" y="4911650"/>
            <a:ext cx="1617744" cy="57262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36DFF">
                  <a:alpha val="80000"/>
                </a:srgbClr>
              </a:gs>
              <a:gs pos="100000">
                <a:srgbClr val="FFD6A9"/>
              </a:gs>
            </a:gsLst>
            <a:lin ang="108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230"/>
            <a:endParaRPr lang="de-DE" sz="2133" noProof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DF0A156-7D24-2441-8A14-60E1B9DCEE88}"/>
              </a:ext>
            </a:extLst>
          </p:cNvPr>
          <p:cNvSpPr/>
          <p:nvPr/>
        </p:nvSpPr>
        <p:spPr>
          <a:xfrm rot="5400000">
            <a:off x="3458317" y="3847853"/>
            <a:ext cx="1617492" cy="5726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D9C">
                  <a:alpha val="79891"/>
                </a:srgbClr>
              </a:gs>
              <a:gs pos="100000">
                <a:srgbClr val="FFD6A9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230"/>
            <a:endParaRPr lang="de-DE" sz="2133" noProof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A75BD9-A962-3545-8EA0-F409DF84E48D}"/>
              </a:ext>
            </a:extLst>
          </p:cNvPr>
          <p:cNvGrpSpPr/>
          <p:nvPr/>
        </p:nvGrpSpPr>
        <p:grpSpPr>
          <a:xfrm>
            <a:off x="3982704" y="4389089"/>
            <a:ext cx="568717" cy="563815"/>
            <a:chOff x="365831" y="3031499"/>
            <a:chExt cx="413407" cy="409843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1" name="Ellipsi 18">
              <a:extLst>
                <a:ext uri="{FF2B5EF4-FFF2-40B4-BE49-F238E27FC236}">
                  <a16:creationId xmlns:a16="http://schemas.microsoft.com/office/drawing/2014/main" id="{F7DD32F5-5683-0348-8CE1-051C262EBC6C}"/>
                </a:ext>
              </a:extLst>
            </p:cNvPr>
            <p:cNvSpPr/>
            <p:nvPr/>
          </p:nvSpPr>
          <p:spPr>
            <a:xfrm>
              <a:off x="365831" y="3031499"/>
              <a:ext cx="413407" cy="409843"/>
            </a:xfrm>
            <a:prstGeom prst="ellipse">
              <a:avLst/>
            </a:prstGeom>
            <a:solidFill>
              <a:srgbClr val="FFD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de-DE" noProof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Kuva 19">
              <a:extLst>
                <a:ext uri="{FF2B5EF4-FFF2-40B4-BE49-F238E27FC236}">
                  <a16:creationId xmlns:a16="http://schemas.microsoft.com/office/drawing/2014/main" id="{2C80737E-CDEB-574C-B6B9-9FC86823F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88" y="3168041"/>
              <a:ext cx="209585" cy="14970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3EFEF7-0C14-B24D-94F5-5961B1B8AEDF}"/>
              </a:ext>
            </a:extLst>
          </p:cNvPr>
          <p:cNvGrpSpPr/>
          <p:nvPr/>
        </p:nvGrpSpPr>
        <p:grpSpPr>
          <a:xfrm>
            <a:off x="3982704" y="3332891"/>
            <a:ext cx="568717" cy="563815"/>
            <a:chOff x="2747193" y="2163117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4" name="Ellipsi 21">
              <a:extLst>
                <a:ext uri="{FF2B5EF4-FFF2-40B4-BE49-F238E27FC236}">
                  <a16:creationId xmlns:a16="http://schemas.microsoft.com/office/drawing/2014/main" id="{20AEED1B-DEE2-CC49-85F8-35E2C4AE4C4F}"/>
                </a:ext>
              </a:extLst>
            </p:cNvPr>
            <p:cNvSpPr/>
            <p:nvPr/>
          </p:nvSpPr>
          <p:spPr>
            <a:xfrm>
              <a:off x="2747193" y="2163117"/>
              <a:ext cx="579268" cy="574274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de-DE" noProof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Kuva 22">
              <a:extLst>
                <a:ext uri="{FF2B5EF4-FFF2-40B4-BE49-F238E27FC236}">
                  <a16:creationId xmlns:a16="http://schemas.microsoft.com/office/drawing/2014/main" id="{693FD556-8126-B34B-BC94-B29A3C9AC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068" y="2235186"/>
              <a:ext cx="406611" cy="40661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9FB346F-B4CE-F245-8E2D-A0448CF81B18}"/>
              </a:ext>
            </a:extLst>
          </p:cNvPr>
          <p:cNvGrpSpPr/>
          <p:nvPr/>
        </p:nvGrpSpPr>
        <p:grpSpPr>
          <a:xfrm>
            <a:off x="3982704" y="5443018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7" name="Ellipsi 24">
              <a:extLst>
                <a:ext uri="{FF2B5EF4-FFF2-40B4-BE49-F238E27FC236}">
                  <a16:creationId xmlns:a16="http://schemas.microsoft.com/office/drawing/2014/main" id="{AD7FAF64-6A4F-1D40-946C-D833CC14EB89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de-DE" noProof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Kuva 25">
              <a:extLst>
                <a:ext uri="{FF2B5EF4-FFF2-40B4-BE49-F238E27FC236}">
                  <a16:creationId xmlns:a16="http://schemas.microsoft.com/office/drawing/2014/main" id="{EDAD5E5D-E969-F041-8EA2-D819CA4A6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280D713-4A46-F245-B1D4-E1FD1A422344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Kaavio 36">
            <a:extLst>
              <a:ext uri="{FF2B5EF4-FFF2-40B4-BE49-F238E27FC236}">
                <a16:creationId xmlns:a16="http://schemas.microsoft.com/office/drawing/2014/main" id="{87123283-D8D9-704B-96CD-DC9684597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740671"/>
              </p:ext>
            </p:extLst>
          </p:nvPr>
        </p:nvGraphicFramePr>
        <p:xfrm>
          <a:off x="8253846" y="3204178"/>
          <a:ext cx="3107841" cy="315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6" name="Text Placeholder 58">
            <a:extLst>
              <a:ext uri="{FF2B5EF4-FFF2-40B4-BE49-F238E27FC236}">
                <a16:creationId xmlns:a16="http://schemas.microsoft.com/office/drawing/2014/main" id="{DFD4D74B-310D-1E47-9455-EBB7A7ECDC26}"/>
              </a:ext>
            </a:extLst>
          </p:cNvPr>
          <p:cNvSpPr txBox="1"/>
          <p:nvPr/>
        </p:nvSpPr>
        <p:spPr>
          <a:xfrm>
            <a:off x="611129" y="12733343"/>
            <a:ext cx="2445455" cy="41974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408183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8183" indent="0" algn="l" defTabSz="408183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16366" indent="0" algn="l" defTabSz="408183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24550" indent="0" algn="l" defTabSz="408183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32733" indent="0" algn="l" defTabSz="408183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45008" indent="-204092" algn="l" defTabSz="40818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192" indent="-204092" algn="l" defTabSz="40818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75" indent="-204092" algn="l" defTabSz="40818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59" indent="-204092" algn="l" defTabSz="40818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de-DE" sz="800" noProof="1">
              <a:solidFill>
                <a:srgbClr val="3C3C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0544EA2-46A8-F5B7-E690-1B27009CDA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6690" y="44619"/>
            <a:ext cx="60965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402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2CA763-AC07-D54E-A06A-C2D1D4AC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>
                <a:solidFill>
                  <a:srgbClr val="3C3C3B"/>
                </a:solidFill>
              </a:rPr>
              <a:t>Vastaajien taustatiedot</a:t>
            </a:r>
            <a:endParaRPr lang="de-DE" noProof="1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275D8F-4812-274C-84D2-18CDF19EB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691" y="729401"/>
            <a:ext cx="2656335" cy="407577"/>
          </a:xfrm>
        </p:spPr>
        <p:txBody>
          <a:bodyPr/>
          <a:lstStyle/>
          <a:p>
            <a:r>
              <a:rPr lang="de-DE" sz="1200" b="0" noProof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%-osuus kysymykseen vastanneista</a:t>
            </a:r>
            <a:endParaRPr lang="de-DE" sz="1200" b="0" noProof="1"/>
          </a:p>
        </p:txBody>
      </p:sp>
      <p:graphicFrame>
        <p:nvGraphicFramePr>
          <p:cNvPr id="14" name="Chart 2">
            <a:extLst>
              <a:ext uri="{FF2B5EF4-FFF2-40B4-BE49-F238E27FC236}">
                <a16:creationId xmlns:a16="http://schemas.microsoft.com/office/drawing/2014/main" id="{B4B09E23-8A31-6B46-B162-56ECD4486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942512"/>
              </p:ext>
            </p:extLst>
          </p:nvPr>
        </p:nvGraphicFramePr>
        <p:xfrm>
          <a:off x="7518522" y="1136978"/>
          <a:ext cx="3972202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Kuva 1">
            <a:extLst>
              <a:ext uri="{FF2B5EF4-FFF2-40B4-BE49-F238E27FC236}">
                <a16:creationId xmlns:a16="http://schemas.microsoft.com/office/drawing/2014/main" id="{53868B3C-5081-6DD6-C9E0-DA86FD7B7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778" y="44619"/>
            <a:ext cx="609653" cy="609653"/>
          </a:xfrm>
          <a:prstGeom prst="rect">
            <a:avLst/>
          </a:prstGeom>
        </p:spPr>
      </p:pic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A0E31C5F-78C8-CCFA-9495-CF1AF5EF28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/>
          <a:lstStyle/>
          <a:p>
            <a:r>
              <a:rPr lang="de-DE" noProof="1"/>
              <a:t>SPR Vapaaehtoisbarometri</a:t>
            </a:r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6B557F5E-8763-6DD7-78B1-89C3CE4B0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988622"/>
              </p:ext>
            </p:extLst>
          </p:nvPr>
        </p:nvGraphicFramePr>
        <p:xfrm>
          <a:off x="0" y="1086562"/>
          <a:ext cx="3972202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B2C769CE-F14C-7DFA-2454-ADEEB6C28E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500188"/>
              </p:ext>
            </p:extLst>
          </p:nvPr>
        </p:nvGraphicFramePr>
        <p:xfrm>
          <a:off x="3777682" y="1086561"/>
          <a:ext cx="3972202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FB0929B1-13EF-A8DC-0199-537A80DC8E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009475"/>
              </p:ext>
            </p:extLst>
          </p:nvPr>
        </p:nvGraphicFramePr>
        <p:xfrm>
          <a:off x="0" y="3923698"/>
          <a:ext cx="3972202" cy="281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2">
            <a:extLst>
              <a:ext uri="{FF2B5EF4-FFF2-40B4-BE49-F238E27FC236}">
                <a16:creationId xmlns:a16="http://schemas.microsoft.com/office/drawing/2014/main" id="{8DC4E51D-FF7C-33DB-D321-86BEDF2D5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4957923"/>
              </p:ext>
            </p:extLst>
          </p:nvPr>
        </p:nvGraphicFramePr>
        <p:xfrm>
          <a:off x="3777682" y="3923697"/>
          <a:ext cx="3972202" cy="281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Chart 2">
            <a:extLst>
              <a:ext uri="{FF2B5EF4-FFF2-40B4-BE49-F238E27FC236}">
                <a16:creationId xmlns:a16="http://schemas.microsoft.com/office/drawing/2014/main" id="{05441DC4-BC6F-A524-4AF0-245B897E96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133545"/>
              </p:ext>
            </p:extLst>
          </p:nvPr>
        </p:nvGraphicFramePr>
        <p:xfrm>
          <a:off x="7522770" y="3923696"/>
          <a:ext cx="3972202" cy="281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350270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2CA763-AC07-D54E-A06A-C2D1D4AC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>
                <a:solidFill>
                  <a:srgbClr val="3C3C3B"/>
                </a:solidFill>
              </a:rPr>
              <a:t>Vastaajien taustatiedot</a:t>
            </a:r>
            <a:endParaRPr lang="de-DE" noProof="1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275D8F-4812-274C-84D2-18CDF19EB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691" y="729401"/>
            <a:ext cx="2656335" cy="407577"/>
          </a:xfrm>
        </p:spPr>
        <p:txBody>
          <a:bodyPr/>
          <a:lstStyle/>
          <a:p>
            <a:r>
              <a:rPr lang="de-DE" sz="1200" b="0" noProof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%-osuus kysymykseen vastanneista</a:t>
            </a:r>
            <a:endParaRPr lang="de-DE" sz="1200" b="0" noProof="1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3868B3C-5081-6DD6-C9E0-DA86FD7B7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778" y="44619"/>
            <a:ext cx="609653" cy="609653"/>
          </a:xfrm>
          <a:prstGeom prst="rect">
            <a:avLst/>
          </a:prstGeom>
        </p:spPr>
      </p:pic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A0E31C5F-78C8-CCFA-9495-CF1AF5EF28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/>
          <a:lstStyle/>
          <a:p>
            <a:r>
              <a:rPr lang="de-DE" noProof="1"/>
              <a:t>SPR Vapaaehtoisbarometri</a:t>
            </a:r>
          </a:p>
        </p:txBody>
      </p:sp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FB0929B1-13EF-A8DC-0199-537A80DC8E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3155"/>
              </p:ext>
            </p:extLst>
          </p:nvPr>
        </p:nvGraphicFramePr>
        <p:xfrm>
          <a:off x="191344" y="1136978"/>
          <a:ext cx="6120680" cy="281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8390ABD-6D6B-D7DA-39A5-56DC72283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267013"/>
              </p:ext>
            </p:extLst>
          </p:nvPr>
        </p:nvGraphicFramePr>
        <p:xfrm>
          <a:off x="6095999" y="1080590"/>
          <a:ext cx="5727431" cy="281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FD1B3AED-1198-78BB-877B-55EED2432A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21758"/>
              </p:ext>
            </p:extLst>
          </p:nvPr>
        </p:nvGraphicFramePr>
        <p:xfrm>
          <a:off x="191344" y="4016739"/>
          <a:ext cx="6120680" cy="2724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046B6757-DB8B-8ABF-CB86-CEDDF939F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073461"/>
              </p:ext>
            </p:extLst>
          </p:nvPr>
        </p:nvGraphicFramePr>
        <p:xfrm>
          <a:off x="6095999" y="3995713"/>
          <a:ext cx="5727432" cy="274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763325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2CA763-AC07-D54E-A06A-C2D1D4AC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>
                <a:solidFill>
                  <a:srgbClr val="3C3C3B"/>
                </a:solidFill>
              </a:rPr>
              <a:t>Vastaajien taustatiedot</a:t>
            </a:r>
            <a:endParaRPr lang="de-DE" noProof="1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275D8F-4812-274C-84D2-18CDF19EB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691" y="729401"/>
            <a:ext cx="2656335" cy="407577"/>
          </a:xfrm>
        </p:spPr>
        <p:txBody>
          <a:bodyPr/>
          <a:lstStyle/>
          <a:p>
            <a:r>
              <a:rPr lang="de-DE" sz="1200" b="0" noProof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%-osuus kysymykseen vastanneista</a:t>
            </a:r>
            <a:endParaRPr lang="de-DE" sz="1200" b="0" noProof="1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3868B3C-5081-6DD6-C9E0-DA86FD7B7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778" y="44619"/>
            <a:ext cx="609653" cy="609653"/>
          </a:xfrm>
          <a:prstGeom prst="rect">
            <a:avLst/>
          </a:prstGeom>
        </p:spPr>
      </p:pic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A0E31C5F-78C8-CCFA-9495-CF1AF5EF28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/>
          <a:lstStyle/>
          <a:p>
            <a:r>
              <a:rPr lang="de-DE" noProof="1"/>
              <a:t>SPR Vapaaehtoisbarometri</a:t>
            </a:r>
          </a:p>
        </p:txBody>
      </p:sp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FB0929B1-13EF-A8DC-0199-537A80DC8E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71928"/>
              </p:ext>
            </p:extLst>
          </p:nvPr>
        </p:nvGraphicFramePr>
        <p:xfrm>
          <a:off x="0" y="1136978"/>
          <a:ext cx="4079776" cy="5820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98D94059-00CD-39CD-1308-2B5BF2EF1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025041"/>
              </p:ext>
            </p:extLst>
          </p:nvPr>
        </p:nvGraphicFramePr>
        <p:xfrm>
          <a:off x="3827626" y="1136978"/>
          <a:ext cx="4212589" cy="5820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2">
            <a:extLst>
              <a:ext uri="{FF2B5EF4-FFF2-40B4-BE49-F238E27FC236}">
                <a16:creationId xmlns:a16="http://schemas.microsoft.com/office/drawing/2014/main" id="{72AA952F-4773-D7DA-B509-264D8D976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690476"/>
              </p:ext>
            </p:extLst>
          </p:nvPr>
        </p:nvGraphicFramePr>
        <p:xfrm>
          <a:off x="7783708" y="1136978"/>
          <a:ext cx="4102033" cy="5820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1873670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2CA763-AC07-D54E-A06A-C2D1D4AC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>
                <a:latin typeface="Arial" panose="020B0604020202020204" pitchFamily="34" charset="0"/>
                <a:cs typeface="Arial" panose="020B0604020202020204" pitchFamily="34" charset="0"/>
              </a:rPr>
              <a:t>Asteikko 4-10 jakaumat ja keskiarvot</a:t>
            </a:r>
            <a:endParaRPr lang="de-DE" noProof="1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3868B3C-5081-6DD6-C9E0-DA86FD7B7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778" y="44619"/>
            <a:ext cx="609653" cy="609653"/>
          </a:xfrm>
          <a:prstGeom prst="rect">
            <a:avLst/>
          </a:prstGeom>
        </p:spPr>
      </p:pic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A0E31C5F-78C8-CCFA-9495-CF1AF5EF28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/>
          <a:lstStyle/>
          <a:p>
            <a:r>
              <a:rPr lang="de-DE" noProof="1"/>
              <a:t>SPR Vapaaehtoisbarometri</a:t>
            </a:r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4D003E98-5939-17CB-5A87-C46BBDAD1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177066"/>
              </p:ext>
            </p:extLst>
          </p:nvPr>
        </p:nvGraphicFramePr>
        <p:xfrm>
          <a:off x="689764" y="1124744"/>
          <a:ext cx="785450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67410036-1889-F80D-01C7-F8ACA458DF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369373"/>
              </p:ext>
            </p:extLst>
          </p:nvPr>
        </p:nvGraphicFramePr>
        <p:xfrm>
          <a:off x="688957" y="3717032"/>
          <a:ext cx="785450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Kaavio 13">
            <a:extLst>
              <a:ext uri="{FF2B5EF4-FFF2-40B4-BE49-F238E27FC236}">
                <a16:creationId xmlns:a16="http://schemas.microsoft.com/office/drawing/2014/main" id="{378D95BF-AE4D-9ECB-4043-07F9BDF27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145412"/>
              </p:ext>
            </p:extLst>
          </p:nvPr>
        </p:nvGraphicFramePr>
        <p:xfrm>
          <a:off x="8543465" y="1124743"/>
          <a:ext cx="2670313" cy="240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Kaavio 15">
            <a:extLst>
              <a:ext uri="{FF2B5EF4-FFF2-40B4-BE49-F238E27FC236}">
                <a16:creationId xmlns:a16="http://schemas.microsoft.com/office/drawing/2014/main" id="{B4ED0CC7-C8EF-AE5B-870E-BD5500334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3702535"/>
              </p:ext>
            </p:extLst>
          </p:nvPr>
        </p:nvGraphicFramePr>
        <p:xfrm>
          <a:off x="8560114" y="3717031"/>
          <a:ext cx="2670313" cy="238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Ellipsi 2">
            <a:extLst>
              <a:ext uri="{FF2B5EF4-FFF2-40B4-BE49-F238E27FC236}">
                <a16:creationId xmlns:a16="http://schemas.microsoft.com/office/drawing/2014/main" id="{67BF0248-583A-17D5-A22D-2951934F994C}"/>
              </a:ext>
            </a:extLst>
          </p:cNvPr>
          <p:cNvSpPr/>
          <p:nvPr/>
        </p:nvSpPr>
        <p:spPr>
          <a:xfrm>
            <a:off x="10319965" y="1412776"/>
            <a:ext cx="510499" cy="554360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36ABF693-DBC8-DD9D-A9ED-C6D861B5440F}"/>
              </a:ext>
            </a:extLst>
          </p:cNvPr>
          <p:cNvSpPr/>
          <p:nvPr/>
        </p:nvSpPr>
        <p:spPr>
          <a:xfrm>
            <a:off x="10319965" y="3951103"/>
            <a:ext cx="510499" cy="554360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774788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112CB-682C-F4D6-A6DB-886B98286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9E4D61-C591-87D2-D3C1-218751B81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5" y="-3"/>
            <a:ext cx="10639120" cy="698896"/>
          </a:xfrm>
        </p:spPr>
        <p:txBody>
          <a:bodyPr/>
          <a:lstStyle/>
          <a:p>
            <a:r>
              <a:rPr lang="de-DE" sz="2000" noProof="1">
                <a:latin typeface="Arial" panose="020B0604020202020204" pitchFamily="34" charset="0"/>
                <a:cs typeface="Arial" panose="020B0604020202020204" pitchFamily="34" charset="0"/>
              </a:rPr>
              <a:t>Kuinka paljon seuraavat tekijät motivoivat sinua osallistumaan vapaaehtoistoimintaan? </a:t>
            </a:r>
            <a:endParaRPr lang="de-DE" sz="2000" noProof="1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7C02824-7E63-A934-EF22-0B92526E61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778" y="44619"/>
            <a:ext cx="609653" cy="609653"/>
          </a:xfrm>
          <a:prstGeom prst="rect">
            <a:avLst/>
          </a:prstGeom>
        </p:spPr>
      </p:pic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F34E0F48-6D7C-CFC4-F9FB-731893E144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/>
          <a:lstStyle/>
          <a:p>
            <a:r>
              <a:rPr lang="de-DE" noProof="1"/>
              <a:t>SPR Vapaaehtoisbarometri</a:t>
            </a:r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7A2FBB0A-F690-4121-34AB-A3FE5EDBE58D}"/>
              </a:ext>
            </a:extLst>
          </p:cNvPr>
          <p:cNvGraphicFramePr/>
          <p:nvPr/>
        </p:nvGraphicFramePr>
        <p:xfrm>
          <a:off x="191344" y="698893"/>
          <a:ext cx="9145016" cy="615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A87CD78C-0B7B-8EF7-DA34-2100361DCFEC}"/>
              </a:ext>
            </a:extLst>
          </p:cNvPr>
          <p:cNvGraphicFramePr/>
          <p:nvPr/>
        </p:nvGraphicFramePr>
        <p:xfrm>
          <a:off x="9336360" y="698893"/>
          <a:ext cx="2549382" cy="615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Ellipsi 3">
            <a:extLst>
              <a:ext uri="{FF2B5EF4-FFF2-40B4-BE49-F238E27FC236}">
                <a16:creationId xmlns:a16="http://schemas.microsoft.com/office/drawing/2014/main" id="{E041AB95-795A-6701-4340-F96ABBB531F3}"/>
              </a:ext>
            </a:extLst>
          </p:cNvPr>
          <p:cNvSpPr/>
          <p:nvPr/>
        </p:nvSpPr>
        <p:spPr>
          <a:xfrm>
            <a:off x="11136560" y="798808"/>
            <a:ext cx="687191" cy="1118024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F8D90C3-2B2F-0539-8D5D-0BAC5C9478B9}"/>
              </a:ext>
            </a:extLst>
          </p:cNvPr>
          <p:cNvSpPr/>
          <p:nvPr/>
        </p:nvSpPr>
        <p:spPr>
          <a:xfrm>
            <a:off x="10056440" y="5661248"/>
            <a:ext cx="738913" cy="497859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128784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2CA763-AC07-D54E-A06A-C2D1D4AC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5" y="-3"/>
            <a:ext cx="10639120" cy="698896"/>
          </a:xfrm>
        </p:spPr>
        <p:txBody>
          <a:bodyPr/>
          <a:lstStyle/>
          <a:p>
            <a:r>
              <a:rPr lang="de-DE" sz="2000" noProof="1">
                <a:latin typeface="Arial" panose="020B0604020202020204" pitchFamily="34" charset="0"/>
                <a:cs typeface="Arial" panose="020B0604020202020204" pitchFamily="34" charset="0"/>
              </a:rPr>
              <a:t>Millainen kokemus sinulla on Suomen Punaisen Ristin toimintaan osallistumisesta?</a:t>
            </a:r>
            <a:endParaRPr lang="de-DE" sz="2000" noProof="1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3868B3C-5081-6DD6-C9E0-DA86FD7B7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778" y="44619"/>
            <a:ext cx="609653" cy="609653"/>
          </a:xfrm>
          <a:prstGeom prst="rect">
            <a:avLst/>
          </a:prstGeom>
        </p:spPr>
      </p:pic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A0E31C5F-78C8-CCFA-9495-CF1AF5EF28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/>
          <a:lstStyle/>
          <a:p>
            <a:r>
              <a:rPr lang="de-DE" noProof="1"/>
              <a:t>SPR Vapaaehtoisbarometri</a:t>
            </a:r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4D003E98-5939-17CB-5A87-C46BBDAD1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4943972"/>
              </p:ext>
            </p:extLst>
          </p:nvPr>
        </p:nvGraphicFramePr>
        <p:xfrm>
          <a:off x="191344" y="698893"/>
          <a:ext cx="9145016" cy="615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CF603EB1-FC78-C577-CC27-6F901A5F4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368306"/>
              </p:ext>
            </p:extLst>
          </p:nvPr>
        </p:nvGraphicFramePr>
        <p:xfrm>
          <a:off x="9336360" y="698893"/>
          <a:ext cx="2549382" cy="615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Ellipsi 3">
            <a:extLst>
              <a:ext uri="{FF2B5EF4-FFF2-40B4-BE49-F238E27FC236}">
                <a16:creationId xmlns:a16="http://schemas.microsoft.com/office/drawing/2014/main" id="{4E9B2B4D-FB15-DE6C-086A-9F0389C35330}"/>
              </a:ext>
            </a:extLst>
          </p:cNvPr>
          <p:cNvSpPr/>
          <p:nvPr/>
        </p:nvSpPr>
        <p:spPr>
          <a:xfrm>
            <a:off x="10830465" y="798808"/>
            <a:ext cx="992965" cy="3278264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5786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4.08.14"/>
  <p:tag name="AS_TITLE" val="Aspose.Slides for .NET 4.0 Client Profile"/>
  <p:tag name="AS_VERSION" val="24.8"/>
</p:tagLst>
</file>

<file path=ppt/theme/theme1.xml><?xml version="1.0" encoding="utf-8"?>
<a:theme xmlns:a="http://schemas.openxmlformats.org/drawingml/2006/main" name="1_Oletusteema">
  <a:themeElements>
    <a:clrScheme name="Feelback Theme 2022">
      <a:dk1>
        <a:srgbClr val="3C3C3B"/>
      </a:dk1>
      <a:lt1>
        <a:srgbClr val="FFFFFF"/>
      </a:lt1>
      <a:dk2>
        <a:srgbClr val="FFD6A9"/>
      </a:dk2>
      <a:lt2>
        <a:srgbClr val="F6F6F6"/>
      </a:lt2>
      <a:accent1>
        <a:srgbClr val="F39600"/>
      </a:accent1>
      <a:accent2>
        <a:srgbClr val="F36DFF"/>
      </a:accent2>
      <a:accent3>
        <a:srgbClr val="5956CC"/>
      </a:accent3>
      <a:accent4>
        <a:srgbClr val="7EA5FF"/>
      </a:accent4>
      <a:accent5>
        <a:srgbClr val="00AD9C"/>
      </a:accent5>
      <a:accent6>
        <a:srgbClr val="FFD6A9"/>
      </a:accent6>
      <a:hlink>
        <a:srgbClr val="EBA9FF"/>
      </a:hlink>
      <a:folHlink>
        <a:srgbClr val="8F92EC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elback_Raporttipohja_2022" id="{957812A0-9CC5-DD4F-9A98-8BB2BAF43275}" vid="{31FC25AA-3898-4E4C-8824-05A9EBD9FEA6}"/>
    </a:ext>
  </a:extLst>
</a:theme>
</file>

<file path=ppt/theme/theme2.xml><?xml version="1.0" encoding="utf-8"?>
<a:theme xmlns:a="http://schemas.openxmlformats.org/drawingml/2006/main" name="FB_uusittu">
  <a:themeElements>
    <a:clrScheme name="Feelback Theme 2022">
      <a:dk1>
        <a:srgbClr val="3C3C3B"/>
      </a:dk1>
      <a:lt1>
        <a:srgbClr val="FFFFFF"/>
      </a:lt1>
      <a:dk2>
        <a:srgbClr val="FFD6A9"/>
      </a:dk2>
      <a:lt2>
        <a:srgbClr val="F6F6F6"/>
      </a:lt2>
      <a:accent1>
        <a:srgbClr val="F39600"/>
      </a:accent1>
      <a:accent2>
        <a:srgbClr val="F36DFF"/>
      </a:accent2>
      <a:accent3>
        <a:srgbClr val="5956CC"/>
      </a:accent3>
      <a:accent4>
        <a:srgbClr val="7EA5FF"/>
      </a:accent4>
      <a:accent5>
        <a:srgbClr val="00AD9C"/>
      </a:accent5>
      <a:accent6>
        <a:srgbClr val="FFD6A9"/>
      </a:accent6>
      <a:hlink>
        <a:srgbClr val="EBA9FF"/>
      </a:hlink>
      <a:folHlink>
        <a:srgbClr val="8F92EC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B_uusittu" id="{1394D44D-AD4F-4D98-803F-B86BF04F72DA}" vid="{E0268933-DD97-4687-B05E-1CC9E10AECDE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arina">
    <a:maj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ajorFont>
    <a:min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arina">
    <a:maj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ajorFont>
    <a:min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arina">
    <a:maj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ajorFont>
    <a:min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arina">
    <a:maj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ajorFont>
    <a:min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arina">
    <a:maj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ajorFont>
    <a:min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arina">
    <a:maj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ajorFont>
    <a:minorFont>
      <a:latin typeface="Calisto MT"/>
      <a:ea typeface="Calisto MT"/>
      <a:cs typeface="Arial"/>
      <a:font script="Jpan" typeface="ＭＳ Ｐ明朝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83c9c2ea-c23e-45bb-a8cf-76456b8a6c24" xsi:nil="true"/>
    <MigrationWizIdVersion xmlns="83c9c2ea-c23e-45bb-a8cf-76456b8a6c24" xsi:nil="true"/>
    <lcf76f155ced4ddcb4097134ff3c332f xmlns="83c9c2ea-c23e-45bb-a8cf-76456b8a6c24">
      <Terms xmlns="http://schemas.microsoft.com/office/infopath/2007/PartnerControls"/>
    </lcf76f155ced4ddcb4097134ff3c332f>
    <TaxCatchAll xmlns="7077cac4-c87c-4e22-8cde-76f109ac38e5" xsi:nil="true"/>
    <MigrationWizIdPermissions xmlns="83c9c2ea-c23e-45bb-a8cf-76456b8a6c24" xsi:nil="true"/>
    <lcf76f155ced4ddcb4097134ff3c332f0 xmlns="83c9c2ea-c23e-45bb-a8cf-76456b8a6c2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B1D5FC918622248B70A3CA535F8FF89" ma:contentTypeVersion="20" ma:contentTypeDescription="Luo uusi asiakirja." ma:contentTypeScope="" ma:versionID="a0bce22386673851a4a83fe29cf2e2d4">
  <xsd:schema xmlns:xsd="http://www.w3.org/2001/XMLSchema" xmlns:xs="http://www.w3.org/2001/XMLSchema" xmlns:p="http://schemas.microsoft.com/office/2006/metadata/properties" xmlns:ns2="83c9c2ea-c23e-45bb-a8cf-76456b8a6c24" xmlns:ns3="7077cac4-c87c-4e22-8cde-76f109ac38e5" targetNamespace="http://schemas.microsoft.com/office/2006/metadata/properties" ma:root="true" ma:fieldsID="1c4e37fcc1e5f4980db34d45c0d3563e" ns2:_="" ns3:_="">
    <xsd:import namespace="83c9c2ea-c23e-45bb-a8cf-76456b8a6c24"/>
    <xsd:import namespace="7077cac4-c87c-4e22-8cde-76f109ac38e5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lcf76f155ced4ddcb4097134ff3c332f0" minOccurs="0"/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9c2ea-c23e-45bb-a8cf-76456b8a6c24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lcf76f155ced4ddcb4097134ff3c332f0" ma:index="11" nillable="true" ma:displayName="Kuvien tunnisteet_0" ma:hidden="true" ma:internalName="lcf76f155ced4ddcb4097134ff3c332f0" ma:readOnly="fals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e92b29ad-0233-4dc2-a641-69ed7609b3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7cac4-c87c-4e22-8cde-76f109ac38e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5c52b36-a040-4dad-ac77-e87ff3729690}" ma:internalName="TaxCatchAll" ma:showField="CatchAllData" ma:web="7077cac4-c87c-4e22-8cde-76f109ac3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D9CAA4-A6AD-4D8A-B364-AB810D89A1AC}">
  <ds:schemaRefs>
    <ds:schemaRef ds:uri="http://schemas.microsoft.com/office/2006/metadata/properties"/>
    <ds:schemaRef ds:uri="http://schemas.microsoft.com/office/infopath/2007/PartnerControls"/>
    <ds:schemaRef ds:uri="83c9c2ea-c23e-45bb-a8cf-76456b8a6c24"/>
    <ds:schemaRef ds:uri="7077cac4-c87c-4e22-8cde-76f109ac38e5"/>
  </ds:schemaRefs>
</ds:datastoreItem>
</file>

<file path=customXml/itemProps2.xml><?xml version="1.0" encoding="utf-8"?>
<ds:datastoreItem xmlns:ds="http://schemas.openxmlformats.org/officeDocument/2006/customXml" ds:itemID="{2276F666-4A0D-4C77-9ED5-D69728B1F5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DEEDFD-E223-4A9E-A00F-D9E68D63A4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9c2ea-c23e-45bb-a8cf-76456b8a6c24"/>
    <ds:schemaRef ds:uri="7077cac4-c87c-4e22-8cde-76f109ac3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799</Words>
  <Application>Microsoft Office PowerPoint</Application>
  <PresentationFormat>Laajakuva</PresentationFormat>
  <Paragraphs>397</Paragraphs>
  <Slides>12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Aptos</vt:lpstr>
      <vt:lpstr>Arial</vt:lpstr>
      <vt:lpstr>1_Oletusteema</vt:lpstr>
      <vt:lpstr>FB_uusittu</vt:lpstr>
      <vt:lpstr>PowerPoint-esitys</vt:lpstr>
      <vt:lpstr>PowerPoint-esitys</vt:lpstr>
      <vt:lpstr>Suosittelutodennäköisyys (NPS)</vt:lpstr>
      <vt:lpstr>Vastaajien taustatiedot</vt:lpstr>
      <vt:lpstr>Vastaajien taustatiedot</vt:lpstr>
      <vt:lpstr>Vastaajien taustatiedot</vt:lpstr>
      <vt:lpstr>Asteikko 4-10 jakaumat ja keskiarvot</vt:lpstr>
      <vt:lpstr>Kuinka paljon seuraavat tekijät motivoivat sinua osallistumaan vapaaehtoistoimintaan? </vt:lpstr>
      <vt:lpstr>Millainen kokemus sinulla on Suomen Punaisen Ristin toimintaan osallistumisesta?</vt:lpstr>
      <vt:lpstr>Kuinka paljon seuraavat tekijät helpottaisivat osallistumistasi Punaisen Ristin vapaaehtoistoimintaan? </vt:lpstr>
      <vt:lpstr>2025 uudet kysymykset (1/2)</vt:lpstr>
      <vt:lpstr>2025 uudet kysymykset (2/2) – Esitetty vain digiraati ja sekasin –chat vastaajille, N=105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 Vapaaehtoisbarometri</dc:title>
  <dc:creator>Marko Hietala</dc:creator>
  <cp:lastModifiedBy>Marko Hietala</cp:lastModifiedBy>
  <cp:revision>73</cp:revision>
  <dcterms:modified xsi:type="dcterms:W3CDTF">2026-02-10T05:18:36Z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ID">
    <vt:i4>272228</vt:i4>
  </property>
  <property fmtid="{D5CDD505-2E9C-101B-9397-08002B2CF9AE}" pid="3" name="ContentTypeId">
    <vt:lpwstr>0x010100AB1D5FC918622248B70A3CA535F8FF89</vt:lpwstr>
  </property>
  <property fmtid="{D5CDD505-2E9C-101B-9397-08002B2CF9AE}" pid="4" name="MediaServiceImageTags">
    <vt:lpwstr/>
  </property>
</Properties>
</file>