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362" r:id="rId5"/>
    <p:sldId id="364" r:id="rId6"/>
    <p:sldId id="366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9"/>
    <a:srgbClr val="FF0000"/>
    <a:srgbClr val="BEA996"/>
    <a:srgbClr val="7F1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D4E1B-F3EA-88EA-0694-88174D75B622}" v="1" dt="2025-09-22T14:22:32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76"/>
    <p:restoredTop sz="96301"/>
  </p:normalViewPr>
  <p:slideViewPr>
    <p:cSldViewPr snapToGrid="0" snapToObjects="1">
      <p:cViewPr varScale="1">
        <p:scale>
          <a:sx n="115" d="100"/>
          <a:sy n="115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29.9.2025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2" r:id="rId5"/>
    <p:sldLayoutId id="2147483664" r:id="rId6"/>
    <p:sldLayoutId id="2147483665" r:id="rId7"/>
    <p:sldLayoutId id="2147483653" r:id="rId8"/>
    <p:sldLayoutId id="2147483692" r:id="rId9"/>
    <p:sldLayoutId id="2147483703" r:id="rId10"/>
    <p:sldLayoutId id="2147483667" r:id="rId11"/>
    <p:sldLayoutId id="2147483699" r:id="rId12"/>
    <p:sldLayoutId id="2147483668" r:id="rId13"/>
    <p:sldLayoutId id="2147483669" r:id="rId14"/>
    <p:sldLayoutId id="2147483691" r:id="rId15"/>
    <p:sldLayoutId id="2147483672" r:id="rId16"/>
    <p:sldLayoutId id="2147483671" r:id="rId17"/>
    <p:sldLayoutId id="2147483673" r:id="rId18"/>
    <p:sldLayoutId id="2147483701" r:id="rId19"/>
    <p:sldLayoutId id="2147483702" r:id="rId20"/>
    <p:sldLayoutId id="2147483704" r:id="rId21"/>
    <p:sldLayoutId id="2147483674" r:id="rId22"/>
    <p:sldLayoutId id="2147483675" r:id="rId23"/>
    <p:sldLayoutId id="2147483676" r:id="rId24"/>
    <p:sldLayoutId id="2147483678" r:id="rId25"/>
    <p:sldLayoutId id="2147483679" r:id="rId26"/>
    <p:sldLayoutId id="2147483681" r:id="rId27"/>
    <p:sldLayoutId id="2147483680" r:id="rId28"/>
    <p:sldLayoutId id="2147483684" r:id="rId29"/>
    <p:sldLayoutId id="2147483686" r:id="rId30"/>
    <p:sldLayoutId id="2147483705" r:id="rId31"/>
    <p:sldLayoutId id="2147483687" r:id="rId32"/>
    <p:sldLayoutId id="2147483688" r:id="rId33"/>
    <p:sldLayoutId id="2147483689" r:id="rId34"/>
    <p:sldLayoutId id="214748370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002" y="0"/>
            <a:ext cx="35870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017204" y="1046268"/>
            <a:ext cx="20787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dirty="0">
                <a:solidFill>
                  <a:srgbClr val="241F20"/>
                </a:solidFill>
              </a:rPr>
              <a:t>Kohtaa uudet ihmiset ja asiat ennakkoluulottomasti. </a:t>
            </a:r>
          </a:p>
          <a:p>
            <a:pPr fontAlgn="base"/>
            <a:r>
              <a:rPr lang="fi-FI" sz="1200" dirty="0">
                <a:solidFill>
                  <a:srgbClr val="241F20"/>
                </a:solidFill>
              </a:rPr>
              <a:t>Ota jokainen kohtaaminen mahdollisuutena oppia uutta ja kehittyä.</a:t>
            </a:r>
          </a:p>
          <a:p>
            <a:br>
              <a:rPr lang="fi-FI" sz="1200" dirty="0"/>
            </a:br>
            <a:endParaRPr lang="fi-FI" sz="1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023400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Ole avoin</a:t>
            </a:r>
            <a:endParaRPr lang="fi-FI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6818261" y="1046268"/>
            <a:ext cx="2101182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dirty="0">
                <a:solidFill>
                  <a:srgbClr val="241F20"/>
                </a:solidFill>
              </a:rPr>
              <a:t>Kiinnitä huomiota sanavalintoihisi ja arvosta toisen mielipidettä. Älä pilkkaa, nolaa tai tuomitse ketään puheillasi tai käytökselläsi.</a:t>
            </a:r>
            <a:endParaRPr lang="fi-FI" sz="1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6818261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Kunnioita</a:t>
            </a:r>
            <a:endParaRPr lang="fi-FI" sz="18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9598689" y="1334881"/>
            <a:ext cx="2132416" cy="71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Ota vastuuta myös toisen kokemuksesta. Kuuntele, kehu ja kannusta.</a:t>
            </a:r>
            <a:endParaRPr lang="fi-FI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9598689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Luo myönteistä ilmapiiriä</a:t>
            </a:r>
            <a:br>
              <a:rPr lang="fi-FI" sz="1400" dirty="0"/>
            </a:br>
            <a:endParaRPr lang="fi-FI" sz="18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4017206" y="3052398"/>
            <a:ext cx="2512005" cy="1529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dirty="0">
                <a:solidFill>
                  <a:srgbClr val="241F20"/>
                </a:solidFill>
              </a:rPr>
              <a:t>Älä tee oletuksia ulkoisten ominaisuuksien, ihonvärin, etnisyyden, uskonnon, sukupuolen, iän tai puheen perusteella. Älä tee oletuksia sukupuolesta, taustasta tai toimintakyvystä.</a:t>
            </a:r>
            <a:endParaRPr lang="fi-FI" sz="12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4017204" y="269236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Vältä oletuksia</a:t>
            </a:r>
            <a:b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DBBBC-0C54-7C1B-2A31-2D1B5AEDC9FA}"/>
              </a:ext>
            </a:extLst>
          </p:cNvPr>
          <p:cNvSpPr txBox="1">
            <a:spLocks/>
          </p:cNvSpPr>
          <p:nvPr/>
        </p:nvSpPr>
        <p:spPr>
          <a:xfrm>
            <a:off x="6818261" y="3092503"/>
            <a:ext cx="23568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dirty="0">
                <a:solidFill>
                  <a:srgbClr val="241F20"/>
                </a:solidFill>
              </a:rPr>
              <a:t>Kunnioita toisen henkilökohtaista tilaa, yksityisyyttä ja itsemääräämisoikeutta. Huolehdi, että kaikki tulevat kuulluksi ja anna kaikille mahdollisuus osallistua.</a:t>
            </a:r>
            <a:endParaRPr lang="fi-FI" sz="12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30244-5FA6-0094-3EBA-E0269DA37B62}"/>
              </a:ext>
            </a:extLst>
          </p:cNvPr>
          <p:cNvSpPr txBox="1">
            <a:spLocks/>
          </p:cNvSpPr>
          <p:nvPr/>
        </p:nvSpPr>
        <p:spPr>
          <a:xfrm>
            <a:off x="6818261" y="269236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Anna tilaa</a:t>
            </a:r>
            <a:b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D29E2B-AC8D-DAD4-0652-9289C8FDDA6D}"/>
              </a:ext>
            </a:extLst>
          </p:cNvPr>
          <p:cNvSpPr txBox="1">
            <a:spLocks/>
          </p:cNvSpPr>
          <p:nvPr/>
        </p:nvSpPr>
        <p:spPr>
          <a:xfrm>
            <a:off x="9598689" y="3092503"/>
            <a:ext cx="2074598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Älä seuraa sivusta, jos todistat häirintää tai muuta epäasiallista kohtelua.</a:t>
            </a:r>
            <a:endParaRPr lang="fi-FI" sz="12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3441D1-EC30-38A9-9AE2-ADE417AB3010}"/>
              </a:ext>
            </a:extLst>
          </p:cNvPr>
          <p:cNvSpPr txBox="1">
            <a:spLocks/>
          </p:cNvSpPr>
          <p:nvPr/>
        </p:nvSpPr>
        <p:spPr>
          <a:xfrm>
            <a:off x="9598689" y="269236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Puutu</a:t>
            </a:r>
            <a:br>
              <a:rPr lang="fi-FI" sz="1400" dirty="0"/>
            </a:br>
            <a:endParaRPr lang="fi-FI" sz="180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627746-02DB-9109-2460-2AF72FE8D7D1}"/>
              </a:ext>
            </a:extLst>
          </p:cNvPr>
          <p:cNvSpPr txBox="1">
            <a:spLocks/>
          </p:cNvSpPr>
          <p:nvPr/>
        </p:nvSpPr>
        <p:spPr>
          <a:xfrm>
            <a:off x="6818261" y="5236163"/>
            <a:ext cx="2058459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Pidä hauskaa! Kysy, jos joku asia ihmetyttää ja ota asiasta selvää.</a:t>
            </a:r>
            <a:endParaRPr lang="fi-FI" sz="120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6E1560-38CD-D015-91B9-4027088AED38}"/>
              </a:ext>
            </a:extLst>
          </p:cNvPr>
          <p:cNvSpPr txBox="1">
            <a:spLocks/>
          </p:cNvSpPr>
          <p:nvPr/>
        </p:nvSpPr>
        <p:spPr>
          <a:xfrm>
            <a:off x="6818261" y="483602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Nauti</a:t>
            </a:r>
            <a:br>
              <a:rPr lang="en-GB" sz="1400" dirty="0"/>
            </a:br>
            <a:endParaRPr lang="fi-FI" sz="18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3657381" y="2549244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BE3D08-8763-7CA3-F350-12B32B80F29E}"/>
              </a:ext>
            </a:extLst>
          </p:cNvPr>
          <p:cNvCxnSpPr>
            <a:cxnSpLocks/>
          </p:cNvCxnSpPr>
          <p:nvPr/>
        </p:nvCxnSpPr>
        <p:spPr>
          <a:xfrm>
            <a:off x="3657381" y="4648666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6335403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3A6C1-EE97-8499-6821-5F76225B4A4D}"/>
              </a:ext>
            </a:extLst>
          </p:cNvPr>
          <p:cNvCxnSpPr>
            <a:cxnSpLocks/>
          </p:cNvCxnSpPr>
          <p:nvPr/>
        </p:nvCxnSpPr>
        <p:spPr>
          <a:xfrm>
            <a:off x="9175157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937" y="3429000"/>
            <a:ext cx="2998857" cy="966506"/>
          </a:xfrm>
        </p:spPr>
        <p:txBody>
          <a:bodyPr/>
          <a:lstStyle/>
          <a:p>
            <a:r>
              <a:rPr lang="fi-FI" sz="2800" dirty="0">
                <a:solidFill>
                  <a:srgbClr val="004B79"/>
                </a:solidFill>
              </a:rPr>
              <a:t>Turvallisemman tilan periaatteet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4A3C4-1B2B-2031-6626-0FC3D09B93F8}"/>
              </a:ext>
            </a:extLst>
          </p:cNvPr>
          <p:cNvSpPr txBox="1"/>
          <p:nvPr/>
        </p:nvSpPr>
        <p:spPr>
          <a:xfrm>
            <a:off x="340860" y="4648666"/>
            <a:ext cx="2871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4B79"/>
                </a:solidFill>
              </a:rPr>
              <a:t>Olemme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yhdessä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vastuussa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siitä</a:t>
            </a:r>
            <a:r>
              <a:rPr lang="en-US" sz="1400" dirty="0">
                <a:solidFill>
                  <a:srgbClr val="004B79"/>
                </a:solidFill>
              </a:rPr>
              <a:t>, </a:t>
            </a:r>
            <a:r>
              <a:rPr lang="en-US" sz="1400" dirty="0" err="1">
                <a:solidFill>
                  <a:srgbClr val="004B79"/>
                </a:solidFill>
              </a:rPr>
              <a:t>että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kaikilla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osallistujilla</a:t>
            </a:r>
            <a:r>
              <a:rPr lang="en-US" sz="1400" dirty="0">
                <a:solidFill>
                  <a:srgbClr val="004B79"/>
                </a:solidFill>
              </a:rPr>
              <a:t> on </a:t>
            </a:r>
            <a:r>
              <a:rPr lang="en-US" sz="1400" dirty="0" err="1">
                <a:solidFill>
                  <a:srgbClr val="004B79"/>
                </a:solidFill>
              </a:rPr>
              <a:t>hyvä</a:t>
            </a:r>
            <a:r>
              <a:rPr lang="en-US" sz="1400" dirty="0">
                <a:solidFill>
                  <a:srgbClr val="004B79"/>
                </a:solidFill>
              </a:rPr>
              <a:t> ja </a:t>
            </a:r>
            <a:r>
              <a:rPr lang="en-US" sz="1400" dirty="0" err="1">
                <a:solidFill>
                  <a:srgbClr val="004B79"/>
                </a:solidFill>
              </a:rPr>
              <a:t>turvallinen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olo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kaikessa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Punaisen</a:t>
            </a:r>
            <a:r>
              <a:rPr lang="en-US" sz="1400" dirty="0">
                <a:solidFill>
                  <a:srgbClr val="004B79"/>
                </a:solidFill>
              </a:rPr>
              <a:t> Ristin </a:t>
            </a:r>
            <a:r>
              <a:rPr lang="en-US" sz="1400" dirty="0" err="1">
                <a:solidFill>
                  <a:srgbClr val="004B79"/>
                </a:solidFill>
              </a:rPr>
              <a:t>toiminnassa</a:t>
            </a:r>
            <a:r>
              <a:rPr lang="en-US" sz="1400" dirty="0">
                <a:solidFill>
                  <a:srgbClr val="004B79"/>
                </a:solidFill>
              </a:rPr>
              <a:t>. </a:t>
            </a:r>
            <a:r>
              <a:rPr lang="en-US" sz="1400" dirty="0" err="1">
                <a:solidFill>
                  <a:srgbClr val="004B79"/>
                </a:solidFill>
              </a:rPr>
              <a:t>Noudatamme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näitä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turvallisemman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tilan</a:t>
            </a:r>
            <a:r>
              <a:rPr lang="en-US" sz="1400" dirty="0">
                <a:solidFill>
                  <a:srgbClr val="004B79"/>
                </a:solidFill>
              </a:rPr>
              <a:t> </a:t>
            </a:r>
            <a:r>
              <a:rPr lang="en-US" sz="1400" dirty="0" err="1">
                <a:solidFill>
                  <a:srgbClr val="004B79"/>
                </a:solidFill>
              </a:rPr>
              <a:t>periaatteita</a:t>
            </a:r>
            <a:r>
              <a:rPr lang="en-US" sz="1400" dirty="0">
                <a:solidFill>
                  <a:srgbClr val="004B79"/>
                </a:solidFill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556415-88F4-6BF4-31A6-8DCF916A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58" y="1528580"/>
            <a:ext cx="1988331" cy="1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55" y="2503535"/>
            <a:ext cx="2871329" cy="1123995"/>
          </a:xfrm>
        </p:spPr>
        <p:txBody>
          <a:bodyPr/>
          <a:lstStyle/>
          <a:p>
            <a:r>
              <a:rPr lang="fi-FI" sz="2800" dirty="0">
                <a:solidFill>
                  <a:srgbClr val="004B79"/>
                </a:solidFill>
              </a:rPr>
              <a:t>Turvallisemman tilan periaatteet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657585" y="1386675"/>
            <a:ext cx="2945044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dirty="0">
                <a:solidFill>
                  <a:srgbClr val="241F20"/>
                </a:solidFill>
              </a:rPr>
              <a:t>Kohtaa uudet ihmiset ja asiat ennakkoluulottomasti. </a:t>
            </a:r>
          </a:p>
          <a:p>
            <a:pPr fontAlgn="base"/>
            <a:r>
              <a:rPr lang="fi-FI" sz="1700" dirty="0">
                <a:solidFill>
                  <a:srgbClr val="241F20"/>
                </a:solidFill>
              </a:rPr>
              <a:t>Ota jokainen kohtaaminen mahdollisuutena oppia uutta ja kehittyä.</a:t>
            </a:r>
          </a:p>
          <a:p>
            <a:br>
              <a:rPr lang="fi-FI" sz="1700" dirty="0"/>
            </a:br>
            <a:endParaRPr lang="fi-FI" sz="17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657584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Ole avoin</a:t>
            </a:r>
            <a:endParaRPr lang="fi-FI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386675"/>
            <a:ext cx="3274996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dirty="0">
                <a:solidFill>
                  <a:srgbClr val="241F20"/>
                </a:solidFill>
              </a:rPr>
              <a:t>Kiinnitä huomiota sanavalintoihisi ja arvosta toisen mielipidettä. Älä pilkkaa, nolaa tai tuomitse ketään puheillasi tai käytökselläsi.</a:t>
            </a:r>
            <a:endParaRPr lang="fi-FI" sz="17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653821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Kunnioita</a:t>
            </a:r>
            <a:endParaRPr lang="fi-FI" sz="30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657585" y="4579259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Ota vastuuta myös toisen kokemuksesta. Kuuntele, kehu ja kannusta.</a:t>
            </a:r>
            <a:endParaRPr lang="fi-FI" sz="17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657584" y="3471875"/>
            <a:ext cx="304964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Luo myönteistä ilmapiiriä</a:t>
            </a:r>
            <a:br>
              <a:rPr lang="fi-FI" sz="3000" dirty="0"/>
            </a:br>
            <a:endParaRPr lang="fi-FI" sz="30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8653822" y="4065502"/>
            <a:ext cx="3497138" cy="1612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dirty="0">
                <a:solidFill>
                  <a:srgbClr val="241F20"/>
                </a:solidFill>
              </a:rPr>
              <a:t>Älä tee oletuksia ulkoisten ominaisuuksien, ihonvärin, etnisyyden, uskonnon, sukupuolen, iän tai puheen perusteella. Älä tee oletuksia sukupuolesta, taustasta tai toimintakyvystä.</a:t>
            </a:r>
            <a:endParaRPr lang="fi-FI" sz="17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8653821" y="3471875"/>
            <a:ext cx="3150724" cy="406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Vältä oletuksia</a:t>
            </a:r>
            <a:b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3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854691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75" y="1070475"/>
            <a:ext cx="1732703" cy="1307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58EDED-0939-17EC-775F-8FF821302A68}"/>
              </a:ext>
            </a:extLst>
          </p:cNvPr>
          <p:cNvSpPr txBox="1"/>
          <p:nvPr/>
        </p:nvSpPr>
        <p:spPr>
          <a:xfrm>
            <a:off x="387455" y="3890377"/>
            <a:ext cx="296906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004B79"/>
                </a:solidFill>
              </a:rPr>
              <a:t>Olemme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yhdessä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vastuussa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siitä</a:t>
            </a:r>
            <a:r>
              <a:rPr lang="en-US" sz="1700" dirty="0">
                <a:solidFill>
                  <a:srgbClr val="004B79"/>
                </a:solidFill>
              </a:rPr>
              <a:t>, </a:t>
            </a:r>
            <a:r>
              <a:rPr lang="en-US" sz="1700" dirty="0" err="1">
                <a:solidFill>
                  <a:srgbClr val="004B79"/>
                </a:solidFill>
              </a:rPr>
              <a:t>että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kaikilla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osallistujilla</a:t>
            </a:r>
            <a:r>
              <a:rPr lang="en-US" sz="1700" dirty="0">
                <a:solidFill>
                  <a:srgbClr val="004B79"/>
                </a:solidFill>
              </a:rPr>
              <a:t> on </a:t>
            </a:r>
            <a:r>
              <a:rPr lang="en-US" sz="1700" dirty="0" err="1">
                <a:solidFill>
                  <a:srgbClr val="004B79"/>
                </a:solidFill>
              </a:rPr>
              <a:t>hyvä</a:t>
            </a:r>
            <a:r>
              <a:rPr lang="en-US" sz="1700" dirty="0">
                <a:solidFill>
                  <a:srgbClr val="004B79"/>
                </a:solidFill>
              </a:rPr>
              <a:t> ja </a:t>
            </a:r>
            <a:r>
              <a:rPr lang="en-US" sz="1700" dirty="0" err="1">
                <a:solidFill>
                  <a:srgbClr val="004B79"/>
                </a:solidFill>
              </a:rPr>
              <a:t>turvallinen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olo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kaikessa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Punaisen</a:t>
            </a:r>
            <a:r>
              <a:rPr lang="en-US" sz="1700" dirty="0">
                <a:solidFill>
                  <a:srgbClr val="004B79"/>
                </a:solidFill>
              </a:rPr>
              <a:t> Ristin </a:t>
            </a:r>
            <a:r>
              <a:rPr lang="en-US" sz="1700" dirty="0" err="1">
                <a:solidFill>
                  <a:srgbClr val="004B79"/>
                </a:solidFill>
              </a:rPr>
              <a:t>toiminnassa</a:t>
            </a:r>
            <a:r>
              <a:rPr lang="en-US" sz="1700" dirty="0">
                <a:solidFill>
                  <a:srgbClr val="004B79"/>
                </a:solidFill>
              </a:rPr>
              <a:t>. </a:t>
            </a:r>
            <a:r>
              <a:rPr lang="en-US" sz="1700" dirty="0" err="1">
                <a:solidFill>
                  <a:srgbClr val="004B79"/>
                </a:solidFill>
              </a:rPr>
              <a:t>Noudatamme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näitä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turvallisemman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tilan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periaatteita</a:t>
            </a:r>
            <a:r>
              <a:rPr lang="en-US" sz="1700" dirty="0">
                <a:solidFill>
                  <a:srgbClr val="004B7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655950" y="1386675"/>
            <a:ext cx="2945044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dirty="0">
                <a:solidFill>
                  <a:srgbClr val="241F20"/>
                </a:solidFill>
              </a:rPr>
              <a:t>Kohtaa uudet ihmiset ja asiat ennakkoluulottomasti. </a:t>
            </a:r>
          </a:p>
          <a:p>
            <a:pPr fontAlgn="base"/>
            <a:r>
              <a:rPr lang="fi-FI" sz="1700" dirty="0">
                <a:solidFill>
                  <a:srgbClr val="241F20"/>
                </a:solidFill>
              </a:rPr>
              <a:t>Ota jokainen kohtaaminen mahdollisuutena oppia uutta ja kehittyä.</a:t>
            </a:r>
          </a:p>
          <a:p>
            <a:br>
              <a:rPr lang="fi-FI" sz="1700" dirty="0"/>
            </a:br>
            <a:endParaRPr lang="fi-FI" sz="17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655949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Anna tilaa</a:t>
            </a:r>
            <a:br>
              <a:rPr lang="fi-FI" sz="32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386675"/>
            <a:ext cx="3150720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Älä seuraa sivusta, jos todistat häirintää tai muuta epäasiallista kohtelua.</a:t>
            </a:r>
            <a:endParaRPr lang="fi-FI" sz="1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653821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Puutu</a:t>
            </a:r>
            <a:br>
              <a:rPr lang="fi-FI" sz="2400" dirty="0"/>
            </a:br>
            <a:endParaRPr lang="fi-FI" sz="32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655950" y="4133703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Pidä hauskaa! Kysy, jos joku asia ihmetyttää ja ota asiasta selvää.</a:t>
            </a:r>
            <a:endParaRPr lang="fi-FI" sz="1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655949" y="3471875"/>
            <a:ext cx="304964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Nauti</a:t>
            </a:r>
            <a:br>
              <a:rPr lang="en-GB" sz="2400" dirty="0"/>
            </a:br>
            <a:endParaRPr lang="fi-FI" sz="3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854691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6235BF-A2FE-9FB4-6C7A-C187829854C3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61F75C4-A455-C273-F967-F27DFCD1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55" y="2503535"/>
            <a:ext cx="2871329" cy="1123995"/>
          </a:xfrm>
        </p:spPr>
        <p:txBody>
          <a:bodyPr/>
          <a:lstStyle/>
          <a:p>
            <a:r>
              <a:rPr lang="fi-FI" sz="2800" dirty="0">
                <a:solidFill>
                  <a:srgbClr val="004B79"/>
                </a:solidFill>
              </a:rPr>
              <a:t>Turvallisemman tilan periaatteet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5BEADE-6DD1-3F1F-7EEE-1B37D0DB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75" y="1070475"/>
            <a:ext cx="1732703" cy="13074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7376F9-DCAC-B83C-A6CF-F02FF453FC90}"/>
              </a:ext>
            </a:extLst>
          </p:cNvPr>
          <p:cNvSpPr txBox="1"/>
          <p:nvPr/>
        </p:nvSpPr>
        <p:spPr>
          <a:xfrm>
            <a:off x="387455" y="3890377"/>
            <a:ext cx="296906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004B79"/>
                </a:solidFill>
              </a:rPr>
              <a:t>Olemme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yhdessä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vastuussa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siitä</a:t>
            </a:r>
            <a:r>
              <a:rPr lang="en-US" sz="1700" dirty="0">
                <a:solidFill>
                  <a:srgbClr val="004B79"/>
                </a:solidFill>
              </a:rPr>
              <a:t>, </a:t>
            </a:r>
            <a:r>
              <a:rPr lang="en-US" sz="1700" dirty="0" err="1">
                <a:solidFill>
                  <a:srgbClr val="004B79"/>
                </a:solidFill>
              </a:rPr>
              <a:t>että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kaikilla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osallistujilla</a:t>
            </a:r>
            <a:r>
              <a:rPr lang="en-US" sz="1700" dirty="0">
                <a:solidFill>
                  <a:srgbClr val="004B79"/>
                </a:solidFill>
              </a:rPr>
              <a:t> on </a:t>
            </a:r>
            <a:r>
              <a:rPr lang="en-US" sz="1700" dirty="0" err="1">
                <a:solidFill>
                  <a:srgbClr val="004B79"/>
                </a:solidFill>
              </a:rPr>
              <a:t>hyvä</a:t>
            </a:r>
            <a:r>
              <a:rPr lang="en-US" sz="1700" dirty="0">
                <a:solidFill>
                  <a:srgbClr val="004B79"/>
                </a:solidFill>
              </a:rPr>
              <a:t> ja </a:t>
            </a:r>
            <a:r>
              <a:rPr lang="en-US" sz="1700" dirty="0" err="1">
                <a:solidFill>
                  <a:srgbClr val="004B79"/>
                </a:solidFill>
              </a:rPr>
              <a:t>turvallinen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olo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kaikessa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Punaisen</a:t>
            </a:r>
            <a:r>
              <a:rPr lang="en-US" sz="1700" dirty="0">
                <a:solidFill>
                  <a:srgbClr val="004B79"/>
                </a:solidFill>
              </a:rPr>
              <a:t> Ristin </a:t>
            </a:r>
            <a:r>
              <a:rPr lang="en-US" sz="1700" dirty="0" err="1">
                <a:solidFill>
                  <a:srgbClr val="004B79"/>
                </a:solidFill>
              </a:rPr>
              <a:t>toiminnassa</a:t>
            </a:r>
            <a:r>
              <a:rPr lang="en-US" sz="1700" dirty="0">
                <a:solidFill>
                  <a:srgbClr val="004B79"/>
                </a:solidFill>
              </a:rPr>
              <a:t>. </a:t>
            </a:r>
            <a:r>
              <a:rPr lang="en-US" sz="1700" dirty="0" err="1">
                <a:solidFill>
                  <a:srgbClr val="004B79"/>
                </a:solidFill>
              </a:rPr>
              <a:t>Noudatamme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näitä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turvallisemman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tilan</a:t>
            </a:r>
            <a:r>
              <a:rPr lang="en-US" sz="1700" dirty="0">
                <a:solidFill>
                  <a:srgbClr val="004B79"/>
                </a:solidFill>
              </a:rPr>
              <a:t> </a:t>
            </a:r>
            <a:r>
              <a:rPr lang="en-US" sz="1700" dirty="0" err="1">
                <a:solidFill>
                  <a:srgbClr val="004B79"/>
                </a:solidFill>
              </a:rPr>
              <a:t>periaatteita</a:t>
            </a:r>
            <a:r>
              <a:rPr lang="en-US" sz="1700" dirty="0">
                <a:solidFill>
                  <a:srgbClr val="004B7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 PowerPoint pohja FI, päivitetty 9 2023" id="{8114EBF6-03CE-994B-B789-D222ED7C9CC2}" vid="{23E5A2AB-AEBC-6343-B4FA-9DAD832CEE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039EE3AB03DEF48BF36911C85958661" ma:contentTypeVersion="18" ma:contentTypeDescription="Luo uusi asiakirja." ma:contentTypeScope="" ma:versionID="0a08beae365f4de21c7b2b02742cdd17">
  <xsd:schema xmlns:xsd="http://www.w3.org/2001/XMLSchema" xmlns:xs="http://www.w3.org/2001/XMLSchema" xmlns:p="http://schemas.microsoft.com/office/2006/metadata/properties" xmlns:ns1="http://schemas.microsoft.com/sharepoint/v3" xmlns:ns2="8d157744-6e4c-4427-bbe4-883b1cb26336" xmlns:ns3="5b401864-204a-4a0f-ad07-221d04756dae" targetNamespace="http://schemas.microsoft.com/office/2006/metadata/properties" ma:root="true" ma:fieldsID="4c9bbf1e0d22d432a95f184279bd97b3" ns1:_="" ns2:_="" ns3:_="">
    <xsd:import namespace="http://schemas.microsoft.com/sharepoint/v3"/>
    <xsd:import namespace="8d157744-6e4c-4427-bbe4-883b1cb26336"/>
    <xsd:import namespace="5b401864-204a-4a0f-ad07-221d04756d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57744-6e4c-4427-bbe4-883b1cb26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01864-204a-4a0f-ad07-221d04756d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6c4336b-3718-4ede-8bea-82aaef7e6f96}" ma:internalName="TaxCatchAll" ma:showField="CatchAllData" ma:web="5b401864-204a-4a0f-ad07-221d04756d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d157744-6e4c-4427-bbe4-883b1cb26336">
      <Terms xmlns="http://schemas.microsoft.com/office/infopath/2007/PartnerControls"/>
    </lcf76f155ced4ddcb4097134ff3c332f>
    <_ip_UnifiedCompliancePolicyProperties xmlns="http://schemas.microsoft.com/sharepoint/v3" xsi:nil="true"/>
    <TaxCatchAll xmlns="5b401864-204a-4a0f-ad07-221d04756dae" xsi:nil="true"/>
  </documentManagement>
</p:properties>
</file>

<file path=customXml/itemProps1.xml><?xml version="1.0" encoding="utf-8"?>
<ds:datastoreItem xmlns:ds="http://schemas.openxmlformats.org/officeDocument/2006/customXml" ds:itemID="{2E1C0248-761A-4AC1-AB5C-502157313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157744-6e4c-4427-bbe4-883b1cb26336"/>
    <ds:schemaRef ds:uri="5b401864-204a-4a0f-ad07-221d04756d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F97E24-878F-418C-ABA9-56DA38E351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68D990-E8AB-4E0F-A614-DD8B904CBF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d157744-6e4c-4427-bbe4-883b1cb26336"/>
    <ds:schemaRef ds:uri="5b401864-204a-4a0f-ad07-221d04756d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TotalTime>6128</TotalTime>
  <Words>357</Words>
  <Application>Microsoft Office PowerPoint</Application>
  <PresentationFormat>Laajakuva</PresentationFormat>
  <Paragraphs>40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SPR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Runne Nea</cp:lastModifiedBy>
  <cp:revision>19</cp:revision>
  <dcterms:created xsi:type="dcterms:W3CDTF">2023-10-09T08:07:18Z</dcterms:created>
  <dcterms:modified xsi:type="dcterms:W3CDTF">2025-09-29T08:12:54Z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0x0101002039EE3AB03DEF48BF36911C85958661</vt:lpwstr>
  </property>
  <property fmtid="{D5CDD505-2E9C-101B-9397-08002B2CF9AE}" pid="3" name="MediaServiceImageTags">
    <vt:lpwstr/>
  </property>
</Properties>
</file>