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362" r:id="rId5"/>
    <p:sldId id="364" r:id="rId6"/>
    <p:sldId id="366" r:id="rId7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79"/>
    <a:srgbClr val="FF0000"/>
    <a:srgbClr val="BEA996"/>
    <a:srgbClr val="7F1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3D1EBD-E63E-A80E-455B-EA22408B0463}" v="6" dt="2025-09-22T12:59: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86ED7-E594-284A-BCB0-7DD2E0F5F816}" type="datetimeFigureOut">
              <a:rPr lang="fi-FI" smtClean="0"/>
              <a:t>29.9.2025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1C9AF-C8A2-E248-9C2D-AAFE8E0C60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093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4DE3F7-DC73-574E-BBEF-067A7B976E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9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63489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82700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D0F4A-62D2-D935-BC88-590E264F57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5863" y="763121"/>
            <a:ext cx="5083175" cy="48529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2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14705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  <a:solidFill>
            <a:schemeClr val="accent6"/>
          </a:solidFill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493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72938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3" y="0"/>
            <a:ext cx="4054475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02189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8851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5562596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2701" y="1483775"/>
            <a:ext cx="5562598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92305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-41334" y="0"/>
            <a:ext cx="61373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8104" y="1483775"/>
            <a:ext cx="5562764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646" y="-1"/>
            <a:ext cx="6137334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69997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14104" y="1483776"/>
            <a:ext cx="5562764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104" y="5063883"/>
            <a:ext cx="5562764" cy="790817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43301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8596" y="59419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9389" y="191340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6167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walking on a dirt path&#10;&#10;Description automatically generated with medium confidence">
            <a:extLst>
              <a:ext uri="{FF2B5EF4-FFF2-40B4-BE49-F238E27FC236}">
                <a16:creationId xmlns:a16="http://schemas.microsoft.com/office/drawing/2014/main" id="{A926111C-0DA8-4AC2-9D64-685C0A60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19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C6D6EFD-CA23-ED3F-2613-7D17BDA5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1D5C1B7-F23F-FCAF-9CB6-47CA1E3B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5790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7334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280" y="621087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073" y="1940298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86201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1596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3953435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6007" y="795899"/>
            <a:ext cx="7114112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7594" y="2115110"/>
            <a:ext cx="7114112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45458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B4A7CF-52A9-2744-A095-A908B8D40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47C94-D7F6-5149-B2B6-878580DA3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522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CC56C-5124-B44F-BB14-8E822851C0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1594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15B939-FDDC-D043-B727-03F8A4AE3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51095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8C02F-996C-014B-A63A-A5E9141B6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6006" y="0"/>
            <a:ext cx="6096000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307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ACA1C-0C0D-034E-8DD7-F83206FDF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5650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BRÄNDI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869AD-BD96-C14A-AEB2-942F637BC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863844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53268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1983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1">
    <p:bg>
      <p:bgPr>
        <a:solidFill>
          <a:srgbClr val="BEA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7B409-AC43-514B-A8E4-5299EA4812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02252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892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71F2C8-4C72-9543-8994-0E84699E66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6859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CAAC1F-E6E6-C340-9D7F-D43AF53099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00356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T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9FDE1E-3511-2C4E-BFC7-4C76B43B31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674FD2-0BD4-BF49-9017-115079CE1EA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25745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99813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A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08329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CB8AE-9890-DE43-B3F1-9FA29E70D7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09482" y="1483776"/>
            <a:ext cx="3467386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09481" y="5063883"/>
            <a:ext cx="3467386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2314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34169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5B871-CB14-7146-97D4-FC529108C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9489" y="1483776"/>
            <a:ext cx="4572000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874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79489" y="5063883"/>
            <a:ext cx="4572000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208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1C178-6E34-F148-940F-05E15C7B661F}"/>
              </a:ext>
            </a:extLst>
          </p:cNvPr>
          <p:cNvSpPr/>
          <p:nvPr userDrawn="1"/>
        </p:nvSpPr>
        <p:spPr>
          <a:xfrm>
            <a:off x="6094538" y="0"/>
            <a:ext cx="20286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F3DEC-9E8C-FE4C-B57C-8D3E6F47D213}"/>
              </a:ext>
            </a:extLst>
          </p:cNvPr>
          <p:cNvSpPr/>
          <p:nvPr userDrawn="1"/>
        </p:nvSpPr>
        <p:spPr>
          <a:xfrm>
            <a:off x="8128935" y="0"/>
            <a:ext cx="2028669" cy="6858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0458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76D147-9687-9344-8C8D-BD2F36364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B85F9E-919D-2A4C-BFCD-A5FBB3C69DD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26065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D3AE2-5E57-E440-BDFF-C77D11465E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9127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77CB89-4E83-6D49-8E76-46F59C95AD7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232189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743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38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YHYT KITEY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498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99F695-8668-224C-8AFC-D44698FF56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317115"/>
            <a:ext cx="10515600" cy="280048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8B2654-D836-4347-9069-004B90A0A55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1867410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73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836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BBE2-965C-4042-BAD8-4FC805621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33819"/>
            <a:ext cx="10515600" cy="2944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7545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10725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10725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15600" y="5948218"/>
            <a:ext cx="1637905" cy="816721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078FF3-7CF2-B747-84A2-136E76FC7CC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D56223-2B0B-BF47-A473-46887AC2D8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89688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6746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57618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7618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76829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15A47-6782-C54A-93D2-C9A076009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993" y="2176829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115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7963-B688-6345-9742-540145AD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ADB4FF-36A8-5847-9E28-618A7E39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2373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2" r:id="rId5"/>
    <p:sldLayoutId id="2147483664" r:id="rId6"/>
    <p:sldLayoutId id="2147483665" r:id="rId7"/>
    <p:sldLayoutId id="2147483653" r:id="rId8"/>
    <p:sldLayoutId id="2147483692" r:id="rId9"/>
    <p:sldLayoutId id="2147483703" r:id="rId10"/>
    <p:sldLayoutId id="2147483667" r:id="rId11"/>
    <p:sldLayoutId id="2147483699" r:id="rId12"/>
    <p:sldLayoutId id="2147483668" r:id="rId13"/>
    <p:sldLayoutId id="2147483669" r:id="rId14"/>
    <p:sldLayoutId id="2147483691" r:id="rId15"/>
    <p:sldLayoutId id="2147483672" r:id="rId16"/>
    <p:sldLayoutId id="2147483671" r:id="rId17"/>
    <p:sldLayoutId id="2147483673" r:id="rId18"/>
    <p:sldLayoutId id="2147483701" r:id="rId19"/>
    <p:sldLayoutId id="2147483702" r:id="rId20"/>
    <p:sldLayoutId id="2147483704" r:id="rId21"/>
    <p:sldLayoutId id="2147483674" r:id="rId22"/>
    <p:sldLayoutId id="2147483675" r:id="rId23"/>
    <p:sldLayoutId id="2147483676" r:id="rId24"/>
    <p:sldLayoutId id="2147483678" r:id="rId25"/>
    <p:sldLayoutId id="2147483679" r:id="rId26"/>
    <p:sldLayoutId id="2147483681" r:id="rId27"/>
    <p:sldLayoutId id="2147483680" r:id="rId28"/>
    <p:sldLayoutId id="2147483684" r:id="rId29"/>
    <p:sldLayoutId id="2147483686" r:id="rId30"/>
    <p:sldLayoutId id="2147483705" r:id="rId31"/>
    <p:sldLayoutId id="2147483687" r:id="rId32"/>
    <p:sldLayoutId id="2147483688" r:id="rId33"/>
    <p:sldLayoutId id="2147483689" r:id="rId34"/>
    <p:sldLayoutId id="2147483706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0D3F1-7506-C993-10B1-4018D13A8C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7002" y="0"/>
            <a:ext cx="358705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E374A83-E01D-88EE-625B-8D5D904CC60E}"/>
              </a:ext>
            </a:extLst>
          </p:cNvPr>
          <p:cNvSpPr txBox="1">
            <a:spLocks/>
          </p:cNvSpPr>
          <p:nvPr/>
        </p:nvSpPr>
        <p:spPr>
          <a:xfrm>
            <a:off x="4017204" y="1046268"/>
            <a:ext cx="2078796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200">
                <a:solidFill>
                  <a:srgbClr val="241F20"/>
                </a:solidFill>
              </a:rPr>
              <a:t>Bemöt nya människor </a:t>
            </a:r>
            <a:br>
              <a:rPr lang="sv-SE" sz="1200">
                <a:solidFill>
                  <a:srgbClr val="241F20"/>
                </a:solidFill>
              </a:rPr>
            </a:br>
            <a:r>
              <a:rPr lang="sv-SE" sz="1200">
                <a:solidFill>
                  <a:srgbClr val="241F20"/>
                </a:solidFill>
              </a:rPr>
              <a:t>och frågor utan fördomar. Ta varje möte som en möjlighet att lära dig något nytt och utvecklas.</a:t>
            </a:r>
            <a:endParaRPr lang="sv-SE" sz="120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85D4F0-3FD1-32BE-9725-337C76300404}"/>
              </a:ext>
            </a:extLst>
          </p:cNvPr>
          <p:cNvSpPr txBox="1">
            <a:spLocks/>
          </p:cNvSpPr>
          <p:nvPr/>
        </p:nvSpPr>
        <p:spPr>
          <a:xfrm>
            <a:off x="4023400" y="64612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>
                <a:solidFill>
                  <a:srgbClr val="241F20"/>
                </a:solidFill>
              </a:rPr>
              <a:t>Var öppen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133CA-055D-2A6E-114C-B4D219ED5FBA}"/>
              </a:ext>
            </a:extLst>
          </p:cNvPr>
          <p:cNvSpPr txBox="1">
            <a:spLocks/>
          </p:cNvSpPr>
          <p:nvPr/>
        </p:nvSpPr>
        <p:spPr>
          <a:xfrm>
            <a:off x="6818261" y="1046268"/>
            <a:ext cx="2101182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200">
                <a:solidFill>
                  <a:srgbClr val="241F20"/>
                </a:solidFill>
              </a:rPr>
              <a:t>Observera dina ordval och respektera den andras åsikt. Låt bli att skymfa, förlöjliga eller fördöma någon med ditt tal eller beteende.</a:t>
            </a:r>
            <a:endParaRPr lang="sv-SE" sz="120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3AB684-1570-E29B-DDA4-9727A73BDE33}"/>
              </a:ext>
            </a:extLst>
          </p:cNvPr>
          <p:cNvSpPr txBox="1">
            <a:spLocks/>
          </p:cNvSpPr>
          <p:nvPr/>
        </p:nvSpPr>
        <p:spPr>
          <a:xfrm>
            <a:off x="6818261" y="64612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>
                <a:solidFill>
                  <a:srgbClr val="241F20"/>
                </a:solidFill>
              </a:rPr>
              <a:t>Visa respekt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2F3024-3DB2-5174-64A8-B7C220E5DC30}"/>
              </a:ext>
            </a:extLst>
          </p:cNvPr>
          <p:cNvSpPr txBox="1">
            <a:spLocks/>
          </p:cNvSpPr>
          <p:nvPr/>
        </p:nvSpPr>
        <p:spPr>
          <a:xfrm>
            <a:off x="9598689" y="1334881"/>
            <a:ext cx="2132416" cy="7199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200">
                <a:solidFill>
                  <a:srgbClr val="241F20"/>
                </a:solidFill>
              </a:rPr>
              <a:t>Ta även ansvar över en annans upplevelse. Lyssna, beröm och uppmuntra.</a:t>
            </a:r>
            <a:endParaRPr lang="sv-SE" sz="120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D9114D-D406-32F7-E458-AB2E0E80888C}"/>
              </a:ext>
            </a:extLst>
          </p:cNvPr>
          <p:cNvSpPr txBox="1">
            <a:spLocks/>
          </p:cNvSpPr>
          <p:nvPr/>
        </p:nvSpPr>
        <p:spPr>
          <a:xfrm>
            <a:off x="9598689" y="64612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>
                <a:solidFill>
                  <a:srgbClr val="241F20"/>
                </a:solidFill>
              </a:rPr>
              <a:t>Skapa en positiv atmosfär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08E80E6-BDA7-5DC6-00F9-28D352FEA05A}"/>
              </a:ext>
            </a:extLst>
          </p:cNvPr>
          <p:cNvSpPr txBox="1">
            <a:spLocks/>
          </p:cNvSpPr>
          <p:nvPr/>
        </p:nvSpPr>
        <p:spPr>
          <a:xfrm>
            <a:off x="4017207" y="3092503"/>
            <a:ext cx="2179890" cy="122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200">
                <a:solidFill>
                  <a:srgbClr val="241F20"/>
                </a:solidFill>
              </a:rPr>
              <a:t>Gör inga antaganden på basis av yttre egenskaper, hudfärg, etnisk bakgrund, religion, kön, ålder eller tal. Gör inga antaganden om kön, bakgrund eller funktionsförmåga.</a:t>
            </a:r>
            <a:endParaRPr lang="sv-SE" sz="120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B40E8B4-77D2-0F12-7574-B81A6DA724B6}"/>
              </a:ext>
            </a:extLst>
          </p:cNvPr>
          <p:cNvSpPr txBox="1">
            <a:spLocks/>
          </p:cNvSpPr>
          <p:nvPr/>
        </p:nvSpPr>
        <p:spPr>
          <a:xfrm>
            <a:off x="4017204" y="2692364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>
                <a:solidFill>
                  <a:srgbClr val="241F20"/>
                </a:solidFill>
              </a:rPr>
              <a:t>Undvik antaganden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CDDBBBC-0C54-7C1B-2A31-2D1B5AEDC9FA}"/>
              </a:ext>
            </a:extLst>
          </p:cNvPr>
          <p:cNvSpPr txBox="1">
            <a:spLocks/>
          </p:cNvSpPr>
          <p:nvPr/>
        </p:nvSpPr>
        <p:spPr>
          <a:xfrm>
            <a:off x="6818261" y="3092503"/>
            <a:ext cx="2356896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200">
                <a:solidFill>
                  <a:srgbClr val="241F20"/>
                </a:solidFill>
              </a:rPr>
              <a:t>Respektera en annans personliga utrymme, integritet och självbestämmanderätt. Se till att alla blir hörda och </a:t>
            </a:r>
            <a:br>
              <a:rPr lang="sv-SE" sz="1200">
                <a:solidFill>
                  <a:srgbClr val="241F20"/>
                </a:solidFill>
              </a:rPr>
            </a:br>
            <a:r>
              <a:rPr lang="sv-SE" sz="1200">
                <a:solidFill>
                  <a:srgbClr val="241F20"/>
                </a:solidFill>
              </a:rPr>
              <a:t>ge alla möjlighet att delta.</a:t>
            </a:r>
            <a:endParaRPr lang="sv-SE" sz="120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530244-5FA6-0094-3EBA-E0269DA37B62}"/>
              </a:ext>
            </a:extLst>
          </p:cNvPr>
          <p:cNvSpPr txBox="1">
            <a:spLocks/>
          </p:cNvSpPr>
          <p:nvPr/>
        </p:nvSpPr>
        <p:spPr>
          <a:xfrm>
            <a:off x="6818261" y="2692364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>
                <a:solidFill>
                  <a:srgbClr val="241F20"/>
                </a:solidFill>
              </a:rPr>
              <a:t>Ge plats</a:t>
            </a:r>
            <a:endParaRPr lang="sv-SE" sz="180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5D29E2B-AC8D-DAD4-0652-9289C8FDDA6D}"/>
              </a:ext>
            </a:extLst>
          </p:cNvPr>
          <p:cNvSpPr txBox="1">
            <a:spLocks/>
          </p:cNvSpPr>
          <p:nvPr/>
        </p:nvSpPr>
        <p:spPr>
          <a:xfrm>
            <a:off x="9598689" y="3092503"/>
            <a:ext cx="2074598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200">
                <a:solidFill>
                  <a:srgbClr val="241F20"/>
                </a:solidFill>
              </a:rPr>
              <a:t>Bli inte enbart en åskådare om du bevittnar trakasserier eller annan osaklig behandling.</a:t>
            </a:r>
            <a:endParaRPr lang="sv-SE" sz="120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53441D1-EC30-38A9-9AE2-ADE417AB3010}"/>
              </a:ext>
            </a:extLst>
          </p:cNvPr>
          <p:cNvSpPr txBox="1">
            <a:spLocks/>
          </p:cNvSpPr>
          <p:nvPr/>
        </p:nvSpPr>
        <p:spPr>
          <a:xfrm>
            <a:off x="9598689" y="2692364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>
                <a:solidFill>
                  <a:srgbClr val="241F20"/>
                </a:solidFill>
              </a:rPr>
              <a:t>Ingrip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3627746-02DB-9109-2460-2AF72FE8D7D1}"/>
              </a:ext>
            </a:extLst>
          </p:cNvPr>
          <p:cNvSpPr txBox="1">
            <a:spLocks/>
          </p:cNvSpPr>
          <p:nvPr/>
        </p:nvSpPr>
        <p:spPr>
          <a:xfrm>
            <a:off x="6818261" y="5236163"/>
            <a:ext cx="2058459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200">
                <a:solidFill>
                  <a:srgbClr val="241F20"/>
                </a:solidFill>
              </a:rPr>
              <a:t>Ha det trevligt! Fråga om du undrar över något och </a:t>
            </a:r>
            <a:br>
              <a:rPr lang="sv-SE" sz="1200">
                <a:solidFill>
                  <a:srgbClr val="241F20"/>
                </a:solidFill>
              </a:rPr>
            </a:br>
            <a:r>
              <a:rPr lang="sv-SE" sz="1200">
                <a:solidFill>
                  <a:srgbClr val="241F20"/>
                </a:solidFill>
              </a:rPr>
              <a:t>ta reda på saken.</a:t>
            </a:r>
            <a:endParaRPr lang="sv-SE" sz="120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B6E1560-38CD-D015-91B9-4027088AED38}"/>
              </a:ext>
            </a:extLst>
          </p:cNvPr>
          <p:cNvSpPr txBox="1">
            <a:spLocks/>
          </p:cNvSpPr>
          <p:nvPr/>
        </p:nvSpPr>
        <p:spPr>
          <a:xfrm>
            <a:off x="6818261" y="4836024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>
                <a:solidFill>
                  <a:srgbClr val="241F20"/>
                </a:solidFill>
              </a:rPr>
              <a:t>Njut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C61806-F3A9-3AF8-CA71-2FF68C48FE6E}"/>
              </a:ext>
            </a:extLst>
          </p:cNvPr>
          <p:cNvCxnSpPr>
            <a:cxnSpLocks/>
          </p:cNvCxnSpPr>
          <p:nvPr/>
        </p:nvCxnSpPr>
        <p:spPr>
          <a:xfrm>
            <a:off x="3657381" y="2549244"/>
            <a:ext cx="82949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B4D9FC-BA33-F6A6-FFE9-B6B425AB7B5C}"/>
              </a:ext>
            </a:extLst>
          </p:cNvPr>
          <p:cNvCxnSpPr>
            <a:cxnSpLocks/>
          </p:cNvCxnSpPr>
          <p:nvPr/>
        </p:nvCxnSpPr>
        <p:spPr>
          <a:xfrm>
            <a:off x="15326539" y="-3373739"/>
            <a:ext cx="0" cy="4122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BE3D08-8763-7CA3-F350-12B32B80F29E}"/>
              </a:ext>
            </a:extLst>
          </p:cNvPr>
          <p:cNvCxnSpPr>
            <a:cxnSpLocks/>
          </p:cNvCxnSpPr>
          <p:nvPr/>
        </p:nvCxnSpPr>
        <p:spPr>
          <a:xfrm>
            <a:off x="3657381" y="4648666"/>
            <a:ext cx="82949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3DE19CE-3BC7-0F90-8ECD-465560EC63D5}"/>
              </a:ext>
            </a:extLst>
          </p:cNvPr>
          <p:cNvCxnSpPr>
            <a:cxnSpLocks/>
          </p:cNvCxnSpPr>
          <p:nvPr/>
        </p:nvCxnSpPr>
        <p:spPr>
          <a:xfrm>
            <a:off x="6335403" y="272143"/>
            <a:ext cx="0" cy="626857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23A6C1-EE97-8499-6821-5F76225B4A4D}"/>
              </a:ext>
            </a:extLst>
          </p:cNvPr>
          <p:cNvCxnSpPr>
            <a:cxnSpLocks/>
          </p:cNvCxnSpPr>
          <p:nvPr/>
        </p:nvCxnSpPr>
        <p:spPr>
          <a:xfrm>
            <a:off x="9175157" y="272143"/>
            <a:ext cx="0" cy="626857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0187B6-F678-B86F-21E3-2CF75969E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937" y="3429000"/>
            <a:ext cx="2998857" cy="966506"/>
          </a:xfrm>
        </p:spPr>
        <p:txBody>
          <a:bodyPr/>
          <a:lstStyle/>
          <a:p>
            <a:r>
              <a:rPr lang="en-US" sz="2800" err="1">
                <a:solidFill>
                  <a:srgbClr val="004B79"/>
                </a:solidFill>
              </a:rPr>
              <a:t>Principer</a:t>
            </a:r>
            <a:r>
              <a:rPr lang="en-US" sz="2800">
                <a:solidFill>
                  <a:srgbClr val="004B79"/>
                </a:solidFill>
              </a:rPr>
              <a:t> för </a:t>
            </a:r>
            <a:r>
              <a:rPr lang="en-US" sz="2800" err="1">
                <a:solidFill>
                  <a:srgbClr val="004B79"/>
                </a:solidFill>
              </a:rPr>
              <a:t>tryggare</a:t>
            </a:r>
            <a:r>
              <a:rPr lang="en-US" sz="2800">
                <a:solidFill>
                  <a:srgbClr val="004B79"/>
                </a:solidFill>
              </a:rPr>
              <a:t> rum</a:t>
            </a:r>
            <a:endParaRPr lang="fi-FI" sz="2800">
              <a:solidFill>
                <a:srgbClr val="004B7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C4A3C4-1B2B-2031-6626-0FC3D09B93F8}"/>
              </a:ext>
            </a:extLst>
          </p:cNvPr>
          <p:cNvSpPr txBox="1"/>
          <p:nvPr/>
        </p:nvSpPr>
        <p:spPr>
          <a:xfrm>
            <a:off x="340860" y="4648666"/>
            <a:ext cx="28713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1400" err="1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</a:t>
            </a:r>
            <a:r>
              <a:rPr lang="en-US" sz="1400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gemensamt</a:t>
            </a:r>
            <a:r>
              <a:rPr lang="en-US" sz="1400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ansvar</a:t>
            </a:r>
            <a:r>
              <a:rPr lang="en-US" sz="1400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för </a:t>
            </a:r>
            <a:r>
              <a:rPr lang="en-US" sz="1400" err="1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1400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en-US" sz="1400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ska </a:t>
            </a:r>
            <a:r>
              <a:rPr lang="en-US" sz="1400" err="1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</a:t>
            </a:r>
            <a:r>
              <a:rPr lang="en-US" sz="1400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 </a:t>
            </a:r>
            <a:r>
              <a:rPr lang="en-US" sz="1400" err="1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1400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känna</a:t>
            </a:r>
            <a:r>
              <a:rPr lang="en-US" sz="1400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 </a:t>
            </a:r>
            <a:r>
              <a:rPr lang="en-US" sz="1400" err="1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trygga</a:t>
            </a:r>
            <a:r>
              <a:rPr lang="en-US" sz="1400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en-US" sz="1400" err="1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Röda</a:t>
            </a:r>
            <a:r>
              <a:rPr lang="en-US" sz="1400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Korsets</a:t>
            </a:r>
            <a:r>
              <a:rPr lang="en-US" sz="1400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verksamhet</a:t>
            </a:r>
            <a:r>
              <a:rPr lang="en-US" sz="1400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Vi </a:t>
            </a:r>
            <a:r>
              <a:rPr lang="en-US" sz="1400" err="1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följer</a:t>
            </a:r>
            <a:r>
              <a:rPr lang="en-US" sz="1400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dessa </a:t>
            </a:r>
            <a:r>
              <a:rPr lang="en-US" sz="1400" err="1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principer</a:t>
            </a:r>
            <a:r>
              <a:rPr lang="en-US" sz="1400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för </a:t>
            </a:r>
            <a:r>
              <a:rPr lang="en-US" sz="1400" err="1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tryggare</a:t>
            </a:r>
            <a:r>
              <a:rPr lang="en-US" sz="1400">
                <a:solidFill>
                  <a:srgbClr val="004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rum.</a:t>
            </a:r>
            <a:endParaRPr lang="en-US" sz="1100">
              <a:solidFill>
                <a:srgbClr val="004B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C556415-88F4-6BF4-31A6-8DCF916A0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58" y="1528580"/>
            <a:ext cx="1988331" cy="1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5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0D3F1-7506-C993-10B1-4018D13A8C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6728" y="0"/>
            <a:ext cx="38454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0187B6-F678-B86F-21E3-2CF75969E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455" y="2503535"/>
            <a:ext cx="2871329" cy="1123995"/>
          </a:xfrm>
        </p:spPr>
        <p:txBody>
          <a:bodyPr/>
          <a:lstStyle/>
          <a:p>
            <a:r>
              <a:rPr lang="en-US" sz="2800" err="1">
                <a:solidFill>
                  <a:srgbClr val="004B79"/>
                </a:solidFill>
              </a:rPr>
              <a:t>Principer</a:t>
            </a:r>
            <a:r>
              <a:rPr lang="en-US" sz="2800">
                <a:solidFill>
                  <a:srgbClr val="004B79"/>
                </a:solidFill>
              </a:rPr>
              <a:t> för </a:t>
            </a:r>
            <a:r>
              <a:rPr lang="en-US" sz="2800" err="1">
                <a:solidFill>
                  <a:srgbClr val="004B79"/>
                </a:solidFill>
              </a:rPr>
              <a:t>tryggare</a:t>
            </a:r>
            <a:r>
              <a:rPr lang="en-US" sz="2800">
                <a:solidFill>
                  <a:srgbClr val="004B79"/>
                </a:solidFill>
              </a:rPr>
              <a:t> rum</a:t>
            </a:r>
            <a:endParaRPr lang="fi-FI" sz="2400">
              <a:solidFill>
                <a:srgbClr val="004B79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B4D9FC-BA33-F6A6-FFE9-B6B425AB7B5C}"/>
              </a:ext>
            </a:extLst>
          </p:cNvPr>
          <p:cNvCxnSpPr>
            <a:cxnSpLocks/>
          </p:cNvCxnSpPr>
          <p:nvPr/>
        </p:nvCxnSpPr>
        <p:spPr>
          <a:xfrm>
            <a:off x="15326539" y="-3373739"/>
            <a:ext cx="0" cy="4122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93155CFF-AB1B-A017-2CC7-05A092F25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75" y="1070475"/>
            <a:ext cx="1732703" cy="13074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58EDED-0939-17EC-775F-8FF821302A68}"/>
              </a:ext>
            </a:extLst>
          </p:cNvPr>
          <p:cNvSpPr txBox="1"/>
          <p:nvPr/>
        </p:nvSpPr>
        <p:spPr>
          <a:xfrm>
            <a:off x="387455" y="3890377"/>
            <a:ext cx="29690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>
                <a:solidFill>
                  <a:srgbClr val="004B79"/>
                </a:solidFill>
              </a:rPr>
              <a:t>Vi </a:t>
            </a:r>
            <a:r>
              <a:rPr lang="en-US" sz="1700" err="1">
                <a:solidFill>
                  <a:srgbClr val="004B79"/>
                </a:solidFill>
              </a:rPr>
              <a:t>har</a:t>
            </a:r>
            <a:r>
              <a:rPr lang="en-US" sz="1700">
                <a:solidFill>
                  <a:srgbClr val="004B79"/>
                </a:solidFill>
              </a:rPr>
              <a:t> </a:t>
            </a:r>
            <a:r>
              <a:rPr lang="en-US" sz="1700" err="1">
                <a:solidFill>
                  <a:srgbClr val="004B79"/>
                </a:solidFill>
              </a:rPr>
              <a:t>ett</a:t>
            </a:r>
            <a:r>
              <a:rPr lang="en-US" sz="1700">
                <a:solidFill>
                  <a:srgbClr val="004B79"/>
                </a:solidFill>
              </a:rPr>
              <a:t> </a:t>
            </a:r>
            <a:r>
              <a:rPr lang="en-US" sz="1700" err="1">
                <a:solidFill>
                  <a:srgbClr val="004B79"/>
                </a:solidFill>
              </a:rPr>
              <a:t>gemensamt</a:t>
            </a:r>
            <a:r>
              <a:rPr lang="en-US" sz="1700">
                <a:solidFill>
                  <a:srgbClr val="004B79"/>
                </a:solidFill>
              </a:rPr>
              <a:t> </a:t>
            </a:r>
            <a:r>
              <a:rPr lang="en-US" sz="1700" err="1">
                <a:solidFill>
                  <a:srgbClr val="004B79"/>
                </a:solidFill>
              </a:rPr>
              <a:t>ansvar</a:t>
            </a:r>
            <a:r>
              <a:rPr lang="en-US" sz="1700">
                <a:solidFill>
                  <a:srgbClr val="004B79"/>
                </a:solidFill>
              </a:rPr>
              <a:t> för </a:t>
            </a:r>
            <a:r>
              <a:rPr lang="en-US" sz="1700" err="1">
                <a:solidFill>
                  <a:srgbClr val="004B79"/>
                </a:solidFill>
              </a:rPr>
              <a:t>att</a:t>
            </a:r>
            <a:r>
              <a:rPr lang="en-US" sz="1700">
                <a:solidFill>
                  <a:srgbClr val="004B79"/>
                </a:solidFill>
              </a:rPr>
              <a:t> </a:t>
            </a:r>
            <a:r>
              <a:rPr lang="en-US" sz="1700" err="1">
                <a:solidFill>
                  <a:srgbClr val="004B79"/>
                </a:solidFill>
              </a:rPr>
              <a:t>alla</a:t>
            </a:r>
            <a:r>
              <a:rPr lang="en-US" sz="1700">
                <a:solidFill>
                  <a:srgbClr val="004B79"/>
                </a:solidFill>
              </a:rPr>
              <a:t> ska </a:t>
            </a:r>
            <a:r>
              <a:rPr lang="en-US" sz="1700" err="1">
                <a:solidFill>
                  <a:srgbClr val="004B79"/>
                </a:solidFill>
              </a:rPr>
              <a:t>må</a:t>
            </a:r>
            <a:r>
              <a:rPr lang="en-US" sz="1700">
                <a:solidFill>
                  <a:srgbClr val="004B79"/>
                </a:solidFill>
              </a:rPr>
              <a:t> bra </a:t>
            </a:r>
            <a:r>
              <a:rPr lang="en-US" sz="1700" err="1">
                <a:solidFill>
                  <a:srgbClr val="004B79"/>
                </a:solidFill>
              </a:rPr>
              <a:t>och</a:t>
            </a:r>
            <a:r>
              <a:rPr lang="en-US" sz="1700">
                <a:solidFill>
                  <a:srgbClr val="004B79"/>
                </a:solidFill>
              </a:rPr>
              <a:t> </a:t>
            </a:r>
            <a:r>
              <a:rPr lang="en-US" sz="1700" err="1">
                <a:solidFill>
                  <a:srgbClr val="004B79"/>
                </a:solidFill>
              </a:rPr>
              <a:t>känna</a:t>
            </a:r>
            <a:r>
              <a:rPr lang="en-US" sz="1700">
                <a:solidFill>
                  <a:srgbClr val="004B79"/>
                </a:solidFill>
              </a:rPr>
              <a:t> sig </a:t>
            </a:r>
            <a:r>
              <a:rPr lang="en-US" sz="1700" err="1">
                <a:solidFill>
                  <a:srgbClr val="004B79"/>
                </a:solidFill>
              </a:rPr>
              <a:t>trygga</a:t>
            </a:r>
            <a:r>
              <a:rPr lang="en-US" sz="1700">
                <a:solidFill>
                  <a:srgbClr val="004B79"/>
                </a:solidFill>
              </a:rPr>
              <a:t> </a:t>
            </a:r>
            <a:r>
              <a:rPr lang="en-US" sz="1700" err="1">
                <a:solidFill>
                  <a:srgbClr val="004B79"/>
                </a:solidFill>
              </a:rPr>
              <a:t>i</a:t>
            </a:r>
            <a:r>
              <a:rPr lang="en-US" sz="1700">
                <a:solidFill>
                  <a:srgbClr val="004B79"/>
                </a:solidFill>
              </a:rPr>
              <a:t> all </a:t>
            </a:r>
            <a:r>
              <a:rPr lang="en-US" sz="1700" err="1">
                <a:solidFill>
                  <a:srgbClr val="004B79"/>
                </a:solidFill>
              </a:rPr>
              <a:t>Röda</a:t>
            </a:r>
            <a:r>
              <a:rPr lang="en-US" sz="1700">
                <a:solidFill>
                  <a:srgbClr val="004B79"/>
                </a:solidFill>
              </a:rPr>
              <a:t> </a:t>
            </a:r>
            <a:r>
              <a:rPr lang="en-US" sz="1700" err="1">
                <a:solidFill>
                  <a:srgbClr val="004B79"/>
                </a:solidFill>
              </a:rPr>
              <a:t>Korsets</a:t>
            </a:r>
            <a:r>
              <a:rPr lang="en-US" sz="1700">
                <a:solidFill>
                  <a:srgbClr val="004B79"/>
                </a:solidFill>
              </a:rPr>
              <a:t> </a:t>
            </a:r>
            <a:r>
              <a:rPr lang="en-US" sz="1700" err="1">
                <a:solidFill>
                  <a:srgbClr val="004B79"/>
                </a:solidFill>
              </a:rPr>
              <a:t>verksamhet</a:t>
            </a:r>
            <a:r>
              <a:rPr lang="en-US" sz="1700">
                <a:solidFill>
                  <a:srgbClr val="004B79"/>
                </a:solidFill>
              </a:rPr>
              <a:t>. Vi </a:t>
            </a:r>
            <a:r>
              <a:rPr lang="en-US" sz="1700" err="1">
                <a:solidFill>
                  <a:srgbClr val="004B79"/>
                </a:solidFill>
              </a:rPr>
              <a:t>följer</a:t>
            </a:r>
            <a:r>
              <a:rPr lang="en-US" sz="1700">
                <a:solidFill>
                  <a:srgbClr val="004B79"/>
                </a:solidFill>
              </a:rPr>
              <a:t> dessa </a:t>
            </a:r>
            <a:r>
              <a:rPr lang="en-US" sz="1700" err="1">
                <a:solidFill>
                  <a:srgbClr val="004B79"/>
                </a:solidFill>
              </a:rPr>
              <a:t>principer</a:t>
            </a:r>
            <a:r>
              <a:rPr lang="en-US" sz="1700">
                <a:solidFill>
                  <a:srgbClr val="004B79"/>
                </a:solidFill>
              </a:rPr>
              <a:t> för </a:t>
            </a:r>
            <a:r>
              <a:rPr lang="en-US" sz="1700" err="1">
                <a:solidFill>
                  <a:srgbClr val="004B79"/>
                </a:solidFill>
              </a:rPr>
              <a:t>tryggare</a:t>
            </a:r>
            <a:r>
              <a:rPr lang="en-US" sz="1700">
                <a:solidFill>
                  <a:srgbClr val="004B79"/>
                </a:solidFill>
              </a:rPr>
              <a:t> rum.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C1F769FD-AD2D-12DB-169B-7136137098BD}"/>
              </a:ext>
            </a:extLst>
          </p:cNvPr>
          <p:cNvSpPr txBox="1">
            <a:spLocks/>
          </p:cNvSpPr>
          <p:nvPr/>
        </p:nvSpPr>
        <p:spPr>
          <a:xfrm>
            <a:off x="4514884" y="1386675"/>
            <a:ext cx="2945044" cy="1863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700">
                <a:solidFill>
                  <a:srgbClr val="241F20"/>
                </a:solidFill>
              </a:rPr>
              <a:t>Bemöt nya människor </a:t>
            </a:r>
            <a:br>
              <a:rPr lang="sv-SE" sz="1700">
                <a:solidFill>
                  <a:srgbClr val="241F20"/>
                </a:solidFill>
              </a:rPr>
            </a:br>
            <a:r>
              <a:rPr lang="sv-SE" sz="1700">
                <a:solidFill>
                  <a:srgbClr val="241F20"/>
                </a:solidFill>
              </a:rPr>
              <a:t>och frågor utan fördomar. </a:t>
            </a:r>
            <a:br>
              <a:rPr lang="sv-SE" sz="1700">
                <a:solidFill>
                  <a:srgbClr val="241F20"/>
                </a:solidFill>
              </a:rPr>
            </a:br>
            <a:r>
              <a:rPr lang="sv-SE" sz="1700">
                <a:solidFill>
                  <a:srgbClr val="241F20"/>
                </a:solidFill>
              </a:rPr>
              <a:t>Ta varje möte som en möjlighet att lära dig något nytt och utvecklas.</a:t>
            </a:r>
          </a:p>
          <a:p>
            <a:pPr fontAlgn="base"/>
            <a:endParaRPr lang="sv-SE" sz="1700" err="1">
              <a:solidFill>
                <a:srgbClr val="241F20"/>
              </a:solidFill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3746967-4A01-79D8-49C8-C4ADDACC1E45}"/>
              </a:ext>
            </a:extLst>
          </p:cNvPr>
          <p:cNvSpPr txBox="1">
            <a:spLocks/>
          </p:cNvSpPr>
          <p:nvPr/>
        </p:nvSpPr>
        <p:spPr>
          <a:xfrm>
            <a:off x="4514883" y="784800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Var öppen</a:t>
            </a:r>
          </a:p>
          <a:p>
            <a:endParaRPr lang="sv-SE" sz="2800" b="1" i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839CB31C-54E4-9D88-AB2A-5BBDE0D2BCAD}"/>
              </a:ext>
            </a:extLst>
          </p:cNvPr>
          <p:cNvSpPr txBox="1">
            <a:spLocks/>
          </p:cNvSpPr>
          <p:nvPr/>
        </p:nvSpPr>
        <p:spPr>
          <a:xfrm>
            <a:off x="8488194" y="1386675"/>
            <a:ext cx="3064817" cy="1987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700">
                <a:solidFill>
                  <a:srgbClr val="241F20"/>
                </a:solidFill>
              </a:rPr>
              <a:t>Observera dina ordval och respektera den andras åsikt. Låt bli att skymfa, förlöjliga eller fördöma någon med </a:t>
            </a:r>
          </a:p>
          <a:p>
            <a:pPr fontAlgn="base"/>
            <a:r>
              <a:rPr lang="sv-SE" sz="1700">
                <a:solidFill>
                  <a:srgbClr val="241F20"/>
                </a:solidFill>
              </a:rPr>
              <a:t>ditt tal eller beteende.</a:t>
            </a:r>
          </a:p>
          <a:p>
            <a:pPr fontAlgn="base"/>
            <a:endParaRPr lang="sv-SE" sz="1700" err="1">
              <a:solidFill>
                <a:srgbClr val="241F20"/>
              </a:solidFill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831DCAF-BB74-046C-386C-9CFEF7A64721}"/>
              </a:ext>
            </a:extLst>
          </p:cNvPr>
          <p:cNvSpPr txBox="1">
            <a:spLocks/>
          </p:cNvSpPr>
          <p:nvPr/>
        </p:nvSpPr>
        <p:spPr>
          <a:xfrm>
            <a:off x="8488194" y="784800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Visa respekt</a:t>
            </a:r>
          </a:p>
          <a:p>
            <a:endParaRPr lang="sv-SE" sz="2800" b="1" i="0" err="1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A369D094-DC63-2A18-7DE2-EE4A654AF57D}"/>
              </a:ext>
            </a:extLst>
          </p:cNvPr>
          <p:cNvSpPr txBox="1">
            <a:spLocks/>
          </p:cNvSpPr>
          <p:nvPr/>
        </p:nvSpPr>
        <p:spPr>
          <a:xfrm>
            <a:off x="4514884" y="4579259"/>
            <a:ext cx="2945044" cy="1819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700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Ta även ansvar över en annans upplevelse. Lyssna, beröm och uppmuntra.</a:t>
            </a:r>
          </a:p>
          <a:p>
            <a:pPr fontAlgn="base"/>
            <a:endParaRPr lang="sv-SE" sz="1700" b="0" i="0" err="1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CD534AE6-0FC5-5A90-0B2C-17D605B6C6B5}"/>
              </a:ext>
            </a:extLst>
          </p:cNvPr>
          <p:cNvSpPr txBox="1">
            <a:spLocks/>
          </p:cNvSpPr>
          <p:nvPr/>
        </p:nvSpPr>
        <p:spPr>
          <a:xfrm>
            <a:off x="4514883" y="3471875"/>
            <a:ext cx="3197101" cy="1096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Skapa en positiv atmosfär</a:t>
            </a:r>
          </a:p>
          <a:p>
            <a:endParaRPr lang="sv-SE" sz="2800" b="1" i="0" err="1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38C5FCBA-1D86-A10B-A80E-3EC7D1D145DF}"/>
              </a:ext>
            </a:extLst>
          </p:cNvPr>
          <p:cNvSpPr txBox="1">
            <a:spLocks/>
          </p:cNvSpPr>
          <p:nvPr/>
        </p:nvSpPr>
        <p:spPr>
          <a:xfrm>
            <a:off x="8488195" y="4065502"/>
            <a:ext cx="3316865" cy="16125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700">
                <a:solidFill>
                  <a:srgbClr val="241F20"/>
                </a:solidFill>
              </a:rPr>
              <a:t>Gör inga antaganden på basis av yttre egenskaper, hudfärg, etnisk bakgrund, religion, </a:t>
            </a:r>
            <a:br>
              <a:rPr lang="sv-SE" sz="1700">
                <a:solidFill>
                  <a:srgbClr val="241F20"/>
                </a:solidFill>
              </a:rPr>
            </a:br>
            <a:r>
              <a:rPr lang="sv-SE" sz="1700">
                <a:solidFill>
                  <a:srgbClr val="241F20"/>
                </a:solidFill>
              </a:rPr>
              <a:t>kön, ålder eller tal. Gör inga antaganden om kön, bakgrund eller funktionsförmåga.</a:t>
            </a:r>
          </a:p>
          <a:p>
            <a:pPr fontAlgn="base"/>
            <a:endParaRPr lang="sv-SE" sz="1700" err="1">
              <a:solidFill>
                <a:srgbClr val="241F20"/>
              </a:solidFill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B384B70-7827-5216-98EC-ED60AEC74F34}"/>
              </a:ext>
            </a:extLst>
          </p:cNvPr>
          <p:cNvSpPr txBox="1">
            <a:spLocks/>
          </p:cNvSpPr>
          <p:nvPr/>
        </p:nvSpPr>
        <p:spPr>
          <a:xfrm>
            <a:off x="8488193" y="3471875"/>
            <a:ext cx="3482134" cy="406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Undvik antaganden</a:t>
            </a:r>
          </a:p>
          <a:p>
            <a:endParaRPr lang="sv-SE" sz="2800" b="1" i="0" err="1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4E79894-FD58-2BBE-9055-2E8FE2B1D03F}"/>
              </a:ext>
            </a:extLst>
          </p:cNvPr>
          <p:cNvCxnSpPr>
            <a:cxnSpLocks/>
          </p:cNvCxnSpPr>
          <p:nvPr/>
        </p:nvCxnSpPr>
        <p:spPr>
          <a:xfrm>
            <a:off x="4024581" y="3215025"/>
            <a:ext cx="784195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A8958DE-6329-F610-7BC9-156C8D1C34BE}"/>
              </a:ext>
            </a:extLst>
          </p:cNvPr>
          <p:cNvCxnSpPr>
            <a:cxnSpLocks/>
          </p:cNvCxnSpPr>
          <p:nvPr/>
        </p:nvCxnSpPr>
        <p:spPr>
          <a:xfrm>
            <a:off x="7711990" y="784800"/>
            <a:ext cx="0" cy="509416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31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0D3F1-7506-C993-10B1-4018D13A8C1F}"/>
              </a:ext>
            </a:extLst>
          </p:cNvPr>
          <p:cNvSpPr/>
          <p:nvPr/>
        </p:nvSpPr>
        <p:spPr>
          <a:xfrm>
            <a:off x="-106728" y="0"/>
            <a:ext cx="38454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B4D9FC-BA33-F6A6-FFE9-B6B425AB7B5C}"/>
              </a:ext>
            </a:extLst>
          </p:cNvPr>
          <p:cNvCxnSpPr>
            <a:cxnSpLocks/>
          </p:cNvCxnSpPr>
          <p:nvPr/>
        </p:nvCxnSpPr>
        <p:spPr>
          <a:xfrm>
            <a:off x="15326539" y="-3373739"/>
            <a:ext cx="0" cy="4122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61F75C4-A455-C273-F967-F27DFCD10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455" y="2503535"/>
            <a:ext cx="2871329" cy="1123995"/>
          </a:xfrm>
        </p:spPr>
        <p:txBody>
          <a:bodyPr/>
          <a:lstStyle/>
          <a:p>
            <a:r>
              <a:rPr lang="en-US" sz="2800" err="1">
                <a:solidFill>
                  <a:srgbClr val="004B79"/>
                </a:solidFill>
              </a:rPr>
              <a:t>Principer</a:t>
            </a:r>
            <a:r>
              <a:rPr lang="en-US" sz="2800">
                <a:solidFill>
                  <a:srgbClr val="004B79"/>
                </a:solidFill>
              </a:rPr>
              <a:t> för </a:t>
            </a:r>
            <a:r>
              <a:rPr lang="en-US" sz="2800" err="1">
                <a:solidFill>
                  <a:srgbClr val="004B79"/>
                </a:solidFill>
              </a:rPr>
              <a:t>tryggare</a:t>
            </a:r>
            <a:r>
              <a:rPr lang="en-US" sz="2800">
                <a:solidFill>
                  <a:srgbClr val="004B79"/>
                </a:solidFill>
              </a:rPr>
              <a:t> rum</a:t>
            </a:r>
            <a:endParaRPr lang="fi-FI" sz="2400">
              <a:solidFill>
                <a:srgbClr val="004B79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5BEADE-6DD1-3F1F-7EEE-1B37D0DB4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75" y="1070475"/>
            <a:ext cx="1732703" cy="13074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7376F9-DCAC-B83C-A6CF-F02FF453FC90}"/>
              </a:ext>
            </a:extLst>
          </p:cNvPr>
          <p:cNvSpPr txBox="1"/>
          <p:nvPr/>
        </p:nvSpPr>
        <p:spPr>
          <a:xfrm>
            <a:off x="387455" y="3890377"/>
            <a:ext cx="2969062" cy="19236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>
                <a:solidFill>
                  <a:srgbClr val="004B79"/>
                </a:solidFill>
              </a:rPr>
              <a:t>Vi </a:t>
            </a:r>
            <a:r>
              <a:rPr lang="en-US" sz="1700" err="1">
                <a:solidFill>
                  <a:srgbClr val="004B79"/>
                </a:solidFill>
              </a:rPr>
              <a:t>har</a:t>
            </a:r>
            <a:r>
              <a:rPr lang="en-US" sz="1700">
                <a:solidFill>
                  <a:srgbClr val="004B79"/>
                </a:solidFill>
              </a:rPr>
              <a:t> </a:t>
            </a:r>
            <a:r>
              <a:rPr lang="en-US" sz="1700" err="1">
                <a:solidFill>
                  <a:srgbClr val="004B79"/>
                </a:solidFill>
              </a:rPr>
              <a:t>ett</a:t>
            </a:r>
            <a:r>
              <a:rPr lang="en-US" sz="1700">
                <a:solidFill>
                  <a:srgbClr val="004B79"/>
                </a:solidFill>
              </a:rPr>
              <a:t> </a:t>
            </a:r>
            <a:r>
              <a:rPr lang="en-US" sz="1700" err="1">
                <a:solidFill>
                  <a:srgbClr val="004B79"/>
                </a:solidFill>
              </a:rPr>
              <a:t>gemensamt</a:t>
            </a:r>
            <a:r>
              <a:rPr lang="en-US" sz="1700">
                <a:solidFill>
                  <a:srgbClr val="004B79"/>
                </a:solidFill>
              </a:rPr>
              <a:t> </a:t>
            </a:r>
            <a:r>
              <a:rPr lang="en-US" sz="1700" err="1">
                <a:solidFill>
                  <a:srgbClr val="004B79"/>
                </a:solidFill>
              </a:rPr>
              <a:t>ansvar</a:t>
            </a:r>
            <a:r>
              <a:rPr lang="en-US" sz="1700">
                <a:solidFill>
                  <a:srgbClr val="004B79"/>
                </a:solidFill>
              </a:rPr>
              <a:t> för </a:t>
            </a:r>
            <a:r>
              <a:rPr lang="en-US" sz="1700" err="1">
                <a:solidFill>
                  <a:srgbClr val="004B79"/>
                </a:solidFill>
              </a:rPr>
              <a:t>att</a:t>
            </a:r>
            <a:r>
              <a:rPr lang="en-US" sz="1700">
                <a:solidFill>
                  <a:srgbClr val="004B79"/>
                </a:solidFill>
              </a:rPr>
              <a:t> </a:t>
            </a:r>
            <a:r>
              <a:rPr lang="en-US" sz="1700" err="1">
                <a:solidFill>
                  <a:srgbClr val="004B79"/>
                </a:solidFill>
              </a:rPr>
              <a:t>alla</a:t>
            </a:r>
            <a:r>
              <a:rPr lang="en-US" sz="1700">
                <a:solidFill>
                  <a:srgbClr val="004B79"/>
                </a:solidFill>
              </a:rPr>
              <a:t> ska </a:t>
            </a:r>
            <a:r>
              <a:rPr lang="en-US" sz="1700" err="1">
                <a:solidFill>
                  <a:srgbClr val="004B79"/>
                </a:solidFill>
              </a:rPr>
              <a:t>må</a:t>
            </a:r>
            <a:r>
              <a:rPr lang="en-US" sz="1700">
                <a:solidFill>
                  <a:srgbClr val="004B79"/>
                </a:solidFill>
              </a:rPr>
              <a:t> bra </a:t>
            </a:r>
            <a:r>
              <a:rPr lang="en-US" sz="1700" err="1">
                <a:solidFill>
                  <a:srgbClr val="004B79"/>
                </a:solidFill>
              </a:rPr>
              <a:t>och</a:t>
            </a:r>
            <a:r>
              <a:rPr lang="en-US" sz="1700">
                <a:solidFill>
                  <a:srgbClr val="004B79"/>
                </a:solidFill>
              </a:rPr>
              <a:t> </a:t>
            </a:r>
            <a:r>
              <a:rPr lang="en-US" sz="1700" err="1">
                <a:solidFill>
                  <a:srgbClr val="004B79"/>
                </a:solidFill>
              </a:rPr>
              <a:t>känna</a:t>
            </a:r>
            <a:r>
              <a:rPr lang="en-US" sz="1700">
                <a:solidFill>
                  <a:srgbClr val="004B79"/>
                </a:solidFill>
              </a:rPr>
              <a:t> sig </a:t>
            </a:r>
            <a:r>
              <a:rPr lang="en-US" sz="1700" err="1">
                <a:solidFill>
                  <a:srgbClr val="004B79"/>
                </a:solidFill>
              </a:rPr>
              <a:t>trygga</a:t>
            </a:r>
            <a:r>
              <a:rPr lang="en-US" sz="1700">
                <a:solidFill>
                  <a:srgbClr val="004B79"/>
                </a:solidFill>
              </a:rPr>
              <a:t> </a:t>
            </a:r>
            <a:r>
              <a:rPr lang="en-US" sz="1700" err="1">
                <a:solidFill>
                  <a:srgbClr val="004B79"/>
                </a:solidFill>
              </a:rPr>
              <a:t>i</a:t>
            </a:r>
            <a:r>
              <a:rPr lang="en-US" sz="1700">
                <a:solidFill>
                  <a:srgbClr val="004B79"/>
                </a:solidFill>
              </a:rPr>
              <a:t> all </a:t>
            </a:r>
            <a:r>
              <a:rPr lang="en-US" sz="1700" err="1">
                <a:solidFill>
                  <a:srgbClr val="004B79"/>
                </a:solidFill>
              </a:rPr>
              <a:t>Röda</a:t>
            </a:r>
            <a:r>
              <a:rPr lang="en-US" sz="1700">
                <a:solidFill>
                  <a:srgbClr val="004B79"/>
                </a:solidFill>
              </a:rPr>
              <a:t> </a:t>
            </a:r>
            <a:r>
              <a:rPr lang="en-US" sz="1700" err="1">
                <a:solidFill>
                  <a:srgbClr val="004B79"/>
                </a:solidFill>
              </a:rPr>
              <a:t>Korsets</a:t>
            </a:r>
            <a:r>
              <a:rPr lang="en-US" sz="1700">
                <a:solidFill>
                  <a:srgbClr val="004B79"/>
                </a:solidFill>
              </a:rPr>
              <a:t> </a:t>
            </a:r>
            <a:r>
              <a:rPr lang="en-US" sz="1700" err="1">
                <a:solidFill>
                  <a:srgbClr val="004B79"/>
                </a:solidFill>
              </a:rPr>
              <a:t>verksamhet</a:t>
            </a:r>
            <a:r>
              <a:rPr lang="en-US" sz="1700">
                <a:solidFill>
                  <a:srgbClr val="004B79"/>
                </a:solidFill>
              </a:rPr>
              <a:t>. Vi </a:t>
            </a:r>
            <a:r>
              <a:rPr lang="en-US" sz="1700" err="1">
                <a:solidFill>
                  <a:srgbClr val="004B79"/>
                </a:solidFill>
              </a:rPr>
              <a:t>följer</a:t>
            </a:r>
            <a:r>
              <a:rPr lang="en-US" sz="1700">
                <a:solidFill>
                  <a:srgbClr val="004B79"/>
                </a:solidFill>
              </a:rPr>
              <a:t> dessa </a:t>
            </a:r>
            <a:r>
              <a:rPr lang="en-US" sz="1700" err="1">
                <a:solidFill>
                  <a:srgbClr val="004B79"/>
                </a:solidFill>
              </a:rPr>
              <a:t>principer</a:t>
            </a:r>
            <a:r>
              <a:rPr lang="en-US" sz="1700">
                <a:solidFill>
                  <a:srgbClr val="004B79"/>
                </a:solidFill>
              </a:rPr>
              <a:t> för </a:t>
            </a:r>
            <a:r>
              <a:rPr lang="en-US" sz="1700" err="1">
                <a:solidFill>
                  <a:srgbClr val="004B79"/>
                </a:solidFill>
              </a:rPr>
              <a:t>tryggare</a:t>
            </a:r>
            <a:r>
              <a:rPr lang="en-US" sz="1700">
                <a:solidFill>
                  <a:srgbClr val="004B79"/>
                </a:solidFill>
              </a:rPr>
              <a:t> rum.</a:t>
            </a:r>
          </a:p>
          <a:p>
            <a:endParaRPr lang="en-US" sz="1700">
              <a:solidFill>
                <a:srgbClr val="004B79"/>
              </a:solidFill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6F86225-51F6-B012-0195-E851ABF0D46F}"/>
              </a:ext>
            </a:extLst>
          </p:cNvPr>
          <p:cNvSpPr txBox="1">
            <a:spLocks/>
          </p:cNvSpPr>
          <p:nvPr/>
        </p:nvSpPr>
        <p:spPr>
          <a:xfrm>
            <a:off x="4514883" y="1386675"/>
            <a:ext cx="3051331" cy="1863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700">
                <a:solidFill>
                  <a:srgbClr val="241F20"/>
                </a:solidFill>
              </a:rPr>
              <a:t>Respektera en annans personliga utrymme, integritet och självbestämmanderätt. Se till att alla blir hörda och </a:t>
            </a:r>
            <a:br>
              <a:rPr lang="sv-SE" sz="1700">
                <a:solidFill>
                  <a:srgbClr val="241F20"/>
                </a:solidFill>
              </a:rPr>
            </a:br>
            <a:r>
              <a:rPr lang="sv-SE" sz="1700">
                <a:solidFill>
                  <a:srgbClr val="241F20"/>
                </a:solidFill>
              </a:rPr>
              <a:t>ge alla möjlighet att delta.</a:t>
            </a:r>
          </a:p>
          <a:p>
            <a:pPr fontAlgn="base"/>
            <a:endParaRPr lang="sv-SE" sz="1700">
              <a:solidFill>
                <a:srgbClr val="241F20"/>
              </a:solidFill>
            </a:endParaRPr>
          </a:p>
          <a:p>
            <a:pPr fontAlgn="base"/>
            <a:endParaRPr lang="sv-SE" sz="1700">
              <a:solidFill>
                <a:srgbClr val="241F20"/>
              </a:solidFill>
            </a:endParaRPr>
          </a:p>
          <a:p>
            <a:pPr fontAlgn="base"/>
            <a:endParaRPr lang="sv-SE" sz="1700">
              <a:solidFill>
                <a:srgbClr val="241F20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741FB21-EE67-84A8-5CAF-E16864761470}"/>
              </a:ext>
            </a:extLst>
          </p:cNvPr>
          <p:cNvSpPr txBox="1">
            <a:spLocks/>
          </p:cNvSpPr>
          <p:nvPr/>
        </p:nvSpPr>
        <p:spPr>
          <a:xfrm>
            <a:off x="4514883" y="784800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Ge plats</a:t>
            </a:r>
          </a:p>
          <a:p>
            <a:endParaRPr lang="sv-SE" sz="2800" b="1" i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  <a:p>
            <a:endParaRPr lang="sv-SE" sz="2800" b="1" i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  <a:p>
            <a:endParaRPr lang="sv-SE" sz="2800" b="1" i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F378086-C590-A1F5-CB4E-BBC7E218EE9A}"/>
              </a:ext>
            </a:extLst>
          </p:cNvPr>
          <p:cNvSpPr txBox="1">
            <a:spLocks/>
          </p:cNvSpPr>
          <p:nvPr/>
        </p:nvSpPr>
        <p:spPr>
          <a:xfrm>
            <a:off x="8488194" y="1386675"/>
            <a:ext cx="3064817" cy="1987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800">
                <a:solidFill>
                  <a:srgbClr val="241F20"/>
                </a:solidFill>
              </a:rPr>
              <a:t>Bli inte enbart en åskådare om du bevittnar trakasserier eller annan osaklig behandling.</a:t>
            </a:r>
          </a:p>
          <a:p>
            <a:pPr fontAlgn="base"/>
            <a:endParaRPr lang="sv-SE" sz="1700">
              <a:solidFill>
                <a:srgbClr val="241F20"/>
              </a:solidFill>
            </a:endParaRPr>
          </a:p>
          <a:p>
            <a:pPr fontAlgn="base"/>
            <a:endParaRPr lang="sv-SE" sz="1700">
              <a:solidFill>
                <a:srgbClr val="241F20"/>
              </a:solidFill>
            </a:endParaRPr>
          </a:p>
          <a:p>
            <a:pPr fontAlgn="base"/>
            <a:endParaRPr lang="sv-SE" sz="1700">
              <a:solidFill>
                <a:srgbClr val="241F20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4228D94-8E95-E272-749A-256660B9AC26}"/>
              </a:ext>
            </a:extLst>
          </p:cNvPr>
          <p:cNvSpPr txBox="1">
            <a:spLocks/>
          </p:cNvSpPr>
          <p:nvPr/>
        </p:nvSpPr>
        <p:spPr>
          <a:xfrm>
            <a:off x="8488194" y="784800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Ingrip</a:t>
            </a:r>
          </a:p>
          <a:p>
            <a:endParaRPr lang="sv-SE" sz="2800" b="1" i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  <a:p>
            <a:endParaRPr lang="sv-SE" sz="2800" b="1" i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  <a:p>
            <a:endParaRPr lang="sv-SE" sz="2800" b="1" i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2D0C87A-5460-5D59-BB7B-31F753D159E3}"/>
              </a:ext>
            </a:extLst>
          </p:cNvPr>
          <p:cNvSpPr txBox="1">
            <a:spLocks/>
          </p:cNvSpPr>
          <p:nvPr/>
        </p:nvSpPr>
        <p:spPr>
          <a:xfrm>
            <a:off x="4514884" y="4108321"/>
            <a:ext cx="2945044" cy="1819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800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Ha det trevligt! Fråga om </a:t>
            </a:r>
            <a:br>
              <a:rPr lang="sv-SE" sz="1800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r>
              <a:rPr lang="sv-SE" sz="1800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du undrar över något och </a:t>
            </a:r>
            <a:br>
              <a:rPr lang="sv-SE" sz="1800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r>
              <a:rPr lang="sv-SE" sz="1800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ta reda på saken.</a:t>
            </a:r>
          </a:p>
          <a:p>
            <a:pPr fontAlgn="base"/>
            <a:endParaRPr lang="sv-SE" sz="1800" b="0" i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  <a:p>
            <a:pPr fontAlgn="base"/>
            <a:endParaRPr lang="sv-SE" sz="1800" b="0" i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  <a:p>
            <a:pPr fontAlgn="base"/>
            <a:endParaRPr lang="sv-SE" sz="1800" b="0" i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D9E7037-6E51-C102-420C-604278C42298}"/>
              </a:ext>
            </a:extLst>
          </p:cNvPr>
          <p:cNvSpPr txBox="1">
            <a:spLocks/>
          </p:cNvSpPr>
          <p:nvPr/>
        </p:nvSpPr>
        <p:spPr>
          <a:xfrm>
            <a:off x="4514883" y="3471875"/>
            <a:ext cx="3197101" cy="1096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Njut</a:t>
            </a:r>
          </a:p>
          <a:p>
            <a:endParaRPr lang="sv-SE" sz="2800" b="1" i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  <a:p>
            <a:endParaRPr lang="sv-SE" sz="2800" b="1" i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  <a:p>
            <a:endParaRPr lang="sv-SE" sz="2800" b="1" i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A3C671-BC60-3BE7-53DB-2C3202EB9EC7}"/>
              </a:ext>
            </a:extLst>
          </p:cNvPr>
          <p:cNvCxnSpPr>
            <a:cxnSpLocks/>
          </p:cNvCxnSpPr>
          <p:nvPr/>
        </p:nvCxnSpPr>
        <p:spPr>
          <a:xfrm>
            <a:off x="4024581" y="3215025"/>
            <a:ext cx="784195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C9C225-DBAB-03CC-D6BA-65AEF44D1769}"/>
              </a:ext>
            </a:extLst>
          </p:cNvPr>
          <p:cNvCxnSpPr>
            <a:cxnSpLocks/>
          </p:cNvCxnSpPr>
          <p:nvPr/>
        </p:nvCxnSpPr>
        <p:spPr>
          <a:xfrm>
            <a:off x="7711990" y="784800"/>
            <a:ext cx="0" cy="509416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41346"/>
      </p:ext>
    </p:extLst>
  </p:cSld>
  <p:clrMapOvr>
    <a:masterClrMapping/>
  </p:clrMapOvr>
</p:sld>
</file>

<file path=ppt/theme/theme1.xml><?xml version="1.0" encoding="utf-8"?>
<a:theme xmlns:a="http://schemas.openxmlformats.org/drawingml/2006/main" name="SPR">
  <a:themeElements>
    <a:clrScheme name="Punainen Risti 2023 1">
      <a:dk1>
        <a:srgbClr val="000000"/>
      </a:dk1>
      <a:lt1>
        <a:srgbClr val="FFFFFF"/>
      </a:lt1>
      <a:dk2>
        <a:srgbClr val="C3DFF6"/>
      </a:dk2>
      <a:lt2>
        <a:srgbClr val="6D6E70"/>
      </a:lt2>
      <a:accent1>
        <a:srgbClr val="CC0000"/>
      </a:accent1>
      <a:accent2>
        <a:srgbClr val="E6E7E8"/>
      </a:accent2>
      <a:accent3>
        <a:srgbClr val="9F9FA3"/>
      </a:accent3>
      <a:accent4>
        <a:srgbClr val="6D6E70"/>
      </a:accent4>
      <a:accent5>
        <a:srgbClr val="E2D7AC"/>
      </a:accent5>
      <a:accent6>
        <a:srgbClr val="E8E2D8"/>
      </a:accent6>
      <a:hlink>
        <a:srgbClr val="3850A2"/>
      </a:hlink>
      <a:folHlink>
        <a:srgbClr val="7F181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 PowerPoint pohja FI, päivitetty 9 2023" id="{8114EBF6-03CE-994B-B789-D222ED7C9CC2}" vid="{23E5A2AB-AEBC-6343-B4FA-9DAD832CEE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039EE3AB03DEF48BF36911C85958661" ma:contentTypeVersion="18" ma:contentTypeDescription="Luo uusi asiakirja." ma:contentTypeScope="" ma:versionID="0a08beae365f4de21c7b2b02742cdd17">
  <xsd:schema xmlns:xsd="http://www.w3.org/2001/XMLSchema" xmlns:xs="http://www.w3.org/2001/XMLSchema" xmlns:p="http://schemas.microsoft.com/office/2006/metadata/properties" xmlns:ns1="http://schemas.microsoft.com/sharepoint/v3" xmlns:ns2="8d157744-6e4c-4427-bbe4-883b1cb26336" xmlns:ns3="5b401864-204a-4a0f-ad07-221d04756dae" targetNamespace="http://schemas.microsoft.com/office/2006/metadata/properties" ma:root="true" ma:fieldsID="4c9bbf1e0d22d432a95f184279bd97b3" ns1:_="" ns2:_="" ns3:_="">
    <xsd:import namespace="http://schemas.microsoft.com/sharepoint/v3"/>
    <xsd:import namespace="8d157744-6e4c-4427-bbe4-883b1cb26336"/>
    <xsd:import namespace="5b401864-204a-4a0f-ad07-221d04756d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57744-6e4c-4427-bbe4-883b1cb263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Kuvien tunnisteet" ma:readOnly="false" ma:fieldId="{5cf76f15-5ced-4ddc-b409-7134ff3c332f}" ma:taxonomyMulti="true" ma:sspId="96f175c9-e67d-4b16-ad58-edcda4416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01864-204a-4a0f-ad07-221d04756d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6c4336b-3718-4ede-8bea-82aaef7e6f96}" ma:internalName="TaxCatchAll" ma:showField="CatchAllData" ma:web="5b401864-204a-4a0f-ad07-221d04756d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8d157744-6e4c-4427-bbe4-883b1cb26336">
      <Terms xmlns="http://schemas.microsoft.com/office/infopath/2007/PartnerControls"/>
    </lcf76f155ced4ddcb4097134ff3c332f>
    <_ip_UnifiedCompliancePolicyProperties xmlns="http://schemas.microsoft.com/sharepoint/v3" xsi:nil="true"/>
    <TaxCatchAll xmlns="5b401864-204a-4a0f-ad07-221d04756da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2A770F-2220-48A1-A00B-716A9C9516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d157744-6e4c-4427-bbe4-883b1cb26336"/>
    <ds:schemaRef ds:uri="5b401864-204a-4a0f-ad07-221d04756d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8FBE19-140A-4A6D-9E37-487D21A6010C}">
  <ds:schemaRefs>
    <ds:schemaRef ds:uri="5b401864-204a-4a0f-ad07-221d04756dae"/>
    <ds:schemaRef ds:uri="8d157744-6e4c-4427-bbe4-883b1cb26336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FF97E24-878F-418C-ABA9-56DA38E351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SPR</Template>
  <Application>Microsoft Office PowerPoint</Application>
  <PresentationFormat>Laajakuva</PresentationFormat>
  <Slides>3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4" baseType="lpstr">
      <vt:lpstr>SPR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Salminen Tuuli</dc:creator>
  <cp:revision>2</cp:revision>
  <dcterms:created xsi:type="dcterms:W3CDTF">2023-10-09T08:07:18Z</dcterms:created>
  <dcterms:modified xsi:type="dcterms:W3CDTF">2025-09-29T08:14:33Z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0x0101002039EE3AB03DEF48BF36911C85958661</vt:lpwstr>
  </property>
  <property fmtid="{D5CDD505-2E9C-101B-9397-08002B2CF9AE}" pid="3" name="MediaServiceImageTags">
    <vt:lpwstr/>
  </property>
</Properties>
</file>