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556500" cy="10693400"/>
  <p:notesSz cx="6858000" cy="9144000"/>
  <p:embeddedFontLst>
    <p:embeddedFont>
      <p:font typeface="Varela Round" panose="00000500000000000000" pitchFamily="2" charset="-79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6BF817-C11F-4CCE-B742-D96443CD5231}" v="27" dt="2026-07-14T06:29:29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3" d="100"/>
          <a:sy n="53" d="100"/>
        </p:scale>
        <p:origin x="192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pimateriaalit.punainenristi.fi/module/21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vapaaehtoistieto.punainenristi.fi/globalassets/paikallistoiminta/hameen-piiri/hameen-piirin-uutiset/2025/kanner-du-igen-ensamhet.pdf" TargetMode="External"/><Relationship Id="rId4" Type="http://schemas.openxmlformats.org/officeDocument/2006/relationships/hyperlink" Target="https://oppimateriaalit.punainenristi.fi/module/19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0743" y="4009505"/>
            <a:ext cx="3254632" cy="1850114"/>
            <a:chOff x="0" y="0"/>
            <a:chExt cx="3366823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66823" cy="1913890"/>
            </a:xfrm>
            <a:custGeom>
              <a:avLst/>
              <a:gdLst/>
              <a:ahLst/>
              <a:cxnLst/>
              <a:rect l="l" t="t" r="r" b="b"/>
              <a:pathLst>
                <a:path w="3366823" h="1913890">
                  <a:moveTo>
                    <a:pt x="324236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42363" y="0"/>
                  </a:lnTo>
                  <a:cubicBezTo>
                    <a:pt x="3310943" y="0"/>
                    <a:pt x="3366823" y="55880"/>
                    <a:pt x="3366823" y="124460"/>
                  </a:cubicBezTo>
                  <a:lnTo>
                    <a:pt x="3366823" y="1789430"/>
                  </a:lnTo>
                  <a:cubicBezTo>
                    <a:pt x="3366823" y="1858010"/>
                    <a:pt x="3310943" y="1913890"/>
                    <a:pt x="3242363" y="191389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25368" y="6323886"/>
            <a:ext cx="3254632" cy="1126202"/>
            <a:chOff x="0" y="0"/>
            <a:chExt cx="3366823" cy="11650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66823" cy="1165024"/>
            </a:xfrm>
            <a:custGeom>
              <a:avLst/>
              <a:gdLst/>
              <a:ahLst/>
              <a:cxnLst/>
              <a:rect l="l" t="t" r="r" b="b"/>
              <a:pathLst>
                <a:path w="3366823" h="1165024">
                  <a:moveTo>
                    <a:pt x="3242363" y="1165024"/>
                  </a:moveTo>
                  <a:lnTo>
                    <a:pt x="124460" y="1165024"/>
                  </a:lnTo>
                  <a:cubicBezTo>
                    <a:pt x="55880" y="1165024"/>
                    <a:pt x="0" y="1109144"/>
                    <a:pt x="0" y="10405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42363" y="0"/>
                  </a:lnTo>
                  <a:cubicBezTo>
                    <a:pt x="3310943" y="0"/>
                    <a:pt x="3366823" y="55880"/>
                    <a:pt x="3366823" y="124460"/>
                  </a:cubicBezTo>
                  <a:lnTo>
                    <a:pt x="3366823" y="1040564"/>
                  </a:lnTo>
                  <a:cubicBezTo>
                    <a:pt x="3366823" y="1109144"/>
                    <a:pt x="3310943" y="1165024"/>
                    <a:pt x="3242363" y="1165024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8822" y="2104231"/>
            <a:ext cx="6966430" cy="4054181"/>
            <a:chOff x="0" y="0"/>
            <a:chExt cx="7206570" cy="4193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06570" cy="4193934"/>
            </a:xfrm>
            <a:custGeom>
              <a:avLst/>
              <a:gdLst/>
              <a:ahLst/>
              <a:cxnLst/>
              <a:rect l="l" t="t" r="r" b="b"/>
              <a:pathLst>
                <a:path w="7206570" h="4193934">
                  <a:moveTo>
                    <a:pt x="7082110" y="4193934"/>
                  </a:moveTo>
                  <a:lnTo>
                    <a:pt x="124460" y="4193934"/>
                  </a:lnTo>
                  <a:cubicBezTo>
                    <a:pt x="55880" y="4193934"/>
                    <a:pt x="0" y="4138054"/>
                    <a:pt x="0" y="40694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082110" y="0"/>
                  </a:lnTo>
                  <a:cubicBezTo>
                    <a:pt x="7150690" y="0"/>
                    <a:pt x="7206570" y="55880"/>
                    <a:pt x="7206570" y="124460"/>
                  </a:cubicBezTo>
                  <a:lnTo>
                    <a:pt x="7206570" y="4069474"/>
                  </a:lnTo>
                  <a:cubicBezTo>
                    <a:pt x="7206570" y="4138054"/>
                    <a:pt x="7150690" y="4193934"/>
                    <a:pt x="7082110" y="4193934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78822" y="6323886"/>
            <a:ext cx="3564435" cy="2197392"/>
            <a:chOff x="0" y="0"/>
            <a:chExt cx="3151316" cy="18299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51317" cy="1829951"/>
            </a:xfrm>
            <a:custGeom>
              <a:avLst/>
              <a:gdLst/>
              <a:ahLst/>
              <a:cxnLst/>
              <a:rect l="l" t="t" r="r" b="b"/>
              <a:pathLst>
                <a:path w="3151317" h="1829951">
                  <a:moveTo>
                    <a:pt x="3026856" y="1829951"/>
                  </a:moveTo>
                  <a:lnTo>
                    <a:pt x="124460" y="1829951"/>
                  </a:lnTo>
                  <a:cubicBezTo>
                    <a:pt x="55880" y="1829951"/>
                    <a:pt x="0" y="1774071"/>
                    <a:pt x="0" y="170549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26857" y="0"/>
                  </a:lnTo>
                  <a:cubicBezTo>
                    <a:pt x="3095437" y="0"/>
                    <a:pt x="3151317" y="55880"/>
                    <a:pt x="3151317" y="124460"/>
                  </a:cubicBezTo>
                  <a:lnTo>
                    <a:pt x="3151317" y="1705491"/>
                  </a:lnTo>
                  <a:cubicBezTo>
                    <a:pt x="3151317" y="1774072"/>
                    <a:pt x="3095437" y="1829951"/>
                    <a:pt x="3026857" y="1829951"/>
                  </a:cubicBezTo>
                  <a:close/>
                </a:path>
              </a:pathLst>
            </a:custGeom>
            <a:solidFill>
              <a:srgbClr val="FF1616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8822" y="8647444"/>
            <a:ext cx="3575734" cy="1811720"/>
            <a:chOff x="0" y="0"/>
            <a:chExt cx="4445933" cy="24094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45933" cy="2409494"/>
            </a:xfrm>
            <a:custGeom>
              <a:avLst/>
              <a:gdLst/>
              <a:ahLst/>
              <a:cxnLst/>
              <a:rect l="l" t="t" r="r" b="b"/>
              <a:pathLst>
                <a:path w="4445933" h="2409494">
                  <a:moveTo>
                    <a:pt x="4321473" y="2409494"/>
                  </a:moveTo>
                  <a:lnTo>
                    <a:pt x="124460" y="2409494"/>
                  </a:lnTo>
                  <a:cubicBezTo>
                    <a:pt x="55880" y="2409494"/>
                    <a:pt x="0" y="2353614"/>
                    <a:pt x="0" y="228503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321473" y="0"/>
                  </a:lnTo>
                  <a:cubicBezTo>
                    <a:pt x="4390053" y="0"/>
                    <a:pt x="4445933" y="55880"/>
                    <a:pt x="4445933" y="124460"/>
                  </a:cubicBezTo>
                  <a:lnTo>
                    <a:pt x="4445933" y="2285034"/>
                  </a:lnTo>
                  <a:cubicBezTo>
                    <a:pt x="4445933" y="2353614"/>
                    <a:pt x="4390053" y="2409494"/>
                    <a:pt x="4321473" y="2409494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55365" y="6323886"/>
            <a:ext cx="3189887" cy="4141470"/>
            <a:chOff x="0" y="0"/>
            <a:chExt cx="3299846" cy="42842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99845" cy="4284231"/>
            </a:xfrm>
            <a:custGeom>
              <a:avLst/>
              <a:gdLst/>
              <a:ahLst/>
              <a:cxnLst/>
              <a:rect l="l" t="t" r="r" b="b"/>
              <a:pathLst>
                <a:path w="3299845" h="4284231">
                  <a:moveTo>
                    <a:pt x="3175385" y="4284231"/>
                  </a:moveTo>
                  <a:lnTo>
                    <a:pt x="124460" y="4284231"/>
                  </a:lnTo>
                  <a:cubicBezTo>
                    <a:pt x="55880" y="4284231"/>
                    <a:pt x="0" y="4228351"/>
                    <a:pt x="0" y="415977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75386" y="0"/>
                  </a:lnTo>
                  <a:cubicBezTo>
                    <a:pt x="3243966" y="0"/>
                    <a:pt x="3299845" y="55880"/>
                    <a:pt x="3299845" y="124460"/>
                  </a:cubicBezTo>
                  <a:lnTo>
                    <a:pt x="3299845" y="4159771"/>
                  </a:lnTo>
                  <a:cubicBezTo>
                    <a:pt x="3299845" y="4228351"/>
                    <a:pt x="3243966" y="4284231"/>
                    <a:pt x="3175386" y="4284231"/>
                  </a:cubicBezTo>
                  <a:close/>
                </a:path>
              </a:pathLst>
            </a:custGeom>
            <a:solidFill>
              <a:srgbClr val="FF1616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1350386"/>
            <a:ext cx="7556500" cy="673382"/>
            <a:chOff x="0" y="0"/>
            <a:chExt cx="30659395" cy="230728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659394" cy="2307284"/>
            </a:xfrm>
            <a:custGeom>
              <a:avLst/>
              <a:gdLst/>
              <a:ahLst/>
              <a:cxnLst/>
              <a:rect l="l" t="t" r="r" b="b"/>
              <a:pathLst>
                <a:path w="30659394" h="2307284">
                  <a:moveTo>
                    <a:pt x="30534936" y="2307284"/>
                  </a:moveTo>
                  <a:lnTo>
                    <a:pt x="124460" y="2307284"/>
                  </a:lnTo>
                  <a:cubicBezTo>
                    <a:pt x="55880" y="2307284"/>
                    <a:pt x="0" y="2251404"/>
                    <a:pt x="0" y="21828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534936" y="0"/>
                  </a:lnTo>
                  <a:cubicBezTo>
                    <a:pt x="30603515" y="0"/>
                    <a:pt x="30659394" y="55880"/>
                    <a:pt x="30659394" y="124460"/>
                  </a:cubicBezTo>
                  <a:lnTo>
                    <a:pt x="30659394" y="2182824"/>
                  </a:lnTo>
                  <a:cubicBezTo>
                    <a:pt x="30659394" y="2251404"/>
                    <a:pt x="30603515" y="2307284"/>
                    <a:pt x="30534936" y="2307284"/>
                  </a:cubicBezTo>
                  <a:close/>
                </a:path>
              </a:pathLst>
            </a:custGeom>
            <a:solidFill>
              <a:srgbClr val="FF1616"/>
            </a:solidFill>
          </p:spPr>
          <p:txBody>
            <a:bodyPr/>
            <a:lstStyle/>
            <a:p>
              <a:endParaRPr lang="fi-FI"/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 l="2713" t="1080" b="1080"/>
          <a:stretch>
            <a:fillRect/>
          </a:stretch>
        </p:blipFill>
        <p:spPr>
          <a:xfrm>
            <a:off x="1921035" y="28913"/>
            <a:ext cx="3453480" cy="1321473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13191" y="6450052"/>
            <a:ext cx="3441365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50"/>
              </a:lnSpc>
            </a:pPr>
            <a:r>
              <a:rPr lang="sv-SE" sz="15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Ensamhet är ett livshotande problem</a:t>
            </a:r>
            <a:endParaRPr lang="en-US" sz="1500" dirty="0">
              <a:solidFill>
                <a:srgbClr val="FEFEFE"/>
              </a:solidFill>
              <a:latin typeface="Varela Round" panose="020B0604020202020204" charset="-79"/>
              <a:cs typeface="Varela Round" panose="020B0604020202020204" charset="-79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51747" y="6727749"/>
            <a:ext cx="3396027" cy="1694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sv-SE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Var fjärde person upplever ensamhet.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sv-SE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Ensamhet är mer skadligt för hälsan än rökning eller övervikt.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sv-SE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Ensamhet drabbar särskilt barn, unga och äldre.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sv-SE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Ensamhet är vanlig bland personer utanför arbetsmarknaden och bland klienter inom social- och hälsovården.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sv-SE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Ensamhet är ofta en bakomliggande orsak till sociala problem och går många gånger i arv mellan generationer.</a:t>
            </a:r>
            <a:endParaRPr lang="en-US" sz="1100" dirty="0">
              <a:solidFill>
                <a:srgbClr val="FEFEFE"/>
              </a:solidFill>
              <a:latin typeface="Varela Round" panose="020B0604020202020204" charset="-79"/>
              <a:cs typeface="Varela Round" panose="020B0604020202020204" charset="-79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0743" y="8861227"/>
            <a:ext cx="3437319" cy="195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sv-SE" sz="1400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Verktyg för att minska ensamhet</a:t>
            </a:r>
            <a:endParaRPr lang="en-US" sz="1400" dirty="0">
              <a:solidFill>
                <a:srgbClr val="1D191C"/>
              </a:solidFill>
              <a:latin typeface="Varela Round" panose="020B0604020202020204" charset="-79"/>
              <a:cs typeface="Varela Round" panose="020B0604020202020204" charset="-79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57377" y="9245621"/>
            <a:ext cx="3329427" cy="617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90" lvl="1" indent="-118745">
              <a:lnSpc>
                <a:spcPts val="1210"/>
              </a:lnSpc>
              <a:buFont typeface="Arial"/>
              <a:buChar char="•"/>
            </a:pP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3"/>
              </a:rPr>
              <a:t>Programmet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3"/>
              </a:rPr>
              <a:t> </a:t>
            </a: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3"/>
              </a:rPr>
              <a:t>kompiskunskap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3"/>
              </a:rPr>
              <a:t> (FRK)</a:t>
            </a:r>
            <a:endParaRPr lang="en-US" dirty="0">
              <a:latin typeface="Varela Round"/>
              <a:cs typeface="Varela Round"/>
            </a:endParaRPr>
          </a:p>
          <a:p>
            <a:pPr marL="237490" lvl="1" indent="-118745">
              <a:lnSpc>
                <a:spcPts val="1210"/>
              </a:lnSpc>
              <a:buFont typeface="Arial"/>
              <a:buChar char="•"/>
            </a:pP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4"/>
              </a:rPr>
              <a:t>Kompiskunskap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4"/>
              </a:rPr>
              <a:t> med Mumin (FRK)</a:t>
            </a:r>
            <a:endParaRPr lang="en-US" sz="1100" u="sng" dirty="0">
              <a:solidFill>
                <a:srgbClr val="1D191C"/>
              </a:solidFill>
              <a:latin typeface="Varela Round"/>
              <a:cs typeface="Varela Round"/>
            </a:endParaRPr>
          </a:p>
          <a:p>
            <a:pPr marL="237490" lvl="1" indent="-118745">
              <a:lnSpc>
                <a:spcPts val="1210"/>
              </a:lnSpc>
              <a:buFont typeface="Arial"/>
              <a:buChar char="•"/>
            </a:pP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Känner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 du </a:t>
            </a: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igen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 </a:t>
            </a: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ensamhet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? (Y-</a:t>
            </a:r>
            <a:r>
              <a:rPr lang="en-US" sz="1100" u="sng" dirty="0" err="1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stiftelse</a:t>
            </a:r>
            <a:r>
              <a:rPr lang="en-US" sz="1100" u="sng" dirty="0">
                <a:solidFill>
                  <a:srgbClr val="1D191C"/>
                </a:solidFill>
                <a:latin typeface="Varela Round"/>
                <a:cs typeface="Varela Round"/>
                <a:hlinkClick r:id="rId5"/>
              </a:rPr>
              <a:t>, Mieli rf, FRK)</a:t>
            </a:r>
            <a:endParaRPr lang="en-US" sz="1100" u="sng" dirty="0">
              <a:solidFill>
                <a:srgbClr val="1D191C"/>
              </a:solidFill>
              <a:latin typeface="Varela Round"/>
              <a:cs typeface="Varela Round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4293331" y="6489700"/>
            <a:ext cx="2796412" cy="3597516"/>
            <a:chOff x="0" y="9525"/>
            <a:chExt cx="3728549" cy="4852737"/>
          </a:xfrm>
        </p:grpSpPr>
        <p:sp>
          <p:nvSpPr>
            <p:cNvPr id="22" name="TextBox 22"/>
            <p:cNvSpPr txBox="1"/>
            <p:nvPr/>
          </p:nvSpPr>
          <p:spPr>
            <a:xfrm>
              <a:off x="0" y="9525"/>
              <a:ext cx="3728549" cy="588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50"/>
                </a:lnSpc>
              </a:pPr>
              <a:r>
                <a:rPr lang="sv-SE" sz="1500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Röda Korsets vänverksamhet lindrar ensamhet</a:t>
              </a:r>
              <a:endParaRPr lang="en-US" sz="1500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706645"/>
              <a:ext cx="3728549" cy="41556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Röda Korsets frivilliga vänner träffar ensamma människor i olika åldrar både ansikte mot ansikte och på nätet.</a:t>
              </a:r>
            </a:p>
            <a:p>
              <a:pPr>
                <a:lnSpc>
                  <a:spcPts val="1246"/>
                </a:lnSpc>
              </a:pPr>
              <a:endParaRPr lang="sv-SE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Genom vänverksamheten får omkring 40 000 personer varje år stöd mot ensamhet.</a:t>
              </a:r>
            </a:p>
            <a:p>
              <a:pPr>
                <a:lnSpc>
                  <a:spcPts val="1246"/>
                </a:lnSpc>
              </a:pPr>
              <a:endParaRPr lang="sv-SE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På vår ort finns X frivilliga vänner. De frivilliga [beskrivning av den lokala vänverksamheten].</a:t>
              </a:r>
            </a:p>
            <a:p>
              <a:pPr>
                <a:lnSpc>
                  <a:spcPts val="1246"/>
                </a:lnSpc>
              </a:pPr>
              <a:endParaRPr lang="sv-SE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Mer information om vänverksamheten</a:t>
              </a:r>
            </a:p>
            <a:p>
              <a:pPr>
                <a:lnSpc>
                  <a:spcPts val="1246"/>
                </a:lnSpc>
              </a:pPr>
              <a:endParaRPr lang="sv-SE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[Länkar till distriktets och/eller avdelningens webbplats]</a:t>
              </a:r>
            </a:p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[Evenemang och utbildningar]</a:t>
              </a:r>
            </a:p>
            <a:p>
              <a:pPr>
                <a:lnSpc>
                  <a:spcPts val="1246"/>
                </a:lnSpc>
              </a:pPr>
              <a:r>
                <a:rPr lang="sv-SE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[Kontaktuppgifter till avdelningen och/eller vänförmedlingen]</a:t>
              </a:r>
              <a:r>
                <a:rPr lang="en-US" sz="1133" i="1" dirty="0">
                  <a:solidFill>
                    <a:srgbClr val="FEFEFE"/>
                  </a:solidFill>
                  <a:latin typeface="Varela Round" panose="020B0604020202020204" charset="-79"/>
                  <a:cs typeface="Varela Round" panose="020B0604020202020204" charset="-79"/>
                </a:rPr>
                <a:t>)</a:t>
              </a:r>
            </a:p>
            <a:p>
              <a:pPr marL="0" lvl="0" indent="0" algn="l">
                <a:lnSpc>
                  <a:spcPts val="1246"/>
                </a:lnSpc>
                <a:spcBef>
                  <a:spcPct val="0"/>
                </a:spcBef>
              </a:pPr>
              <a:endParaRPr lang="en-US" sz="1133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7598" y="1477325"/>
            <a:ext cx="7539270" cy="498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"/>
              </a:lnSpc>
              <a:spcBef>
                <a:spcPct val="0"/>
              </a:spcBef>
            </a:pPr>
            <a:r>
              <a:rPr lang="sv-SE" sz="2000" dirty="0">
                <a:solidFill>
                  <a:schemeClr val="bg1"/>
                </a:solidFill>
              </a:rPr>
              <a:t>FEM BUDSKAP TILL KOMMUNER OCH VÄLFÄRDSOMRÅDEN </a:t>
            </a:r>
          </a:p>
          <a:p>
            <a:pPr algn="ctr">
              <a:lnSpc>
                <a:spcPts val="1869"/>
              </a:lnSpc>
              <a:spcBef>
                <a:spcPct val="0"/>
              </a:spcBef>
            </a:pPr>
            <a:r>
              <a:rPr lang="sv-SE" sz="2000" dirty="0">
                <a:solidFill>
                  <a:schemeClr val="bg1"/>
                </a:solidFill>
              </a:rPr>
              <a:t>FÖR ATT MINSKA ENSAMHETEN</a:t>
            </a:r>
            <a:endParaRPr lang="en-US" sz="2000" dirty="0">
              <a:solidFill>
                <a:schemeClr val="bg1"/>
              </a:solidFill>
              <a:latin typeface="Varela Round" panose="020B0604020202020204" charset="-79"/>
              <a:cs typeface="Varela Round" panose="020B0604020202020204" charset="-79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01892" y="2286497"/>
            <a:ext cx="6638845" cy="3899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1. </a:t>
            </a:r>
            <a:r>
              <a:rPr lang="sv-SE" sz="1602" dirty="0">
                <a:latin typeface="Varela Round" panose="020B0604020202020204" charset="-79"/>
                <a:cs typeface="Varela Round" panose="020B0604020202020204" charset="-79"/>
              </a:rPr>
              <a:t>Att minska ensamhet ska skrivas in som ett mål i kommunens och välfärdsområdets välfärdsberättelse och välfärdsplan.</a:t>
            </a:r>
            <a:br>
              <a:rPr lang="sv-SE" sz="1602" dirty="0">
                <a:latin typeface="Varela Round" panose="020B0604020202020204" charset="-79"/>
                <a:cs typeface="Varela Round" panose="020B0604020202020204" charset="-79"/>
              </a:rPr>
            </a:br>
            <a:endParaRPr lang="en-US" sz="1602" dirty="0"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2.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</a:t>
            </a:r>
            <a:r>
              <a:rPr lang="sv-SE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Kommunens medarbetare ska kunna identifiera personer som upplever ensamhet och hänvisa dem till rätt stöd och hjälp.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.</a:t>
            </a:r>
          </a:p>
          <a:p>
            <a:pPr>
              <a:lnSpc>
                <a:spcPts val="1652"/>
              </a:lnSpc>
              <a:spcBef>
                <a:spcPct val="0"/>
              </a:spcBef>
            </a:pP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3. </a:t>
            </a:r>
            <a:r>
              <a:rPr lang="sv-SE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Resurserna och kompetensen hos personal inom småbarnspedagogik, skola, elevhälsa och rådgivning ska stärkas för att förebygga ensamhet och ingripa i mobbning.</a:t>
            </a: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652"/>
              </a:lnSpc>
              <a:spcBef>
                <a:spcPct val="0"/>
              </a:spcBef>
            </a:pP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4.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</a:t>
            </a:r>
            <a:r>
              <a:rPr lang="sv-SE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Kommuner och välfärdsområden ska erbjuda avgiftsfria och lättillgängliga lokaler för invånare och organisationer att använda som mötesplatser i vardagen.</a:t>
            </a:r>
            <a:br>
              <a:rPr lang="sv-SE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</a:b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5.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</a:t>
            </a:r>
            <a:r>
              <a:rPr lang="sv-SE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Kommuner, välfärdsområden och organisationer ska samarbeta nära för att minska ensamhet och säkerställa att ensamhetsperspektivet beaktas i allt beslutsfattande.</a:t>
            </a: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</p:txBody>
      </p:sp>
      <p:pic>
        <p:nvPicPr>
          <p:cNvPr id="32" name="Kuva 31">
            <a:extLst>
              <a:ext uri="{FF2B5EF4-FFF2-40B4-BE49-F238E27FC236}">
                <a16:creationId xmlns:a16="http://schemas.microsoft.com/office/drawing/2014/main" id="{A5131C2C-8965-9932-6560-DBD3B5464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2650" y="927100"/>
            <a:ext cx="685800" cy="337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5e4aa2-b084-4364-9d21-3ebb56aa3c3e" xsi:nil="true"/>
    <lcf76f155ced4ddcb4097134ff3c332f xmlns="3318d32c-7731-46d4-82c9-fc22daa9f7e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B9923148866D4BB919E8233BFF475F" ma:contentTypeVersion="14" ma:contentTypeDescription="Skapa ett nytt dokument." ma:contentTypeScope="" ma:versionID="5af75b7a3c7e01dfaed5d00b0e4b7174">
  <xsd:schema xmlns:xsd="http://www.w3.org/2001/XMLSchema" xmlns:xs="http://www.w3.org/2001/XMLSchema" xmlns:p="http://schemas.microsoft.com/office/2006/metadata/properties" xmlns:ns2="3318d32c-7731-46d4-82c9-fc22daa9f7e3" xmlns:ns3="d25e4aa2-b084-4364-9d21-3ebb56aa3c3e" targetNamespace="http://schemas.microsoft.com/office/2006/metadata/properties" ma:root="true" ma:fieldsID="98fdc1f4c2af09c7bbb973421a2581cf" ns2:_="" ns3:_="">
    <xsd:import namespace="3318d32c-7731-46d4-82c9-fc22daa9f7e3"/>
    <xsd:import namespace="d25e4aa2-b084-4364-9d21-3ebb56aa3c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18d32c-7731-46d4-82c9-fc22daa9f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96f175c9-e67d-4b16-ad58-edcda44168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5e4aa2-b084-4364-9d21-3ebb56aa3c3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22b4d76-a6b8-4f01-be2f-691a0537b5b4}" ma:internalName="TaxCatchAll" ma:showField="CatchAllData" ma:web="d25e4aa2-b084-4364-9d21-3ebb56aa3c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1105A1-2935-4B9C-8EA2-3ACC13FA83D2}">
  <ds:schemaRefs>
    <ds:schemaRef ds:uri="http://schemas.microsoft.com/office/2006/documentManagement/types"/>
    <ds:schemaRef ds:uri="3318d32c-7731-46d4-82c9-fc22daa9f7e3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d25e4aa2-b084-4364-9d21-3ebb56aa3c3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9D9665E-77A4-43B5-8A34-8DA844D166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18d32c-7731-46d4-82c9-fc22daa9f7e3"/>
    <ds:schemaRef ds:uri="d25e4aa2-b084-4364-9d21-3ebb56aa3c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9AA5E65-5F3E-4880-885F-A71F3A852A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298</Words>
  <Application>Microsoft Office PowerPoint</Application>
  <PresentationFormat>Mukautettu</PresentationFormat>
  <Paragraphs>31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Varela Round</vt:lpstr>
      <vt:lpstr>Calibri</vt:lpstr>
      <vt:lpstr>Office Theme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 some online resources for...</dc:title>
  <dc:creator>Alaranta Maaret</dc:creator>
  <cp:lastModifiedBy>Vesterinen Elisa</cp:lastModifiedBy>
  <cp:revision>19</cp:revision>
  <dcterms:created xsi:type="dcterms:W3CDTF">2006-08-16T00:00:00Z</dcterms:created>
  <dcterms:modified xsi:type="dcterms:W3CDTF">2026-07-14T06:39:13Z</dcterms:modified>
  <dc:identifier>DAE1-z1rVxI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0x01010047B9923148866D4BB919E8233BFF475F</vt:lpwstr>
  </property>
  <property fmtid="{D5CDD505-2E9C-101B-9397-08002B2CF9AE}" pid="3" name="MediaServiceImageTags">
    <vt:lpwstr/>
  </property>
</Properties>
</file>